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Lst>
  <p:notesMasterIdLst>
    <p:notesMasterId r:id="rId49"/>
  </p:notesMasterIdLst>
  <p:sldIdLst>
    <p:sldId id="268" r:id="rId4"/>
    <p:sldId id="319" r:id="rId5"/>
    <p:sldId id="257" r:id="rId6"/>
    <p:sldId id="265" r:id="rId7"/>
    <p:sldId id="285" r:id="rId8"/>
    <p:sldId id="261" r:id="rId9"/>
    <p:sldId id="262" r:id="rId10"/>
    <p:sldId id="264" r:id="rId11"/>
    <p:sldId id="303" r:id="rId12"/>
    <p:sldId id="269" r:id="rId13"/>
    <p:sldId id="295" r:id="rId14"/>
    <p:sldId id="304" r:id="rId15"/>
    <p:sldId id="296" r:id="rId16"/>
    <p:sldId id="270" r:id="rId17"/>
    <p:sldId id="271" r:id="rId18"/>
    <p:sldId id="290" r:id="rId19"/>
    <p:sldId id="318" r:id="rId20"/>
    <p:sldId id="288" r:id="rId21"/>
    <p:sldId id="272" r:id="rId22"/>
    <p:sldId id="293" r:id="rId23"/>
    <p:sldId id="294" r:id="rId24"/>
    <p:sldId id="316" r:id="rId25"/>
    <p:sldId id="307" r:id="rId26"/>
    <p:sldId id="315" r:id="rId27"/>
    <p:sldId id="275" r:id="rId28"/>
    <p:sldId id="305" r:id="rId29"/>
    <p:sldId id="298" r:id="rId30"/>
    <p:sldId id="299" r:id="rId31"/>
    <p:sldId id="300" r:id="rId32"/>
    <p:sldId id="314" r:id="rId33"/>
    <p:sldId id="301" r:id="rId34"/>
    <p:sldId id="302" r:id="rId35"/>
    <p:sldId id="263" r:id="rId36"/>
    <p:sldId id="282" r:id="rId37"/>
    <p:sldId id="267" r:id="rId38"/>
    <p:sldId id="306" r:id="rId39"/>
    <p:sldId id="273" r:id="rId40"/>
    <p:sldId id="274" r:id="rId41"/>
    <p:sldId id="309" r:id="rId42"/>
    <p:sldId id="310" r:id="rId43"/>
    <p:sldId id="311" r:id="rId44"/>
    <p:sldId id="312" r:id="rId45"/>
    <p:sldId id="313" r:id="rId46"/>
    <p:sldId id="283" r:id="rId47"/>
    <p:sldId id="284"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1" autoAdjust="0"/>
    <p:restoredTop sz="94718" autoAdjust="0"/>
  </p:normalViewPr>
  <p:slideViewPr>
    <p:cSldViewPr>
      <p:cViewPr varScale="1">
        <p:scale>
          <a:sx n="63" d="100"/>
          <a:sy n="63" d="100"/>
        </p:scale>
        <p:origin x="1096"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720489-C765-489D-A387-98208C3C8528}" type="datetimeFigureOut">
              <a:rPr lang="en-US" smtClean="0"/>
              <a:pPr/>
              <a:t>11/14/2019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E7C5C0-63D5-4D28-A467-7AA48F7DACDC}" type="slidenum">
              <a:rPr lang="en-US" smtClean="0"/>
              <a:pPr/>
              <a:t>‹#›</a:t>
            </a:fld>
            <a:endParaRPr lang="en-US"/>
          </a:p>
        </p:txBody>
      </p:sp>
    </p:spTree>
    <p:extLst>
      <p:ext uri="{BB962C8B-B14F-4D97-AF65-F5344CB8AC3E}">
        <p14:creationId xmlns:p14="http://schemas.microsoft.com/office/powerpoint/2010/main" val="1269386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An </a:t>
            </a:r>
            <a:r>
              <a:rPr lang="en-US" sz="1200" b="1" i="0" kern="1200" dirty="0" smtClean="0">
                <a:solidFill>
                  <a:schemeClr val="tx1"/>
                </a:solidFill>
                <a:effectLst/>
                <a:latin typeface="+mn-lt"/>
                <a:ea typeface="+mn-ea"/>
                <a:cs typeface="+mn-cs"/>
              </a:rPr>
              <a:t>influencer</a:t>
            </a:r>
            <a:r>
              <a:rPr lang="en-US" sz="1200" b="0" i="0" kern="1200" dirty="0" smtClean="0">
                <a:solidFill>
                  <a:schemeClr val="tx1"/>
                </a:solidFill>
                <a:effectLst/>
                <a:latin typeface="+mn-lt"/>
                <a:ea typeface="+mn-ea"/>
                <a:cs typeface="+mn-cs"/>
              </a:rPr>
              <a:t> is an individual who has the power to affect purchase decisions of others because of his/her authority, knowledge, position or relationship with his/her audience. An individual who has a following in a particular niche, which they actively engage </a:t>
            </a:r>
            <a:r>
              <a:rPr lang="en-US" sz="1200" b="0" i="0" kern="1200" dirty="0" err="1" smtClean="0">
                <a:solidFill>
                  <a:schemeClr val="tx1"/>
                </a:solidFill>
                <a:effectLst/>
                <a:latin typeface="+mn-lt"/>
                <a:ea typeface="+mn-ea"/>
                <a:cs typeface="+mn-cs"/>
              </a:rPr>
              <a:t>with.Feb</a:t>
            </a:r>
            <a:r>
              <a:rPr lang="en-US" sz="1200" b="0" i="0" kern="1200" dirty="0" smtClean="0">
                <a:solidFill>
                  <a:schemeClr val="tx1"/>
                </a:solidFill>
                <a:effectLst/>
                <a:latin typeface="+mn-lt"/>
                <a:ea typeface="+mn-ea"/>
                <a:cs typeface="+mn-cs"/>
              </a:rPr>
              <a:t> 1, 2019</a:t>
            </a:r>
            <a:endParaRPr lang="en-US" dirty="0"/>
          </a:p>
        </p:txBody>
      </p:sp>
      <p:sp>
        <p:nvSpPr>
          <p:cNvPr id="4" name="Slide Number Placeholder 3"/>
          <p:cNvSpPr>
            <a:spLocks noGrp="1"/>
          </p:cNvSpPr>
          <p:nvPr>
            <p:ph type="sldNum" sz="quarter" idx="10"/>
          </p:nvPr>
        </p:nvSpPr>
        <p:spPr/>
        <p:txBody>
          <a:bodyPr/>
          <a:lstStyle/>
          <a:p>
            <a:fld id="{E1E7C5C0-63D5-4D28-A467-7AA48F7DACDC}" type="slidenum">
              <a:rPr lang="en-US" smtClean="0"/>
              <a:pPr/>
              <a:t>2</a:t>
            </a:fld>
            <a:endParaRPr lang="en-US"/>
          </a:p>
        </p:txBody>
      </p:sp>
    </p:spTree>
    <p:extLst>
      <p:ext uri="{BB962C8B-B14F-4D97-AF65-F5344CB8AC3E}">
        <p14:creationId xmlns:p14="http://schemas.microsoft.com/office/powerpoint/2010/main" val="2691777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Calc</a:t>
            </a:r>
            <a:r>
              <a:rPr lang="en-US" baseline="0" dirty="0" smtClean="0"/>
              <a:t> , pre </a:t>
            </a:r>
            <a:r>
              <a:rPr lang="en-US" baseline="0" dirty="0" err="1" smtClean="0"/>
              <a:t>cal</a:t>
            </a:r>
            <a:r>
              <a:rPr lang="en-US" baseline="0" dirty="0" smtClean="0"/>
              <a:t> students can prove it!</a:t>
            </a:r>
            <a:endParaRPr lang="en-US" dirty="0"/>
          </a:p>
        </p:txBody>
      </p:sp>
      <p:sp>
        <p:nvSpPr>
          <p:cNvPr id="4" name="Slide Number Placeholder 3"/>
          <p:cNvSpPr>
            <a:spLocks noGrp="1"/>
          </p:cNvSpPr>
          <p:nvPr>
            <p:ph type="sldNum" sz="quarter" idx="10"/>
          </p:nvPr>
        </p:nvSpPr>
        <p:spPr/>
        <p:txBody>
          <a:bodyPr/>
          <a:lstStyle/>
          <a:p>
            <a:fld id="{E1E7C5C0-63D5-4D28-A467-7AA48F7DACDC}" type="slidenum">
              <a:rPr lang="en-US" smtClean="0"/>
              <a:pPr/>
              <a:t>13</a:t>
            </a:fld>
            <a:endParaRPr lang="en-US"/>
          </a:p>
        </p:txBody>
      </p:sp>
    </p:spTree>
    <p:extLst>
      <p:ext uri="{BB962C8B-B14F-4D97-AF65-F5344CB8AC3E}">
        <p14:creationId xmlns:p14="http://schemas.microsoft.com/office/powerpoint/2010/main" val="2023553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project can be found on my website </a:t>
            </a:r>
            <a:endParaRPr lang="en-US" dirty="0"/>
          </a:p>
        </p:txBody>
      </p:sp>
      <p:sp>
        <p:nvSpPr>
          <p:cNvPr id="4" name="Slide Number Placeholder 3"/>
          <p:cNvSpPr>
            <a:spLocks noGrp="1"/>
          </p:cNvSpPr>
          <p:nvPr>
            <p:ph type="sldNum" sz="quarter" idx="10"/>
          </p:nvPr>
        </p:nvSpPr>
        <p:spPr/>
        <p:txBody>
          <a:bodyPr/>
          <a:lstStyle/>
          <a:p>
            <a:fld id="{E1E7C5C0-63D5-4D28-A467-7AA48F7DACDC}" type="slidenum">
              <a:rPr lang="en-US" smtClean="0"/>
              <a:pPr/>
              <a:t>14</a:t>
            </a:fld>
            <a:endParaRPr lang="en-US"/>
          </a:p>
        </p:txBody>
      </p:sp>
    </p:spTree>
    <p:extLst>
      <p:ext uri="{BB962C8B-B14F-4D97-AF65-F5344CB8AC3E}">
        <p14:creationId xmlns:p14="http://schemas.microsoft.com/office/powerpoint/2010/main" val="255415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Communicating what we know</a:t>
            </a:r>
            <a:r>
              <a:rPr lang="en-US" baseline="0" dirty="0" smtClean="0"/>
              <a:t> and how we know it. </a:t>
            </a:r>
            <a:endParaRPr lang="en-US" dirty="0"/>
          </a:p>
        </p:txBody>
      </p:sp>
      <p:sp>
        <p:nvSpPr>
          <p:cNvPr id="4" name="Slide Number Placeholder 3"/>
          <p:cNvSpPr>
            <a:spLocks noGrp="1"/>
          </p:cNvSpPr>
          <p:nvPr>
            <p:ph type="sldNum" sz="quarter" idx="10"/>
          </p:nvPr>
        </p:nvSpPr>
        <p:spPr/>
        <p:txBody>
          <a:bodyPr/>
          <a:lstStyle/>
          <a:p>
            <a:fld id="{E1E7C5C0-63D5-4D28-A467-7AA48F7DACDC}" type="slidenum">
              <a:rPr lang="en-US" smtClean="0"/>
              <a:pPr/>
              <a:t>18</a:t>
            </a:fld>
            <a:endParaRPr lang="en-US"/>
          </a:p>
        </p:txBody>
      </p:sp>
    </p:spTree>
    <p:extLst>
      <p:ext uri="{BB962C8B-B14F-4D97-AF65-F5344CB8AC3E}">
        <p14:creationId xmlns:p14="http://schemas.microsoft.com/office/powerpoint/2010/main" val="1089976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student exemplars</a:t>
            </a:r>
            <a:endParaRPr lang="en-US" dirty="0"/>
          </a:p>
        </p:txBody>
      </p:sp>
      <p:sp>
        <p:nvSpPr>
          <p:cNvPr id="4" name="Slide Number Placeholder 3"/>
          <p:cNvSpPr>
            <a:spLocks noGrp="1"/>
          </p:cNvSpPr>
          <p:nvPr>
            <p:ph type="sldNum" sz="quarter" idx="10"/>
          </p:nvPr>
        </p:nvSpPr>
        <p:spPr/>
        <p:txBody>
          <a:bodyPr/>
          <a:lstStyle/>
          <a:p>
            <a:fld id="{E1E7C5C0-63D5-4D28-A467-7AA48F7DACDC}" type="slidenum">
              <a:rPr lang="en-US" smtClean="0"/>
              <a:pPr/>
              <a:t>22</a:t>
            </a:fld>
            <a:endParaRPr lang="en-US"/>
          </a:p>
        </p:txBody>
      </p:sp>
    </p:spTree>
    <p:extLst>
      <p:ext uri="{BB962C8B-B14F-4D97-AF65-F5344CB8AC3E}">
        <p14:creationId xmlns:p14="http://schemas.microsoft.com/office/powerpoint/2010/main" val="1760371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Brain storm the math that comes to mind. SRT</a:t>
            </a:r>
            <a:endParaRPr lang="en-US" dirty="0"/>
          </a:p>
        </p:txBody>
      </p:sp>
      <p:sp>
        <p:nvSpPr>
          <p:cNvPr id="4" name="Slide Number Placeholder 3"/>
          <p:cNvSpPr>
            <a:spLocks noGrp="1"/>
          </p:cNvSpPr>
          <p:nvPr>
            <p:ph type="sldNum" sz="quarter" idx="10"/>
          </p:nvPr>
        </p:nvSpPr>
        <p:spPr/>
        <p:txBody>
          <a:bodyPr/>
          <a:lstStyle/>
          <a:p>
            <a:fld id="{E1E7C5C0-63D5-4D28-A467-7AA48F7DACDC}" type="slidenum">
              <a:rPr lang="en-US" smtClean="0"/>
              <a:pPr/>
              <a:t>23</a:t>
            </a:fld>
            <a:endParaRPr lang="en-US"/>
          </a:p>
        </p:txBody>
      </p:sp>
    </p:spTree>
    <p:extLst>
      <p:ext uri="{BB962C8B-B14F-4D97-AF65-F5344CB8AC3E}">
        <p14:creationId xmlns:p14="http://schemas.microsoft.com/office/powerpoint/2010/main" val="787765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Pythagorean</a:t>
            </a:r>
            <a:r>
              <a:rPr lang="en-US" baseline="0" dirty="0" smtClean="0"/>
              <a:t> </a:t>
            </a:r>
            <a:r>
              <a:rPr lang="en-US" baseline="0" dirty="0" err="1" smtClean="0"/>
              <a:t>thm</a:t>
            </a:r>
            <a:r>
              <a:rPr lang="en-US" baseline="0" dirty="0" smtClean="0"/>
              <a:t> , special right triangles, REPLACE WITH GRAPH PAPER IMAGE</a:t>
            </a:r>
            <a:endParaRPr lang="en-US" dirty="0"/>
          </a:p>
        </p:txBody>
      </p:sp>
      <p:sp>
        <p:nvSpPr>
          <p:cNvPr id="4" name="Slide Number Placeholder 3"/>
          <p:cNvSpPr>
            <a:spLocks noGrp="1"/>
          </p:cNvSpPr>
          <p:nvPr>
            <p:ph type="sldNum" sz="quarter" idx="10"/>
          </p:nvPr>
        </p:nvSpPr>
        <p:spPr/>
        <p:txBody>
          <a:bodyPr/>
          <a:lstStyle/>
          <a:p>
            <a:fld id="{E1E7C5C0-63D5-4D28-A467-7AA48F7DACDC}" type="slidenum">
              <a:rPr lang="en-US" smtClean="0"/>
              <a:pPr/>
              <a:t>24</a:t>
            </a:fld>
            <a:endParaRPr lang="en-US"/>
          </a:p>
        </p:txBody>
      </p:sp>
    </p:spTree>
    <p:extLst>
      <p:ext uri="{BB962C8B-B14F-4D97-AF65-F5344CB8AC3E}">
        <p14:creationId xmlns:p14="http://schemas.microsoft.com/office/powerpoint/2010/main" val="2480031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Perform on grid paper . Find patterns- abstraction</a:t>
            </a:r>
            <a:endParaRPr lang="en-US" dirty="0"/>
          </a:p>
        </p:txBody>
      </p:sp>
      <p:sp>
        <p:nvSpPr>
          <p:cNvPr id="4" name="Slide Number Placeholder 3"/>
          <p:cNvSpPr>
            <a:spLocks noGrp="1"/>
          </p:cNvSpPr>
          <p:nvPr>
            <p:ph type="sldNum" sz="quarter" idx="10"/>
          </p:nvPr>
        </p:nvSpPr>
        <p:spPr/>
        <p:txBody>
          <a:bodyPr/>
          <a:lstStyle/>
          <a:p>
            <a:fld id="{E1E7C5C0-63D5-4D28-A467-7AA48F7DACDC}" type="slidenum">
              <a:rPr lang="en-US" smtClean="0"/>
              <a:pPr/>
              <a:t>25</a:t>
            </a:fld>
            <a:endParaRPr lang="en-US"/>
          </a:p>
        </p:txBody>
      </p:sp>
    </p:spTree>
    <p:extLst>
      <p:ext uri="{BB962C8B-B14F-4D97-AF65-F5344CB8AC3E}">
        <p14:creationId xmlns:p14="http://schemas.microsoft.com/office/powerpoint/2010/main" val="799941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 exemplars</a:t>
            </a:r>
            <a:r>
              <a:rPr lang="en-US" baseline="0" dirty="0" smtClean="0"/>
              <a:t> – have a discussion. Do we give enough time to modeling our thinking ?</a:t>
            </a:r>
            <a:endParaRPr lang="en-US" dirty="0"/>
          </a:p>
        </p:txBody>
      </p:sp>
      <p:sp>
        <p:nvSpPr>
          <p:cNvPr id="4" name="Slide Number Placeholder 3"/>
          <p:cNvSpPr>
            <a:spLocks noGrp="1"/>
          </p:cNvSpPr>
          <p:nvPr>
            <p:ph type="sldNum" sz="quarter" idx="10"/>
          </p:nvPr>
        </p:nvSpPr>
        <p:spPr/>
        <p:txBody>
          <a:bodyPr/>
          <a:lstStyle/>
          <a:p>
            <a:fld id="{E1E7C5C0-63D5-4D28-A467-7AA48F7DACDC}" type="slidenum">
              <a:rPr lang="en-US" smtClean="0"/>
              <a:pPr/>
              <a:t>26</a:t>
            </a:fld>
            <a:endParaRPr lang="en-US"/>
          </a:p>
        </p:txBody>
      </p:sp>
    </p:spTree>
    <p:extLst>
      <p:ext uri="{BB962C8B-B14F-4D97-AF65-F5344CB8AC3E}">
        <p14:creationId xmlns:p14="http://schemas.microsoft.com/office/powerpoint/2010/main" val="2179738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problem necessitates the WHY we need CROSS SECTIONS. Think of the Regents cross section questions, now lets USE</a:t>
            </a:r>
            <a:r>
              <a:rPr lang="en-US" baseline="0" dirty="0" smtClean="0"/>
              <a:t> it!</a:t>
            </a:r>
            <a:endParaRPr lang="en-US" dirty="0"/>
          </a:p>
        </p:txBody>
      </p:sp>
      <p:sp>
        <p:nvSpPr>
          <p:cNvPr id="4" name="Slide Number Placeholder 3"/>
          <p:cNvSpPr>
            <a:spLocks noGrp="1"/>
          </p:cNvSpPr>
          <p:nvPr>
            <p:ph type="sldNum" sz="quarter" idx="10"/>
          </p:nvPr>
        </p:nvSpPr>
        <p:spPr/>
        <p:txBody>
          <a:bodyPr/>
          <a:lstStyle/>
          <a:p>
            <a:fld id="{E1E7C5C0-63D5-4D28-A467-7AA48F7DACDC}" type="slidenum">
              <a:rPr lang="en-US" smtClean="0"/>
              <a:pPr/>
              <a:t>27</a:t>
            </a:fld>
            <a:endParaRPr lang="en-US"/>
          </a:p>
        </p:txBody>
      </p:sp>
    </p:spTree>
    <p:extLst>
      <p:ext uri="{BB962C8B-B14F-4D97-AF65-F5344CB8AC3E}">
        <p14:creationId xmlns:p14="http://schemas.microsoft.com/office/powerpoint/2010/main" val="23073357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E7C5C0-63D5-4D28-A467-7AA48F7DACDC}" type="slidenum">
              <a:rPr lang="en-US" smtClean="0"/>
              <a:pPr/>
              <a:t>33</a:t>
            </a:fld>
            <a:endParaRPr lang="en-US"/>
          </a:p>
        </p:txBody>
      </p:sp>
    </p:spTree>
    <p:extLst>
      <p:ext uri="{BB962C8B-B14F-4D97-AF65-F5344CB8AC3E}">
        <p14:creationId xmlns:p14="http://schemas.microsoft.com/office/powerpoint/2010/main" val="14131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Common Core document- math practice</a:t>
            </a:r>
            <a:r>
              <a:rPr lang="en-US" baseline="0" dirty="0" smtClean="0"/>
              <a:t> #4  page 5 We are bounded above and below by MPS and  MCS </a:t>
            </a:r>
          </a:p>
          <a:p>
            <a:r>
              <a:rPr lang="en-US" sz="1050" b="1" i="1" dirty="0" smtClean="0">
                <a:solidFill>
                  <a:schemeClr val="bg1"/>
                </a:solidFill>
              </a:rPr>
              <a:t>4. Model with mathematics.</a:t>
            </a:r>
          </a:p>
          <a:p>
            <a:endParaRPr lang="en-US" sz="1050" dirty="0" smtClean="0">
              <a:solidFill>
                <a:schemeClr val="bg1"/>
              </a:solidFill>
            </a:endParaRPr>
          </a:p>
          <a:p>
            <a:r>
              <a:rPr lang="en-US" sz="1200" i="1" dirty="0" smtClean="0">
                <a:solidFill>
                  <a:schemeClr val="bg1"/>
                </a:solidFill>
              </a:rPr>
              <a:t>“Mathematically proficient students can apply the mathematics they know to solve problems arising in everyday life, society, and the workplace. </a:t>
            </a:r>
            <a:r>
              <a:rPr lang="en-US" sz="1050" i="1" dirty="0" smtClean="0">
                <a:solidFill>
                  <a:schemeClr val="bg1"/>
                </a:solidFill>
              </a:rPr>
              <a:t>“</a:t>
            </a:r>
          </a:p>
          <a:p>
            <a:endParaRPr lang="en-US" dirty="0"/>
          </a:p>
        </p:txBody>
      </p:sp>
      <p:sp>
        <p:nvSpPr>
          <p:cNvPr id="4" name="Slide Number Placeholder 3"/>
          <p:cNvSpPr>
            <a:spLocks noGrp="1"/>
          </p:cNvSpPr>
          <p:nvPr>
            <p:ph type="sldNum" sz="quarter" idx="10"/>
          </p:nvPr>
        </p:nvSpPr>
        <p:spPr/>
        <p:txBody>
          <a:bodyPr/>
          <a:lstStyle/>
          <a:p>
            <a:fld id="{E1E7C5C0-63D5-4D28-A467-7AA48F7DACDC}" type="slidenum">
              <a:rPr lang="en-US" smtClean="0"/>
              <a:pPr/>
              <a:t>3</a:t>
            </a:fld>
            <a:endParaRPr lang="en-US"/>
          </a:p>
        </p:txBody>
      </p:sp>
    </p:spTree>
    <p:extLst>
      <p:ext uri="{BB962C8B-B14F-4D97-AF65-F5344CB8AC3E}">
        <p14:creationId xmlns:p14="http://schemas.microsoft.com/office/powerpoint/2010/main" val="4067869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E7C5C0-63D5-4D28-A467-7AA48F7DACDC}" type="slidenum">
              <a:rPr lang="en-US" smtClean="0"/>
              <a:pPr/>
              <a:t>34</a:t>
            </a:fld>
            <a:endParaRPr lang="en-US"/>
          </a:p>
        </p:txBody>
      </p:sp>
    </p:spTree>
    <p:extLst>
      <p:ext uri="{BB962C8B-B14F-4D97-AF65-F5344CB8AC3E}">
        <p14:creationId xmlns:p14="http://schemas.microsoft.com/office/powerpoint/2010/main" val="15142288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E7C5C0-63D5-4D28-A467-7AA48F7DACDC}" type="slidenum">
              <a:rPr lang="en-US" smtClean="0"/>
              <a:pPr/>
              <a:t>35</a:t>
            </a:fld>
            <a:endParaRPr lang="en-US"/>
          </a:p>
        </p:txBody>
      </p:sp>
    </p:spTree>
    <p:extLst>
      <p:ext uri="{BB962C8B-B14F-4D97-AF65-F5344CB8AC3E}">
        <p14:creationId xmlns:p14="http://schemas.microsoft.com/office/powerpoint/2010/main" val="3704033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E7C5C0-63D5-4D28-A467-7AA48F7DACDC}" type="slidenum">
              <a:rPr lang="en-US" smtClean="0"/>
              <a:pPr/>
              <a:t>44</a:t>
            </a:fld>
            <a:endParaRPr lang="en-US"/>
          </a:p>
        </p:txBody>
      </p:sp>
    </p:spTree>
    <p:extLst>
      <p:ext uri="{BB962C8B-B14F-4D97-AF65-F5344CB8AC3E}">
        <p14:creationId xmlns:p14="http://schemas.microsoft.com/office/powerpoint/2010/main" val="3312048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At the end of the day … ALL are </a:t>
            </a:r>
            <a:r>
              <a:rPr lang="en-US" dirty="0" err="1" smtClean="0">
                <a:solidFill>
                  <a:srgbClr val="FF0000"/>
                </a:solidFill>
              </a:rPr>
              <a:t>varients</a:t>
            </a:r>
            <a:r>
              <a:rPr lang="en-US" dirty="0" smtClean="0">
                <a:solidFill>
                  <a:srgbClr val="FF0000"/>
                </a:solidFill>
              </a:rPr>
              <a:t> of the learning cycle. 1962</a:t>
            </a:r>
          </a:p>
          <a:p>
            <a:endParaRPr lang="en-US" dirty="0"/>
          </a:p>
        </p:txBody>
      </p:sp>
      <p:sp>
        <p:nvSpPr>
          <p:cNvPr id="4" name="Slide Number Placeholder 3"/>
          <p:cNvSpPr>
            <a:spLocks noGrp="1"/>
          </p:cNvSpPr>
          <p:nvPr>
            <p:ph type="sldNum" sz="quarter" idx="10"/>
          </p:nvPr>
        </p:nvSpPr>
        <p:spPr/>
        <p:txBody>
          <a:bodyPr/>
          <a:lstStyle/>
          <a:p>
            <a:fld id="{E1E7C5C0-63D5-4D28-A467-7AA48F7DACDC}" type="slidenum">
              <a:rPr lang="en-US" smtClean="0"/>
              <a:pPr/>
              <a:t>4</a:t>
            </a:fld>
            <a:endParaRPr lang="en-US"/>
          </a:p>
        </p:txBody>
      </p:sp>
    </p:spTree>
    <p:extLst>
      <p:ext uri="{BB962C8B-B14F-4D97-AF65-F5344CB8AC3E}">
        <p14:creationId xmlns:p14="http://schemas.microsoft.com/office/powerpoint/2010/main" val="3968125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Seee</a:t>
            </a:r>
            <a:r>
              <a:rPr lang="en-US" dirty="0" smtClean="0"/>
              <a:t> math modeling article at my website by Dan Meyer</a:t>
            </a:r>
            <a:endParaRPr lang="en-US" dirty="0"/>
          </a:p>
        </p:txBody>
      </p:sp>
      <p:sp>
        <p:nvSpPr>
          <p:cNvPr id="4" name="Slide Number Placeholder 3"/>
          <p:cNvSpPr>
            <a:spLocks noGrp="1"/>
          </p:cNvSpPr>
          <p:nvPr>
            <p:ph type="sldNum" sz="quarter" idx="10"/>
          </p:nvPr>
        </p:nvSpPr>
        <p:spPr/>
        <p:txBody>
          <a:bodyPr/>
          <a:lstStyle/>
          <a:p>
            <a:fld id="{E1E7C5C0-63D5-4D28-A467-7AA48F7DACDC}" type="slidenum">
              <a:rPr lang="en-US" smtClean="0"/>
              <a:pPr/>
              <a:t>5</a:t>
            </a:fld>
            <a:endParaRPr lang="en-US"/>
          </a:p>
        </p:txBody>
      </p:sp>
    </p:spTree>
    <p:extLst>
      <p:ext uri="{BB962C8B-B14F-4D97-AF65-F5344CB8AC3E}">
        <p14:creationId xmlns:p14="http://schemas.microsoft.com/office/powerpoint/2010/main" val="1565165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Keep a healthy focus. Where is your focus?</a:t>
            </a:r>
            <a:r>
              <a:rPr lang="en-US" baseline="0" dirty="0" smtClean="0"/>
              <a:t> What do you value?</a:t>
            </a:r>
            <a:endParaRPr lang="en-US" dirty="0"/>
          </a:p>
        </p:txBody>
      </p:sp>
      <p:sp>
        <p:nvSpPr>
          <p:cNvPr id="4" name="Slide Number Placeholder 3"/>
          <p:cNvSpPr>
            <a:spLocks noGrp="1"/>
          </p:cNvSpPr>
          <p:nvPr>
            <p:ph type="sldNum" sz="quarter" idx="10"/>
          </p:nvPr>
        </p:nvSpPr>
        <p:spPr/>
        <p:txBody>
          <a:bodyPr/>
          <a:lstStyle/>
          <a:p>
            <a:fld id="{E1E7C5C0-63D5-4D28-A467-7AA48F7DACDC}" type="slidenum">
              <a:rPr lang="en-US" smtClean="0"/>
              <a:pPr/>
              <a:t>6</a:t>
            </a:fld>
            <a:endParaRPr lang="en-US"/>
          </a:p>
        </p:txBody>
      </p:sp>
    </p:spTree>
    <p:extLst>
      <p:ext uri="{BB962C8B-B14F-4D97-AF65-F5344CB8AC3E}">
        <p14:creationId xmlns:p14="http://schemas.microsoft.com/office/powerpoint/2010/main" val="1676624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Provide opportunities of</a:t>
            </a:r>
            <a:r>
              <a:rPr lang="en-US" baseline="0" dirty="0" smtClean="0"/>
              <a:t> fluency through problem solving process. </a:t>
            </a:r>
            <a:endParaRPr lang="en-US" dirty="0"/>
          </a:p>
        </p:txBody>
      </p:sp>
      <p:sp>
        <p:nvSpPr>
          <p:cNvPr id="4" name="Slide Number Placeholder 3"/>
          <p:cNvSpPr>
            <a:spLocks noGrp="1"/>
          </p:cNvSpPr>
          <p:nvPr>
            <p:ph type="sldNum" sz="quarter" idx="10"/>
          </p:nvPr>
        </p:nvSpPr>
        <p:spPr/>
        <p:txBody>
          <a:bodyPr/>
          <a:lstStyle/>
          <a:p>
            <a:fld id="{E1E7C5C0-63D5-4D28-A467-7AA48F7DACDC}" type="slidenum">
              <a:rPr lang="en-US" smtClean="0"/>
              <a:pPr/>
              <a:t>7</a:t>
            </a:fld>
            <a:endParaRPr lang="en-US"/>
          </a:p>
        </p:txBody>
      </p:sp>
    </p:spTree>
    <p:extLst>
      <p:ext uri="{BB962C8B-B14F-4D97-AF65-F5344CB8AC3E}">
        <p14:creationId xmlns:p14="http://schemas.microsoft.com/office/powerpoint/2010/main" val="1978002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Demonstrate understanding or lack of – Beyond test item like questions. PT</a:t>
            </a:r>
            <a:r>
              <a:rPr lang="en-US" baseline="0" dirty="0" smtClean="0"/>
              <a:t> should reveal mathematical modeling behaviors. Performance tasks good ones support the FOCUS pathway</a:t>
            </a:r>
            <a:endParaRPr lang="en-US" dirty="0"/>
          </a:p>
        </p:txBody>
      </p:sp>
      <p:sp>
        <p:nvSpPr>
          <p:cNvPr id="4" name="Slide Number Placeholder 3"/>
          <p:cNvSpPr>
            <a:spLocks noGrp="1"/>
          </p:cNvSpPr>
          <p:nvPr>
            <p:ph type="sldNum" sz="quarter" idx="10"/>
          </p:nvPr>
        </p:nvSpPr>
        <p:spPr/>
        <p:txBody>
          <a:bodyPr/>
          <a:lstStyle/>
          <a:p>
            <a:fld id="{E1E7C5C0-63D5-4D28-A467-7AA48F7DACDC}" type="slidenum">
              <a:rPr lang="en-US" smtClean="0"/>
              <a:pPr/>
              <a:t>8</a:t>
            </a:fld>
            <a:endParaRPr lang="en-US"/>
          </a:p>
        </p:txBody>
      </p:sp>
    </p:spTree>
    <p:extLst>
      <p:ext uri="{BB962C8B-B14F-4D97-AF65-F5344CB8AC3E}">
        <p14:creationId xmlns:p14="http://schemas.microsoft.com/office/powerpoint/2010/main" val="665912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another slide with a pic  of </a:t>
            </a:r>
            <a:r>
              <a:rPr lang="en-US" dirty="0" err="1" smtClean="0"/>
              <a:t>perpendi</a:t>
            </a:r>
            <a:r>
              <a:rPr lang="en-US" dirty="0" smtClean="0"/>
              <a:t> construction</a:t>
            </a:r>
            <a:endParaRPr lang="en-US" dirty="0"/>
          </a:p>
        </p:txBody>
      </p:sp>
      <p:sp>
        <p:nvSpPr>
          <p:cNvPr id="4" name="Slide Number Placeholder 3"/>
          <p:cNvSpPr>
            <a:spLocks noGrp="1"/>
          </p:cNvSpPr>
          <p:nvPr>
            <p:ph type="sldNum" sz="quarter" idx="10"/>
          </p:nvPr>
        </p:nvSpPr>
        <p:spPr/>
        <p:txBody>
          <a:bodyPr/>
          <a:lstStyle/>
          <a:p>
            <a:fld id="{E1E7C5C0-63D5-4D28-A467-7AA48F7DACDC}" type="slidenum">
              <a:rPr lang="en-US" smtClean="0"/>
              <a:pPr/>
              <a:t>9</a:t>
            </a:fld>
            <a:endParaRPr lang="en-US"/>
          </a:p>
        </p:txBody>
      </p:sp>
    </p:spTree>
    <p:extLst>
      <p:ext uri="{BB962C8B-B14F-4D97-AF65-F5344CB8AC3E}">
        <p14:creationId xmlns:p14="http://schemas.microsoft.com/office/powerpoint/2010/main" val="1076116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CONGRUENT TRIANGLES, isosceles</a:t>
            </a:r>
            <a:r>
              <a:rPr lang="en-US" baseline="0" dirty="0" smtClean="0"/>
              <a:t> triangles , </a:t>
            </a:r>
            <a:r>
              <a:rPr lang="en-US" dirty="0" smtClean="0"/>
              <a:t>transformations, rhombus</a:t>
            </a:r>
            <a:r>
              <a:rPr lang="en-US" baseline="0" dirty="0" smtClean="0"/>
              <a:t> properties IMERSION</a:t>
            </a:r>
            <a:endParaRPr lang="en-US" dirty="0"/>
          </a:p>
        </p:txBody>
      </p:sp>
      <p:sp>
        <p:nvSpPr>
          <p:cNvPr id="4" name="Slide Number Placeholder 3"/>
          <p:cNvSpPr>
            <a:spLocks noGrp="1"/>
          </p:cNvSpPr>
          <p:nvPr>
            <p:ph type="sldNum" sz="quarter" idx="10"/>
          </p:nvPr>
        </p:nvSpPr>
        <p:spPr/>
        <p:txBody>
          <a:bodyPr/>
          <a:lstStyle/>
          <a:p>
            <a:fld id="{E1E7C5C0-63D5-4D28-A467-7AA48F7DACDC}" type="slidenum">
              <a:rPr lang="en-US" smtClean="0"/>
              <a:pPr/>
              <a:t>10</a:t>
            </a:fld>
            <a:endParaRPr lang="en-US"/>
          </a:p>
        </p:txBody>
      </p:sp>
    </p:spTree>
    <p:extLst>
      <p:ext uri="{BB962C8B-B14F-4D97-AF65-F5344CB8AC3E}">
        <p14:creationId xmlns:p14="http://schemas.microsoft.com/office/powerpoint/2010/main" val="4286824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18CB443D-2E43-42F0-861D-245049AF2380}" type="datetimeFigureOut">
              <a:rPr lang="en-US" smtClean="0"/>
              <a:pPr/>
              <a:t>11/14/2019</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8215C903-156A-4281-B179-3148999CD3C3}"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8CB443D-2E43-42F0-861D-245049AF2380}" type="datetimeFigureOut">
              <a:rPr lang="en-US" smtClean="0"/>
              <a:pPr/>
              <a:t>11/14/2019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15C903-156A-4281-B179-3148999CD3C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8CB443D-2E43-42F0-861D-245049AF2380}" type="datetimeFigureOut">
              <a:rPr lang="en-US" smtClean="0"/>
              <a:pPr/>
              <a:t>11/14/2019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15C903-156A-4281-B179-3148999CD3C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4AE1389-B1F9-47EC-AB87-E418E6E0CBA9}" type="datetimeFigureOut">
              <a:rPr lang="en-US" smtClean="0"/>
              <a:pPr/>
              <a:t>11/14/2019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EEE19-2C4A-41CD-8316-456A744C0DF1}" type="slidenum">
              <a:rPr lang="en-US" smtClean="0"/>
              <a:pPr/>
              <a:t>‹#›</a:t>
            </a:fld>
            <a:endParaRPr lang="en-US"/>
          </a:p>
        </p:txBody>
      </p:sp>
    </p:spTree>
    <p:extLst>
      <p:ext uri="{BB962C8B-B14F-4D97-AF65-F5344CB8AC3E}">
        <p14:creationId xmlns:p14="http://schemas.microsoft.com/office/powerpoint/2010/main" val="41012535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4AE1389-B1F9-47EC-AB87-E418E6E0CBA9}" type="datetimeFigureOut">
              <a:rPr lang="en-US" smtClean="0"/>
              <a:pPr/>
              <a:t>11/14/2019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EEE19-2C4A-41CD-8316-456A744C0DF1}" type="slidenum">
              <a:rPr lang="en-US" smtClean="0"/>
              <a:pPr/>
              <a:t>‹#›</a:t>
            </a:fld>
            <a:endParaRPr lang="en-US"/>
          </a:p>
        </p:txBody>
      </p:sp>
    </p:spTree>
    <p:extLst>
      <p:ext uri="{BB962C8B-B14F-4D97-AF65-F5344CB8AC3E}">
        <p14:creationId xmlns:p14="http://schemas.microsoft.com/office/powerpoint/2010/main" val="2059102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F4AE1389-B1F9-47EC-AB87-E418E6E0CBA9}" type="datetimeFigureOut">
              <a:rPr lang="en-US" smtClean="0"/>
              <a:pPr/>
              <a:t>11/14/2019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EEE19-2C4A-41CD-8316-456A744C0DF1}" type="slidenum">
              <a:rPr lang="en-US" smtClean="0"/>
              <a:pPr/>
              <a:t>‹#›</a:t>
            </a:fld>
            <a:endParaRPr lang="en-US"/>
          </a:p>
        </p:txBody>
      </p:sp>
    </p:spTree>
    <p:extLst>
      <p:ext uri="{BB962C8B-B14F-4D97-AF65-F5344CB8AC3E}">
        <p14:creationId xmlns:p14="http://schemas.microsoft.com/office/powerpoint/2010/main" val="851171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4AE1389-B1F9-47EC-AB87-E418E6E0CBA9}" type="datetimeFigureOut">
              <a:rPr lang="en-US" smtClean="0"/>
              <a:pPr/>
              <a:t>11/14/2019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1EEE19-2C4A-41CD-8316-456A744C0DF1}"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66989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4AE1389-B1F9-47EC-AB87-E418E6E0CBA9}" type="datetimeFigureOut">
              <a:rPr lang="en-US" smtClean="0"/>
              <a:pPr/>
              <a:t>11/14/2019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1EEE19-2C4A-41CD-8316-456A744C0DF1}" type="slidenum">
              <a:rPr lang="en-US" smtClean="0"/>
              <a:pPr/>
              <a:t>‹#›</a:t>
            </a:fld>
            <a:endParaRPr lang="en-US"/>
          </a:p>
        </p:txBody>
      </p:sp>
    </p:spTree>
    <p:extLst>
      <p:ext uri="{BB962C8B-B14F-4D97-AF65-F5344CB8AC3E}">
        <p14:creationId xmlns:p14="http://schemas.microsoft.com/office/powerpoint/2010/main" val="5126121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AE1389-B1F9-47EC-AB87-E418E6E0CBA9}" type="datetimeFigureOut">
              <a:rPr lang="en-US" smtClean="0"/>
              <a:pPr/>
              <a:t>11/14/2019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1EEE19-2C4A-41CD-8316-456A744C0DF1}" type="slidenum">
              <a:rPr lang="en-US" smtClean="0"/>
              <a:pPr/>
              <a:t>‹#›</a:t>
            </a:fld>
            <a:endParaRPr lang="en-US"/>
          </a:p>
        </p:txBody>
      </p:sp>
    </p:spTree>
    <p:extLst>
      <p:ext uri="{BB962C8B-B14F-4D97-AF65-F5344CB8AC3E}">
        <p14:creationId xmlns:p14="http://schemas.microsoft.com/office/powerpoint/2010/main" val="23457618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AE1389-B1F9-47EC-AB87-E418E6E0CBA9}" type="datetimeFigureOut">
              <a:rPr lang="en-US" smtClean="0"/>
              <a:pPr/>
              <a:t>11/14/2019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1EEE19-2C4A-41CD-8316-456A744C0DF1}" type="slidenum">
              <a:rPr lang="en-US" smtClean="0"/>
              <a:pPr/>
              <a:t>‹#›</a:t>
            </a:fld>
            <a:endParaRPr lang="en-US"/>
          </a:p>
        </p:txBody>
      </p:sp>
    </p:spTree>
    <p:extLst>
      <p:ext uri="{BB962C8B-B14F-4D97-AF65-F5344CB8AC3E}">
        <p14:creationId xmlns:p14="http://schemas.microsoft.com/office/powerpoint/2010/main" val="3926860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F4AE1389-B1F9-47EC-AB87-E418E6E0CBA9}" type="datetimeFigureOut">
              <a:rPr lang="en-US" smtClean="0"/>
              <a:pPr/>
              <a:t>11/14/2019</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solidFill>
                <a:srgbClr val="434342"/>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8D1EEE19-2C4A-41CD-8316-456A744C0DF1}" type="slidenum">
              <a:rPr lang="en-US" smtClean="0">
                <a:solidFill>
                  <a:srgbClr val="434342"/>
                </a:solidFill>
              </a:rPr>
              <a:pPr/>
              <a:t>‹#›</a:t>
            </a:fld>
            <a:endParaRPr lang="en-US">
              <a:solidFill>
                <a:srgbClr val="434342"/>
              </a:solidFill>
            </a:endParaRPr>
          </a:p>
        </p:txBody>
      </p:sp>
    </p:spTree>
    <p:extLst>
      <p:ext uri="{BB962C8B-B14F-4D97-AF65-F5344CB8AC3E}">
        <p14:creationId xmlns:p14="http://schemas.microsoft.com/office/powerpoint/2010/main" val="1305637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8CB443D-2E43-42F0-861D-245049AF2380}" type="datetimeFigureOut">
              <a:rPr lang="en-US" smtClean="0"/>
              <a:pPr/>
              <a:t>11/14/2019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15C903-156A-4281-B179-3148999CD3C3}"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AE1389-B1F9-47EC-AB87-E418E6E0CBA9}" type="datetimeFigureOut">
              <a:rPr lang="en-US" smtClean="0"/>
              <a:pPr/>
              <a:t>11/14/2019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1EEE19-2C4A-41CD-8316-456A744C0DF1}" type="slidenum">
              <a:rPr lang="en-US" smtClean="0"/>
              <a:pPr/>
              <a:t>‹#›</a:t>
            </a:fld>
            <a:endParaRPr lang="en-US"/>
          </a:p>
        </p:txBody>
      </p:sp>
    </p:spTree>
    <p:extLst>
      <p:ext uri="{BB962C8B-B14F-4D97-AF65-F5344CB8AC3E}">
        <p14:creationId xmlns:p14="http://schemas.microsoft.com/office/powerpoint/2010/main" val="30525680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AE1389-B1F9-47EC-AB87-E418E6E0CBA9}" type="datetimeFigureOut">
              <a:rPr lang="en-US" smtClean="0"/>
              <a:pPr/>
              <a:t>11/14/2019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EEE19-2C4A-41CD-8316-456A744C0DF1}" type="slidenum">
              <a:rPr lang="en-US" smtClean="0"/>
              <a:pPr/>
              <a:t>‹#›</a:t>
            </a:fld>
            <a:endParaRPr lang="en-US"/>
          </a:p>
        </p:txBody>
      </p:sp>
    </p:spTree>
    <p:extLst>
      <p:ext uri="{BB962C8B-B14F-4D97-AF65-F5344CB8AC3E}">
        <p14:creationId xmlns:p14="http://schemas.microsoft.com/office/powerpoint/2010/main" val="2892899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AE1389-B1F9-47EC-AB87-E418E6E0CBA9}" type="datetimeFigureOut">
              <a:rPr lang="en-US" smtClean="0"/>
              <a:pPr/>
              <a:t>11/14/2019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EEE19-2C4A-41CD-8316-456A744C0DF1}" type="slidenum">
              <a:rPr lang="en-US" smtClean="0"/>
              <a:pPr/>
              <a:t>‹#›</a:t>
            </a:fld>
            <a:endParaRPr lang="en-US"/>
          </a:p>
        </p:txBody>
      </p:sp>
    </p:spTree>
    <p:extLst>
      <p:ext uri="{BB962C8B-B14F-4D97-AF65-F5344CB8AC3E}">
        <p14:creationId xmlns:p14="http://schemas.microsoft.com/office/powerpoint/2010/main" val="16813870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overlayTitle.pn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779463" y="1597025"/>
            <a:ext cx="7583488" cy="1679575"/>
          </a:xfrm>
        </p:spPr>
        <p:txBody>
          <a:bodyPr anchor="b" anchorCtr="0"/>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779463" y="3276600"/>
            <a:ext cx="7583487" cy="1752600"/>
          </a:xfrm>
        </p:spPr>
        <p:txBody>
          <a:bodyPr/>
          <a:lstStyle>
            <a:lvl1pPr marL="0" indent="0" algn="ctr">
              <a:lnSpc>
                <a:spcPct val="110000"/>
              </a:lnSpc>
              <a:spcBef>
                <a:spcPts val="600"/>
              </a:spcBef>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2B85BA94-0CAA-4978-A30D-2F1597171EA0}" type="datetimeFigureOut">
              <a:rPr lang="en-US">
                <a:solidFill>
                  <a:prstClr val="white"/>
                </a:solidFill>
              </a:rPr>
              <a:pPr>
                <a:defRPr/>
              </a:pPr>
              <a:t>11/14/2019</a:t>
            </a:fld>
            <a:endParaRPr 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7" name="Slide Number Placeholder 5"/>
          <p:cNvSpPr>
            <a:spLocks noGrp="1"/>
          </p:cNvSpPr>
          <p:nvPr>
            <p:ph type="sldNum" sz="quarter" idx="12"/>
          </p:nvPr>
        </p:nvSpPr>
        <p:spPr/>
        <p:txBody>
          <a:bodyPr/>
          <a:lstStyle>
            <a:lvl1pPr>
              <a:defRPr/>
            </a:lvl1pPr>
          </a:lstStyle>
          <a:p>
            <a:pPr>
              <a:defRPr/>
            </a:pPr>
            <a:fld id="{26294B77-3F8F-422A-B39A-4BBEFE8CD540}"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525572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CAB9A35B-E9A6-4862-8B2D-122768E5A205}" type="datetimeFigureOut">
              <a:rPr lang="en-US">
                <a:solidFill>
                  <a:prstClr val="white"/>
                </a:solidFill>
              </a:rPr>
              <a:pPr>
                <a:defRPr/>
              </a:pPr>
              <a:t>11/14/2019</a:t>
            </a:fld>
            <a:endParaRPr 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a:defRPr/>
            </a:pPr>
            <a:fld id="{899ADFDE-9BB2-4202-A4AB-8929B168F7F8}"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2654443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Title Slide with Picture">
    <p:spTree>
      <p:nvGrpSpPr>
        <p:cNvPr id="1" name=""/>
        <p:cNvGrpSpPr/>
        <p:nvPr/>
      </p:nvGrpSpPr>
      <p:grpSpPr>
        <a:xfrm>
          <a:off x="0" y="0"/>
          <a:ext cx="0" cy="0"/>
          <a:chOff x="0" y="0"/>
          <a:chExt cx="0" cy="0"/>
        </a:xfrm>
      </p:grpSpPr>
      <p:pic>
        <p:nvPicPr>
          <p:cNvPr id="5" name="Picture 8" descr="overlayText.pn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781812" y="3254188"/>
            <a:ext cx="7580376" cy="1685365"/>
          </a:xfrm>
        </p:spPr>
        <p:txBody>
          <a:bodyPr anchor="b" anchorCtr="0"/>
          <a:lstStyle>
            <a:lvl1pPr algn="ctr" defTabSz="914400" rtl="0" eaLnBrk="1" latinLnBrk="0" hangingPunct="1">
              <a:lnSpc>
                <a:spcPct val="95000"/>
              </a:lnSpc>
              <a:spcBef>
                <a:spcPct val="0"/>
              </a:spcBef>
              <a:buNone/>
              <a:defRPr lang="en-US" sz="5400" b="1" kern="1200">
                <a:solidFill>
                  <a:schemeClr val="bg1"/>
                </a:solidFill>
                <a:effectLst>
                  <a:outerShdw blurRad="101600" dist="12700" dir="3600000" algn="tl" rotWithShape="0">
                    <a:prstClr val="black">
                      <a:alpha val="30000"/>
                    </a:prstClr>
                  </a:outerShdw>
                </a:effectLst>
                <a:latin typeface="+mj-lt"/>
                <a:ea typeface="+mj-ea"/>
                <a:cs typeface="+mj-cs"/>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514600" y="457200"/>
            <a:ext cx="4114800" cy="2743200"/>
          </a:xfrm>
          <a:prstGeom prst="roundRect">
            <a:avLst>
              <a:gd name="adj" fmla="val 10888"/>
            </a:avLst>
          </a:prstGeom>
          <a:solidFill>
            <a:schemeClr val="bg1">
              <a:lumMod val="75000"/>
            </a:schemeClr>
          </a:solidFill>
          <a:effectLst>
            <a:reflection blurRad="6350" stA="20000" endA="300" endPos="38500" dist="50800" dir="5400000" sy="-100000" algn="bl" rotWithShape="0"/>
          </a:effectLst>
        </p:spPr>
        <p:txBody>
          <a:bodyPr/>
          <a:lstStyle>
            <a:lvl1pPr marL="0" indent="0">
              <a:buNone/>
              <a:defRPr sz="20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781812" y="4953000"/>
            <a:ext cx="7580376" cy="914400"/>
          </a:xfrm>
        </p:spPr>
        <p:txBody>
          <a:bodyPr/>
          <a:lstStyle>
            <a:lvl1pPr marL="0" indent="0" algn="ctr">
              <a:spcBef>
                <a:spcPts val="300"/>
              </a:spcBef>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fld id="{85F4B7A9-7EA7-4680-97BA-2C9C9A3AF14D}" type="datetimeFigureOut">
              <a:rPr lang="en-US">
                <a:solidFill>
                  <a:prstClr val="white"/>
                </a:solidFill>
              </a:rPr>
              <a:pPr>
                <a:defRPr/>
              </a:pPr>
              <a:t>11/14/2019</a:t>
            </a:fld>
            <a:endParaRPr lang="en-US">
              <a:solidFill>
                <a:prstClr val="white"/>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8" name="Slide Number Placeholder 6"/>
          <p:cNvSpPr>
            <a:spLocks noGrp="1"/>
          </p:cNvSpPr>
          <p:nvPr>
            <p:ph type="sldNum" sz="quarter" idx="12"/>
          </p:nvPr>
        </p:nvSpPr>
        <p:spPr/>
        <p:txBody>
          <a:bodyPr/>
          <a:lstStyle>
            <a:lvl1pPr>
              <a:defRPr/>
            </a:lvl1pPr>
          </a:lstStyle>
          <a:p>
            <a:pPr>
              <a:defRPr/>
            </a:pPr>
            <a:fld id="{B94A732A-D52E-4552-AFAC-B825EAA92A8B}"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9659587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 name="Picture 6" descr="overlayBlank.pn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806450" y="1627188"/>
            <a:ext cx="7580376" cy="1682496"/>
          </a:xfrm>
        </p:spPr>
        <p:txBody>
          <a:bodyPr anchor="b" anchorCtr="0"/>
          <a:lstStyle>
            <a:lvl1pPr algn="ctr" defTabSz="914400" rtl="0" eaLnBrk="1" latinLnBrk="0" hangingPunct="1">
              <a:lnSpc>
                <a:spcPct val="95000"/>
              </a:lnSpc>
              <a:spcBef>
                <a:spcPct val="0"/>
              </a:spcBef>
              <a:buNone/>
              <a:defRPr lang="en-US" sz="4400" b="1" kern="1200" dirty="0">
                <a:solidFill>
                  <a:schemeClr val="bg1"/>
                </a:solidFill>
                <a:effectLst>
                  <a:outerShdw blurRad="101600" dist="12700" dir="3600000" algn="tl" rotWithShape="0">
                    <a:prstClr val="black">
                      <a:alpha val="30000"/>
                    </a:prstClr>
                  </a:outerShdw>
                </a:effectLst>
                <a:latin typeface="+mj-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806450" y="3309411"/>
            <a:ext cx="7580376" cy="1755648"/>
          </a:xfrm>
        </p:spPr>
        <p:txBody>
          <a:bodyPr/>
          <a:lstStyle>
            <a:lvl1pPr marL="0" indent="0" algn="ctr" defTabSz="914400" rtl="0" eaLnBrk="1" latinLnBrk="0" hangingPunct="1">
              <a:lnSpc>
                <a:spcPct val="110000"/>
              </a:lnSpc>
              <a:spcBef>
                <a:spcPts val="600"/>
              </a:spcBef>
              <a:spcAft>
                <a:spcPts val="0"/>
              </a:spcAft>
              <a:buSzPct val="90000"/>
              <a:buFont typeface="Wingdings" pitchFamily="2" charset="2"/>
              <a:buNone/>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5F1C4BB-FF68-492D-967F-4206BBA95C88}" type="datetimeFigureOut">
              <a:rPr lang="en-US">
                <a:solidFill>
                  <a:prstClr val="white"/>
                </a:solidFill>
              </a:rPr>
              <a:pPr>
                <a:defRPr/>
              </a:pPr>
              <a:t>11/14/2019</a:t>
            </a:fld>
            <a:endParaRPr 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7" name="Slide Number Placeholder 5"/>
          <p:cNvSpPr>
            <a:spLocks noGrp="1"/>
          </p:cNvSpPr>
          <p:nvPr>
            <p:ph type="sldNum" sz="quarter" idx="12"/>
          </p:nvPr>
        </p:nvSpPr>
        <p:spPr/>
        <p:txBody>
          <a:bodyPr/>
          <a:lstStyle>
            <a:lvl1pPr>
              <a:defRPr/>
            </a:lvl1pPr>
          </a:lstStyle>
          <a:p>
            <a:pPr>
              <a:defRPr/>
            </a:pPr>
            <a:fld id="{B73853DB-F2D9-4B6C-8984-EE6BBFB1B95E}"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1674805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6788" y="1600200"/>
            <a:ext cx="3529584" cy="4288536"/>
          </a:xfrm>
        </p:spPr>
        <p:txBody>
          <a:bodyPr/>
          <a:lstStyle>
            <a:lvl1pPr marL="231775" indent="-231775">
              <a:defRPr sz="1800"/>
            </a:lvl1pPr>
            <a:lvl2pPr marL="457200" indent="-231775">
              <a:defRPr sz="1800"/>
            </a:lvl2pPr>
            <a:lvl3pPr marL="688975" indent="-231775">
              <a:defRPr sz="1800"/>
            </a:lvl3pPr>
            <a:lvl4pPr marL="914400" indent="-231775">
              <a:defRPr sz="1800"/>
            </a:lvl4pPr>
            <a:lvl5pPr marL="1146175" indent="-231775">
              <a:defRPr sz="1800"/>
            </a:lvl5pPr>
            <a:lvl6pPr marL="1371600" indent="-231775">
              <a:defRPr sz="1800"/>
            </a:lvl6pPr>
            <a:lvl7pPr marL="1603375" indent="-231775">
              <a:defRPr sz="1800"/>
            </a:lvl7pPr>
            <a:lvl8pPr marL="1828800" indent="-231775">
              <a:defRPr sz="1800"/>
            </a:lvl8pPr>
            <a:lvl9pPr marL="2060575" indent="-231775">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4648200" y="1600200"/>
            <a:ext cx="3529584" cy="4288536"/>
          </a:xfrm>
        </p:spPr>
        <p:txBody>
          <a:bodyPr/>
          <a:lstStyle>
            <a:lvl1pPr marL="231775" indent="-231775">
              <a:defRPr sz="1800"/>
            </a:lvl1pPr>
            <a:lvl2pPr marL="457200" indent="-231775">
              <a:defRPr sz="1800"/>
            </a:lvl2pPr>
            <a:lvl3pPr marL="688975" indent="-231775">
              <a:defRPr sz="1800"/>
            </a:lvl3pPr>
            <a:lvl4pPr marL="914400" indent="-231775">
              <a:defRPr sz="1800"/>
            </a:lvl4pPr>
            <a:lvl5pPr marL="1146175" indent="-231775">
              <a:defRPr sz="1800"/>
            </a:lvl5pPr>
            <a:lvl6pPr marL="1371600" indent="-231775">
              <a:defRPr sz="1800"/>
            </a:lvl6pPr>
            <a:lvl7pPr marL="1603375" indent="-231775">
              <a:defRPr sz="1800"/>
            </a:lvl7pPr>
            <a:lvl8pPr marL="1828800" indent="-231775">
              <a:defRPr sz="1800"/>
            </a:lvl8pPr>
            <a:lvl9pPr marL="2060575" indent="-231775">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EF2EDD0F-9A8A-45A2-9D35-658927BA73D7}" type="datetimeFigureOut">
              <a:rPr lang="en-US">
                <a:solidFill>
                  <a:prstClr val="white"/>
                </a:solidFill>
              </a:rPr>
              <a:pPr>
                <a:defRPr/>
              </a:pPr>
              <a:t>11/14/2019</a:t>
            </a:fld>
            <a:endParaRPr 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7" name="Slide Number Placeholder 5"/>
          <p:cNvSpPr>
            <a:spLocks noGrp="1"/>
          </p:cNvSpPr>
          <p:nvPr>
            <p:ph type="sldNum" sz="quarter" idx="12"/>
          </p:nvPr>
        </p:nvSpPr>
        <p:spPr/>
        <p:txBody>
          <a:bodyPr/>
          <a:lstStyle>
            <a:lvl1pPr>
              <a:defRPr/>
            </a:lvl1pPr>
          </a:lstStyle>
          <a:p>
            <a:pPr>
              <a:defRPr/>
            </a:pPr>
            <a:fld id="{224DFFC6-BE62-41A5-A9FC-B48916FD6619}"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0624110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66216" y="1272988"/>
            <a:ext cx="3529584" cy="879475"/>
          </a:xfrm>
        </p:spPr>
        <p:txBody>
          <a:bodyPr anchor="b" anchorCtr="0">
            <a:noAutofit/>
          </a:bodyPr>
          <a:lstStyle>
            <a:lvl1pPr marL="0" indent="0" algn="ctr">
              <a:spcBef>
                <a:spcPts val="0"/>
              </a:spcBef>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66216" y="2174875"/>
            <a:ext cx="3529584" cy="3716338"/>
          </a:xfrm>
        </p:spPr>
        <p:txBody>
          <a:bodyPr/>
          <a:lstStyle>
            <a:lvl1pPr marL="231775" indent="-231775">
              <a:defRPr sz="1800"/>
            </a:lvl1pPr>
            <a:lvl2pPr marL="457200" indent="-231775">
              <a:defRPr sz="1800"/>
            </a:lvl2pPr>
            <a:lvl3pPr marL="688975" indent="-231775">
              <a:defRPr sz="1800"/>
            </a:lvl3pPr>
            <a:lvl4pPr marL="914400" indent="-231775">
              <a:defRPr sz="1800"/>
            </a:lvl4pPr>
            <a:lvl5pPr marL="1146175" indent="-231775">
              <a:defRPr sz="1800"/>
            </a:lvl5pPr>
            <a:lvl6pPr marL="1371600" indent="-231775">
              <a:tabLst/>
              <a:defRPr sz="1800"/>
            </a:lvl6pPr>
            <a:lvl7pPr marL="1603375" indent="-231775">
              <a:tabLst/>
              <a:defRPr sz="1800"/>
            </a:lvl7pPr>
            <a:lvl8pPr marL="1828800" indent="-231775">
              <a:tabLst/>
              <a:defRPr sz="1800"/>
            </a:lvl8pPr>
            <a:lvl9pPr marL="2060575" indent="-231775">
              <a:tabLst/>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272988"/>
            <a:ext cx="3529584" cy="879475"/>
          </a:xfrm>
        </p:spPr>
        <p:txBody>
          <a:bodyPr anchor="b" anchorCtr="0">
            <a:noAutofit/>
          </a:bodyPr>
          <a:lstStyle>
            <a:lvl1pPr marL="0" indent="0" algn="ctr">
              <a:spcBef>
                <a:spcPts val="0"/>
              </a:spcBef>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3529584" cy="3716338"/>
          </a:xfrm>
        </p:spPr>
        <p:txBody>
          <a:bodyPr>
            <a:noAutofit/>
          </a:bodyPr>
          <a:lstStyle>
            <a:lvl1pPr marL="231775"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1pPr>
            <a:lvl2pPr marL="457200"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2pPr>
            <a:lvl3pPr marL="688975"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3pPr>
            <a:lvl4pPr marL="914400"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4pPr>
            <a:lvl5pPr marL="1146175"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5pPr>
            <a:lvl6pPr marL="1371600"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6pPr>
            <a:lvl7pPr marL="1603375"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7pPr>
            <a:lvl8pPr marL="1828800"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8pPr>
            <a:lvl9pPr marL="2060575" indent="-231775" algn="l" defTabSz="914400" rtl="0" eaLnBrk="1" latinLnBrk="0" hangingPunct="1">
              <a:buSzPct val="90000"/>
              <a:buFont typeface="Wingdings" pitchFamily="2" charset="2"/>
              <a:defRPr lang="en-US" sz="1800" kern="1200" dirty="0">
                <a:solidFill>
                  <a:schemeClr val="bg1"/>
                </a:solidFill>
                <a:effectLst>
                  <a:outerShdw blurRad="101600" dist="12700" dir="3600000" algn="tl" rotWithShape="0">
                    <a:prstClr val="black">
                      <a:alpha val="30000"/>
                    </a:prstClr>
                  </a:outerShdw>
                </a:effectLst>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97FAAB3A-BB8A-4E6F-BDAF-77B6789B511D}" type="datetimeFigureOut">
              <a:rPr lang="en-US">
                <a:solidFill>
                  <a:prstClr val="white"/>
                </a:solidFill>
              </a:rPr>
              <a:pPr>
                <a:defRPr/>
              </a:pPr>
              <a:t>11/14/2019</a:t>
            </a:fld>
            <a:endParaRPr lang="en-US">
              <a:solidFill>
                <a:prstClr val="white"/>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9" name="Slide Number Placeholder 5"/>
          <p:cNvSpPr>
            <a:spLocks noGrp="1"/>
          </p:cNvSpPr>
          <p:nvPr>
            <p:ph type="sldNum" sz="quarter" idx="12"/>
          </p:nvPr>
        </p:nvSpPr>
        <p:spPr/>
        <p:txBody>
          <a:bodyPr/>
          <a:lstStyle>
            <a:lvl1pPr>
              <a:defRPr/>
            </a:lvl1pPr>
          </a:lstStyle>
          <a:p>
            <a:pPr>
              <a:defRPr/>
            </a:pPr>
            <a:fld id="{054C3DB9-BCF1-4E9B-B5DD-1D9AE089D6D5}"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1842556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4DE0F603-860A-4A77-9523-348337E497A6}" type="datetimeFigureOut">
              <a:rPr lang="en-US">
                <a:solidFill>
                  <a:prstClr val="white"/>
                </a:solidFill>
              </a:rPr>
              <a:pPr>
                <a:defRPr/>
              </a:pPr>
              <a:t>11/14/2019</a:t>
            </a:fld>
            <a:endParaRPr lang="en-US">
              <a:solidFill>
                <a:prstClr val="white"/>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5" name="Slide Number Placeholder 5"/>
          <p:cNvSpPr>
            <a:spLocks noGrp="1"/>
          </p:cNvSpPr>
          <p:nvPr>
            <p:ph type="sldNum" sz="quarter" idx="12"/>
          </p:nvPr>
        </p:nvSpPr>
        <p:spPr/>
        <p:txBody>
          <a:bodyPr/>
          <a:lstStyle>
            <a:lvl1pPr>
              <a:defRPr/>
            </a:lvl1pPr>
          </a:lstStyle>
          <a:p>
            <a:pPr>
              <a:defRPr/>
            </a:pPr>
            <a:fld id="{41CAC303-0134-45DD-A315-39B1F8EB85FF}"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051557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8CB443D-2E43-42F0-861D-245049AF2380}" type="datetimeFigureOut">
              <a:rPr lang="en-US" smtClean="0"/>
              <a:pPr/>
              <a:t>11/14/2019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8215C903-156A-4281-B179-3148999CD3C3}"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4" descr="overlayBlank.pn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Date Placeholder 1"/>
          <p:cNvSpPr>
            <a:spLocks noGrp="1"/>
          </p:cNvSpPr>
          <p:nvPr>
            <p:ph type="dt" sz="half" idx="10"/>
          </p:nvPr>
        </p:nvSpPr>
        <p:spPr/>
        <p:txBody>
          <a:bodyPr/>
          <a:lstStyle>
            <a:lvl1pPr>
              <a:defRPr/>
            </a:lvl1pPr>
          </a:lstStyle>
          <a:p>
            <a:pPr>
              <a:defRPr/>
            </a:pPr>
            <a:fld id="{21659C92-0750-4B99-80F2-1BFB0DABBB5D}" type="datetimeFigureOut">
              <a:rPr lang="en-US">
                <a:solidFill>
                  <a:prstClr val="white"/>
                </a:solidFill>
              </a:rPr>
              <a:pPr>
                <a:defRPr/>
              </a:pPr>
              <a:t>11/14/2019</a:t>
            </a:fld>
            <a:endParaRPr lang="en-US">
              <a:solidFill>
                <a:prstClr val="white"/>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5" name="Slide Number Placeholder 3"/>
          <p:cNvSpPr>
            <a:spLocks noGrp="1"/>
          </p:cNvSpPr>
          <p:nvPr>
            <p:ph type="sldNum" sz="quarter" idx="12"/>
          </p:nvPr>
        </p:nvSpPr>
        <p:spPr/>
        <p:txBody>
          <a:bodyPr/>
          <a:lstStyle>
            <a:lvl1pPr>
              <a:defRPr/>
            </a:lvl1pPr>
          </a:lstStyle>
          <a:p>
            <a:pPr>
              <a:defRPr/>
            </a:pPr>
            <a:fld id="{879BA483-9F3B-4F60-A573-4C29819AD20A}"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5805093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5" name="Picture 8" descr="overlayBlank.pn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966787" y="838200"/>
            <a:ext cx="3474720" cy="1619250"/>
          </a:xfrm>
        </p:spPr>
        <p:txBody>
          <a:bodyPr anchor="b"/>
          <a:lstStyle>
            <a:lvl1pPr algn="ctr" defTabSz="914400" rtl="0" eaLnBrk="1" latinLnBrk="0" hangingPunct="1">
              <a:lnSpc>
                <a:spcPct val="95000"/>
              </a:lnSpc>
              <a:spcBef>
                <a:spcPct val="0"/>
              </a:spcBef>
              <a:buNone/>
              <a:defRPr lang="en-US" sz="3000" b="1" kern="1200" dirty="0" smtClean="0">
                <a:solidFill>
                  <a:schemeClr val="bg1"/>
                </a:solidFill>
                <a:effectLst>
                  <a:outerShdw blurRad="101600" dist="12700" dir="3600000" algn="tl" rotWithShape="0">
                    <a:prstClr val="black">
                      <a:alpha val="30000"/>
                    </a:prstClr>
                  </a:outerShdw>
                </a:effectLst>
                <a:latin typeface="+mj-lt"/>
                <a:ea typeface="+mj-ea"/>
                <a:cs typeface="+mj-cs"/>
              </a:defRPr>
            </a:lvl1pPr>
          </a:lstStyle>
          <a:p>
            <a:r>
              <a:rPr lang="en-US" smtClean="0"/>
              <a:t>Click to edit Master title style</a:t>
            </a:r>
            <a:endParaRPr lang="en-US" dirty="0"/>
          </a:p>
        </p:txBody>
      </p:sp>
      <p:sp>
        <p:nvSpPr>
          <p:cNvPr id="3" name="Content Placeholder 2"/>
          <p:cNvSpPr>
            <a:spLocks noGrp="1"/>
          </p:cNvSpPr>
          <p:nvPr>
            <p:ph idx="1"/>
          </p:nvPr>
        </p:nvSpPr>
        <p:spPr>
          <a:xfrm>
            <a:off x="4727892" y="838200"/>
            <a:ext cx="3474720" cy="4572000"/>
          </a:xfrm>
        </p:spPr>
        <p:txBody>
          <a:bodyPr/>
          <a:lstStyle>
            <a:lvl1pPr marL="282575" indent="-282575">
              <a:defRPr sz="2400"/>
            </a:lvl1pPr>
            <a:lvl2pPr marL="573088" indent="-282575">
              <a:defRPr sz="2200"/>
            </a:lvl2pPr>
            <a:lvl3pPr marL="855663" indent="-282575">
              <a:defRPr sz="2000"/>
            </a:lvl3pPr>
            <a:lvl4pPr marL="1146175" indent="-282575">
              <a:defRPr sz="1800"/>
            </a:lvl4pPr>
            <a:lvl5pPr marL="1430338" indent="-282575">
              <a:defRPr sz="1800"/>
            </a:lvl5pPr>
            <a:lvl6pPr marL="1712913" indent="-282575">
              <a:defRPr sz="1800"/>
            </a:lvl6pPr>
            <a:lvl7pPr marL="2003425" indent="-282575">
              <a:defRPr sz="1800"/>
            </a:lvl7pPr>
            <a:lvl8pPr marL="2286000" indent="-282575">
              <a:defRPr sz="1800"/>
            </a:lvl8pPr>
            <a:lvl9pPr marL="2568575" indent="-282575">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66787" y="2474258"/>
            <a:ext cx="3474720" cy="2743200"/>
          </a:xfrm>
        </p:spPr>
        <p:txBody>
          <a:bodyPr/>
          <a:lstStyle>
            <a:lvl1pPr marL="0" indent="0" algn="ctr">
              <a:lnSpc>
                <a:spcPct val="110000"/>
              </a:lnSpc>
              <a:spcBef>
                <a:spcPts val="600"/>
              </a:spcBef>
              <a:buNone/>
              <a:defRPr lang="en-US" sz="1800" kern="1200" smtClean="0">
                <a:solidFill>
                  <a:schemeClr val="bg1"/>
                </a:solidFill>
                <a:effectLst>
                  <a:outerShdw blurRad="101600" dist="12700" dir="3600000" algn="tl" rotWithShape="0">
                    <a:prstClr val="black">
                      <a:alpha val="3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fld id="{9E21738E-3B56-4034-A8C2-9880B3855F5E}" type="datetimeFigureOut">
              <a:rPr lang="en-US">
                <a:solidFill>
                  <a:prstClr val="white"/>
                </a:solidFill>
              </a:rPr>
              <a:pPr>
                <a:defRPr/>
              </a:pPr>
              <a:t>11/14/2019</a:t>
            </a:fld>
            <a:endParaRPr lang="en-US">
              <a:solidFill>
                <a:prstClr val="white"/>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8" name="Slide Number Placeholder 6"/>
          <p:cNvSpPr>
            <a:spLocks noGrp="1"/>
          </p:cNvSpPr>
          <p:nvPr>
            <p:ph type="sldNum" sz="quarter" idx="12"/>
          </p:nvPr>
        </p:nvSpPr>
        <p:spPr/>
        <p:txBody>
          <a:bodyPr/>
          <a:lstStyle>
            <a:lvl1pPr>
              <a:defRPr/>
            </a:lvl1pPr>
          </a:lstStyle>
          <a:p>
            <a:pPr>
              <a:defRPr/>
            </a:pPr>
            <a:fld id="{741E40C0-7C19-4556-A33D-B24B15BCCBE4}"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972718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5" name="Picture 9" descr="overlayBlank.pn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966787" y="838200"/>
            <a:ext cx="3474720" cy="1619250"/>
          </a:xfrm>
        </p:spPr>
        <p:txBody>
          <a:bodyPr anchor="b"/>
          <a:lstStyle>
            <a:lvl1pPr algn="ctr" defTabSz="914400" rtl="0" eaLnBrk="1" latinLnBrk="0" hangingPunct="1">
              <a:lnSpc>
                <a:spcPct val="95000"/>
              </a:lnSpc>
              <a:spcBef>
                <a:spcPct val="0"/>
              </a:spcBef>
              <a:buNone/>
              <a:defRPr lang="en-US" sz="3000" b="1" kern="1200" dirty="0">
                <a:solidFill>
                  <a:schemeClr val="bg1"/>
                </a:solidFill>
                <a:effectLst>
                  <a:outerShdw blurRad="101600" dist="12700" dir="3600000" algn="tl" rotWithShape="0">
                    <a:prstClr val="black">
                      <a:alpha val="30000"/>
                    </a:prstClr>
                  </a:outerShdw>
                </a:effectLst>
                <a:latin typeface="+mj-lt"/>
                <a:ea typeface="+mj-ea"/>
                <a:cs typeface="+mj-cs"/>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727892" y="838200"/>
            <a:ext cx="3474720" cy="4572000"/>
          </a:xfrm>
          <a:prstGeom prst="roundRect">
            <a:avLst>
              <a:gd name="adj" fmla="val 10888"/>
            </a:avLst>
          </a:prstGeom>
          <a:solidFill>
            <a:schemeClr val="bg1">
              <a:lumMod val="75000"/>
            </a:schemeClr>
          </a:solidFill>
          <a:effectLst>
            <a:reflection blurRad="6350" stA="20000" endA="300" endPos="25500" dist="50800" dir="5400000" sy="-100000" algn="bl" rotWithShape="0"/>
          </a:effectLst>
        </p:spPr>
        <p:txBody>
          <a:bodyPr/>
          <a:lstStyle>
            <a:lvl1pPr marL="0" indent="0">
              <a:buNone/>
              <a:defRPr sz="20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966787" y="2474258"/>
            <a:ext cx="3474720" cy="2743200"/>
          </a:xfrm>
        </p:spPr>
        <p:txBody>
          <a:bodyPr/>
          <a:lstStyle>
            <a:lvl1pPr marL="0" indent="0" algn="ctr">
              <a:lnSpc>
                <a:spcPct val="110000"/>
              </a:lnSpc>
              <a:spcBef>
                <a:spcPts val="600"/>
              </a:spcBef>
              <a:buNone/>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fld id="{56B47511-5D46-4DBD-B83C-F23C850DBA4A}" type="datetimeFigureOut">
              <a:rPr lang="en-US">
                <a:solidFill>
                  <a:prstClr val="white"/>
                </a:solidFill>
              </a:rPr>
              <a:pPr>
                <a:defRPr/>
              </a:pPr>
              <a:t>11/14/2019</a:t>
            </a:fld>
            <a:endParaRPr lang="en-US">
              <a:solidFill>
                <a:prstClr val="white"/>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8" name="Slide Number Placeholder 6"/>
          <p:cNvSpPr>
            <a:spLocks noGrp="1"/>
          </p:cNvSpPr>
          <p:nvPr>
            <p:ph type="sldNum" sz="quarter" idx="12"/>
          </p:nvPr>
        </p:nvSpPr>
        <p:spPr/>
        <p:txBody>
          <a:bodyPr/>
          <a:lstStyle>
            <a:lvl1pPr>
              <a:defRPr/>
            </a:lvl1pPr>
          </a:lstStyle>
          <a:p>
            <a:pPr>
              <a:defRPr/>
            </a:pPr>
            <a:fld id="{F9AB3C8E-23F1-4898-8920-386B46AA1BB4}"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0320097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Picture with Caption, Alt.">
    <p:spTree>
      <p:nvGrpSpPr>
        <p:cNvPr id="1" name=""/>
        <p:cNvGrpSpPr/>
        <p:nvPr/>
      </p:nvGrpSpPr>
      <p:grpSpPr>
        <a:xfrm>
          <a:off x="0" y="0"/>
          <a:ext cx="0" cy="0"/>
          <a:chOff x="0" y="0"/>
          <a:chExt cx="0" cy="0"/>
        </a:xfrm>
      </p:grpSpPr>
      <p:sp>
        <p:nvSpPr>
          <p:cNvPr id="2" name="Title 1"/>
          <p:cNvSpPr>
            <a:spLocks noGrp="1"/>
          </p:cNvSpPr>
          <p:nvPr>
            <p:ph type="title"/>
          </p:nvPr>
        </p:nvSpPr>
        <p:spPr>
          <a:xfrm>
            <a:off x="779463" y="89647"/>
            <a:ext cx="7583488" cy="1143000"/>
          </a:xfrm>
        </p:spPr>
        <p:txBody>
          <a:bodyPr/>
          <a:lstStyle/>
          <a:p>
            <a:r>
              <a:rPr lang="en-US" smtClean="0"/>
              <a:t>Click to edit Master title style</a:t>
            </a:r>
            <a:endParaRPr lang="en-US" dirty="0"/>
          </a:p>
        </p:txBody>
      </p:sp>
      <p:sp>
        <p:nvSpPr>
          <p:cNvPr id="8" name="Text Placeholder 3"/>
          <p:cNvSpPr>
            <a:spLocks noGrp="1"/>
          </p:cNvSpPr>
          <p:nvPr>
            <p:ph type="body" sz="half" idx="2"/>
          </p:nvPr>
        </p:nvSpPr>
        <p:spPr>
          <a:xfrm>
            <a:off x="779463" y="1371600"/>
            <a:ext cx="7583488" cy="1371600"/>
          </a:xfrm>
        </p:spPr>
        <p:txBody>
          <a:bodyPr/>
          <a:lstStyle>
            <a:lvl1pPr marL="0" indent="0" algn="ctr">
              <a:lnSpc>
                <a:spcPct val="110000"/>
              </a:lnSpc>
              <a:spcBef>
                <a:spcPts val="600"/>
              </a:spcBef>
              <a:buNone/>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Picture Placeholder 2"/>
          <p:cNvSpPr>
            <a:spLocks noGrp="1"/>
          </p:cNvSpPr>
          <p:nvPr>
            <p:ph type="pic" idx="1"/>
          </p:nvPr>
        </p:nvSpPr>
        <p:spPr>
          <a:xfrm>
            <a:off x="2514600" y="2743200"/>
            <a:ext cx="4114800" cy="2819400"/>
          </a:xfrm>
          <a:prstGeom prst="roundRect">
            <a:avLst>
              <a:gd name="adj" fmla="val 10888"/>
            </a:avLst>
          </a:prstGeom>
          <a:solidFill>
            <a:schemeClr val="bg1">
              <a:lumMod val="75000"/>
            </a:schemeClr>
          </a:solidFill>
          <a:effectLst>
            <a:reflection blurRad="6350" stA="20000" endA="300" endPos="38500" dist="50800" dir="5400000" sy="-100000" algn="bl" rotWithShape="0"/>
          </a:effectLst>
        </p:spPr>
        <p:txBody>
          <a:bodyPr/>
          <a:lstStyle>
            <a:lvl1pPr marL="0" indent="0">
              <a:buNone/>
              <a:defRPr sz="20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a:p>
        </p:txBody>
      </p:sp>
      <p:sp>
        <p:nvSpPr>
          <p:cNvPr id="5" name="Date Placeholder 3"/>
          <p:cNvSpPr>
            <a:spLocks noGrp="1"/>
          </p:cNvSpPr>
          <p:nvPr>
            <p:ph type="dt" sz="half" idx="10"/>
          </p:nvPr>
        </p:nvSpPr>
        <p:spPr/>
        <p:txBody>
          <a:bodyPr/>
          <a:lstStyle>
            <a:lvl1pPr>
              <a:defRPr/>
            </a:lvl1pPr>
          </a:lstStyle>
          <a:p>
            <a:pPr>
              <a:defRPr/>
            </a:pPr>
            <a:fld id="{38FD6759-D60E-44D7-B8B2-B21EC7B9AA19}" type="datetimeFigureOut">
              <a:rPr lang="en-US">
                <a:solidFill>
                  <a:prstClr val="white"/>
                </a:solidFill>
              </a:rPr>
              <a:pPr>
                <a:defRPr/>
              </a:pPr>
              <a:t>11/14/2019</a:t>
            </a:fld>
            <a:endParaRPr 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7" name="Slide Number Placeholder 5"/>
          <p:cNvSpPr>
            <a:spLocks noGrp="1"/>
          </p:cNvSpPr>
          <p:nvPr>
            <p:ph type="sldNum" sz="quarter" idx="12"/>
          </p:nvPr>
        </p:nvSpPr>
        <p:spPr/>
        <p:txBody>
          <a:bodyPr/>
          <a:lstStyle>
            <a:lvl1pPr>
              <a:defRPr/>
            </a:lvl1pPr>
          </a:lstStyle>
          <a:p>
            <a:pPr>
              <a:defRPr/>
            </a:pPr>
            <a:fld id="{4C935A3E-BA87-436C-930F-C4A18709A57D}"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7561699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lvl1pPr marL="365760" indent="-365760">
              <a:defRPr/>
            </a:lvl1pPr>
            <a:lvl2pPr marL="731520" indent="-365760">
              <a:defRPr/>
            </a:lvl2pPr>
            <a:lvl3pPr marL="1097280" indent="-365760">
              <a:defRPr/>
            </a:lvl3pPr>
            <a:lvl4pPr marL="1463040" indent="-365760">
              <a:defRPr/>
            </a:lvl4pPr>
            <a:lvl5pPr marL="1828800" indent="-365760">
              <a:defRPr/>
            </a:lvl5pPr>
            <a:lvl6pPr marL="2194560" indent="-365760">
              <a:defRPr/>
            </a:lvl6pPr>
            <a:lvl7pPr marL="2560320" indent="-365760">
              <a:defRPr/>
            </a:lvl7pPr>
            <a:lvl8pPr marL="2926080" indent="-365760">
              <a:defRPr/>
            </a:lvl8pPr>
            <a:lvl9pPr marL="3291840" indent="-365760">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C3BF69EE-6B33-4B66-AB02-48EB40871544}" type="datetimeFigureOut">
              <a:rPr lang="en-US">
                <a:solidFill>
                  <a:prstClr val="white"/>
                </a:solidFill>
              </a:rPr>
              <a:pPr>
                <a:defRPr/>
              </a:pPr>
              <a:t>11/14/2019</a:t>
            </a:fld>
            <a:endParaRPr 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a:defRPr/>
            </a:pPr>
            <a:fld id="{13BC79CE-B189-4839-8203-EA4F2892FC54}"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2164010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4" name="Picture 6" descr="overlayVertical.pn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Vertical Title 1"/>
          <p:cNvSpPr>
            <a:spLocks noGrp="1"/>
          </p:cNvSpPr>
          <p:nvPr>
            <p:ph type="title" orient="vert"/>
          </p:nvPr>
        </p:nvSpPr>
        <p:spPr>
          <a:xfrm>
            <a:off x="7239000" y="838200"/>
            <a:ext cx="1676400" cy="5053013"/>
          </a:xfrm>
        </p:spPr>
        <p:txBody>
          <a:bodyPr vert="eaVert"/>
          <a:lstStyle>
            <a:lvl1pPr>
              <a:defRPr sz="36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9462" y="838200"/>
            <a:ext cx="6019800" cy="5053013"/>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57BA9049-6523-4D10-8ECE-BD3EF6911764}" type="datetimeFigureOut">
              <a:rPr lang="en-US">
                <a:solidFill>
                  <a:prstClr val="white"/>
                </a:solidFill>
              </a:rPr>
              <a:pPr>
                <a:defRPr/>
              </a:pPr>
              <a:t>11/14/2019</a:t>
            </a:fld>
            <a:endParaRPr 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7" name="Slide Number Placeholder 5"/>
          <p:cNvSpPr>
            <a:spLocks noGrp="1"/>
          </p:cNvSpPr>
          <p:nvPr>
            <p:ph type="sldNum" sz="quarter" idx="12"/>
          </p:nvPr>
        </p:nvSpPr>
        <p:spPr/>
        <p:txBody>
          <a:bodyPr/>
          <a:lstStyle>
            <a:lvl1pPr>
              <a:defRPr/>
            </a:lvl1pPr>
          </a:lstStyle>
          <a:p>
            <a:pPr>
              <a:defRPr/>
            </a:pPr>
            <a:fld id="{3ACDA255-F6BD-4DED-B9AE-CF9AAF380473}"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753065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8CB443D-2E43-42F0-861D-245049AF2380}" type="datetimeFigureOut">
              <a:rPr lang="en-US" smtClean="0"/>
              <a:pPr/>
              <a:t>11/14/2019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15C903-156A-4281-B179-3148999CD3C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8CB443D-2E43-42F0-861D-245049AF2380}" type="datetimeFigureOut">
              <a:rPr lang="en-US" smtClean="0"/>
              <a:pPr/>
              <a:t>11/14/2019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15C903-156A-4281-B179-3148999CD3C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8CB443D-2E43-42F0-861D-245049AF2380}" type="datetimeFigureOut">
              <a:rPr lang="en-US" smtClean="0"/>
              <a:pPr/>
              <a:t>11/14/2019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15C903-156A-4281-B179-3148999CD3C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CB443D-2E43-42F0-861D-245049AF2380}" type="datetimeFigureOut">
              <a:rPr lang="en-US" smtClean="0"/>
              <a:pPr/>
              <a:t>11/14/2019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15C903-156A-4281-B179-3148999CD3C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8CB443D-2E43-42F0-861D-245049AF2380}" type="datetimeFigureOut">
              <a:rPr lang="en-US" smtClean="0"/>
              <a:pPr/>
              <a:t>11/14/2019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15C903-156A-4281-B179-3148999CD3C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8CB443D-2E43-42F0-861D-245049AF2380}" type="datetimeFigureOut">
              <a:rPr lang="en-US" smtClean="0"/>
              <a:pPr/>
              <a:t>11/14/2019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15C903-156A-4281-B179-3148999CD3C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18CB443D-2E43-42F0-861D-245049AF2380}" type="datetimeFigureOut">
              <a:rPr lang="en-US" smtClean="0"/>
              <a:pPr/>
              <a:t>11/14/2019</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8215C903-156A-4281-B179-3148999CD3C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F4AE1389-B1F9-47EC-AB87-E418E6E0CBA9}" type="datetimeFigureOut">
              <a:rPr lang="en-US" smtClean="0"/>
              <a:pPr/>
              <a:t>11/14/2019</a:t>
            </a:fld>
            <a:endParaRPr lang="en-U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8D1EEE19-2C4A-41CD-8316-456A744C0DF1}" type="slidenum">
              <a:rPr lang="en-US" smtClean="0"/>
              <a:pPr/>
              <a:t>‹#›</a:t>
            </a:fld>
            <a:endParaRPr lang="en-US"/>
          </a:p>
        </p:txBody>
      </p:sp>
    </p:spTree>
    <p:extLst>
      <p:ext uri="{BB962C8B-B14F-4D97-AF65-F5344CB8AC3E}">
        <p14:creationId xmlns:p14="http://schemas.microsoft.com/office/powerpoint/2010/main" val="373110893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6" descr="overlayText.png"/>
          <p:cNvPicPr>
            <a:picLocks noChangeAspect="1"/>
          </p:cNvPicPr>
          <p:nvPr/>
        </p:nvPicPr>
        <p:blipFill>
          <a:blip r:embed="rId15"/>
          <a:srcRect/>
          <a:stretch>
            <a:fillRect/>
          </a:stretch>
        </p:blipFill>
        <p:spPr bwMode="auto">
          <a:xfrm>
            <a:off x="0" y="0"/>
            <a:ext cx="9144000" cy="6858000"/>
          </a:xfrm>
          <a:prstGeom prst="rect">
            <a:avLst/>
          </a:prstGeom>
          <a:noFill/>
          <a:ln w="9525">
            <a:noFill/>
            <a:miter lim="800000"/>
            <a:headEnd/>
            <a:tailEnd/>
          </a:ln>
        </p:spPr>
      </p:pic>
      <p:sp>
        <p:nvSpPr>
          <p:cNvPr id="2" name="Title Placeholder 1"/>
          <p:cNvSpPr>
            <a:spLocks noGrp="1"/>
          </p:cNvSpPr>
          <p:nvPr>
            <p:ph type="title"/>
          </p:nvPr>
        </p:nvSpPr>
        <p:spPr>
          <a:xfrm>
            <a:off x="779463" y="88900"/>
            <a:ext cx="7583487"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955675" y="1600200"/>
            <a:ext cx="7232650" cy="429101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86400" y="6172200"/>
            <a:ext cx="3200400" cy="365125"/>
          </a:xfrm>
          <a:prstGeom prst="rect">
            <a:avLst/>
          </a:prstGeom>
        </p:spPr>
        <p:txBody>
          <a:bodyPr vert="horz" lIns="91440" tIns="45720" rIns="91440" bIns="45720" rtlCol="0" anchor="ctr"/>
          <a:lstStyle>
            <a:lvl1pPr algn="r" fontAlgn="auto">
              <a:spcBef>
                <a:spcPts val="0"/>
              </a:spcBef>
              <a:spcAft>
                <a:spcPts val="0"/>
              </a:spcAft>
              <a:defRPr sz="1000" b="1" smtClean="0">
                <a:solidFill>
                  <a:schemeClr val="bg1"/>
                </a:solidFill>
                <a:latin typeface="+mn-lt"/>
              </a:defRPr>
            </a:lvl1pPr>
          </a:lstStyle>
          <a:p>
            <a:pPr defTabSz="457200">
              <a:defRPr/>
            </a:pPr>
            <a:fld id="{0633AF91-8A93-4906-936D-DC87B153EED6}" type="datetimeFigureOut">
              <a:rPr lang="en-US">
                <a:solidFill>
                  <a:prstClr val="white"/>
                </a:solidFill>
              </a:rPr>
              <a:pPr defTabSz="457200">
                <a:defRPr/>
              </a:pPr>
              <a:t>11/14/2019</a:t>
            </a:fld>
            <a:endParaRPr lang="en-US">
              <a:solidFill>
                <a:prstClr val="white"/>
              </a:solidFill>
            </a:endParaRPr>
          </a:p>
        </p:txBody>
      </p:sp>
      <p:sp>
        <p:nvSpPr>
          <p:cNvPr id="5" name="Footer Placeholder 4"/>
          <p:cNvSpPr>
            <a:spLocks noGrp="1"/>
          </p:cNvSpPr>
          <p:nvPr>
            <p:ph type="ftr" sz="quarter" idx="3"/>
          </p:nvPr>
        </p:nvSpPr>
        <p:spPr>
          <a:xfrm>
            <a:off x="457200" y="6172200"/>
            <a:ext cx="3200400" cy="365125"/>
          </a:xfrm>
          <a:prstGeom prst="rect">
            <a:avLst/>
          </a:prstGeom>
        </p:spPr>
        <p:txBody>
          <a:bodyPr vert="horz" lIns="91440" tIns="45720" rIns="91440" bIns="45720" rtlCol="0" anchor="ctr"/>
          <a:lstStyle>
            <a:lvl1pPr algn="l" fontAlgn="auto">
              <a:spcBef>
                <a:spcPts val="0"/>
              </a:spcBef>
              <a:spcAft>
                <a:spcPts val="0"/>
              </a:spcAft>
              <a:defRPr sz="1000" b="1">
                <a:solidFill>
                  <a:schemeClr val="bg1"/>
                </a:solidFill>
                <a:latin typeface="+mn-lt"/>
              </a:defRPr>
            </a:lvl1pPr>
          </a:lstStyle>
          <a:p>
            <a:pPr defTabSz="457200">
              <a:defRPr/>
            </a:pPr>
            <a:endParaRPr lang="en-US">
              <a:solidFill>
                <a:prstClr val="white"/>
              </a:solidFill>
            </a:endParaRPr>
          </a:p>
        </p:txBody>
      </p:sp>
      <p:sp>
        <p:nvSpPr>
          <p:cNvPr id="6" name="Slide Number Placeholder 5"/>
          <p:cNvSpPr>
            <a:spLocks noGrp="1"/>
          </p:cNvSpPr>
          <p:nvPr>
            <p:ph type="sldNum" sz="quarter" idx="4"/>
          </p:nvPr>
        </p:nvSpPr>
        <p:spPr>
          <a:xfrm>
            <a:off x="4305300" y="6172200"/>
            <a:ext cx="533400" cy="365125"/>
          </a:xfrm>
          <a:prstGeom prst="rect">
            <a:avLst/>
          </a:prstGeom>
        </p:spPr>
        <p:txBody>
          <a:bodyPr vert="horz" lIns="91440" tIns="45720" rIns="91440" bIns="45720" rtlCol="0" anchor="ctr"/>
          <a:lstStyle>
            <a:lvl1pPr algn="ctr" fontAlgn="auto">
              <a:spcBef>
                <a:spcPts val="0"/>
              </a:spcBef>
              <a:spcAft>
                <a:spcPts val="0"/>
              </a:spcAft>
              <a:defRPr sz="1000" b="1" smtClean="0">
                <a:solidFill>
                  <a:schemeClr val="bg1"/>
                </a:solidFill>
                <a:latin typeface="+mn-lt"/>
              </a:defRPr>
            </a:lvl1pPr>
          </a:lstStyle>
          <a:p>
            <a:pPr defTabSz="457200">
              <a:defRPr/>
            </a:pPr>
            <a:fld id="{E4A8D6D3-3864-4D8A-B824-BA243EF2E251}" type="slidenum">
              <a:rPr lang="en-US">
                <a:solidFill>
                  <a:prstClr val="white"/>
                </a:solidFill>
              </a:rPr>
              <a:pPr defTabSz="457200">
                <a:defRPr/>
              </a:pPr>
              <a:t>‹#›</a:t>
            </a:fld>
            <a:endParaRPr lang="en-US">
              <a:solidFill>
                <a:prstClr val="white"/>
              </a:solidFill>
            </a:endParaRPr>
          </a:p>
        </p:txBody>
      </p:sp>
    </p:spTree>
    <p:extLst>
      <p:ext uri="{BB962C8B-B14F-4D97-AF65-F5344CB8AC3E}">
        <p14:creationId xmlns:p14="http://schemas.microsoft.com/office/powerpoint/2010/main" val="423328095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xStyles>
    <p:titleStyle>
      <a:lvl1pPr algn="ctr" rtl="0" fontAlgn="base">
        <a:lnSpc>
          <a:spcPct val="95000"/>
        </a:lnSpc>
        <a:spcBef>
          <a:spcPct val="0"/>
        </a:spcBef>
        <a:spcAft>
          <a:spcPct val="0"/>
        </a:spcAft>
        <a:defRPr sz="4800" b="1" kern="1200">
          <a:solidFill>
            <a:schemeClr val="bg1"/>
          </a:solidFill>
          <a:effectLst>
            <a:outerShdw blurRad="101600" dist="12700" dir="3600000" algn="tl" rotWithShape="0">
              <a:prstClr val="black">
                <a:alpha val="30000"/>
              </a:prstClr>
            </a:outerShdw>
          </a:effectLst>
          <a:latin typeface="+mj-lt"/>
          <a:ea typeface="+mj-ea"/>
          <a:cs typeface="+mj-cs"/>
        </a:defRPr>
      </a:lvl1pPr>
      <a:lvl2pPr algn="ctr" rtl="0" fontAlgn="base">
        <a:lnSpc>
          <a:spcPct val="95000"/>
        </a:lnSpc>
        <a:spcBef>
          <a:spcPct val="0"/>
        </a:spcBef>
        <a:spcAft>
          <a:spcPct val="0"/>
        </a:spcAft>
        <a:defRPr sz="4800" b="1">
          <a:solidFill>
            <a:schemeClr val="bg1"/>
          </a:solidFill>
          <a:latin typeface="Century Gothic" pitchFamily="34" charset="0"/>
        </a:defRPr>
      </a:lvl2pPr>
      <a:lvl3pPr algn="ctr" rtl="0" fontAlgn="base">
        <a:lnSpc>
          <a:spcPct val="95000"/>
        </a:lnSpc>
        <a:spcBef>
          <a:spcPct val="0"/>
        </a:spcBef>
        <a:spcAft>
          <a:spcPct val="0"/>
        </a:spcAft>
        <a:defRPr sz="4800" b="1">
          <a:solidFill>
            <a:schemeClr val="bg1"/>
          </a:solidFill>
          <a:latin typeface="Century Gothic" pitchFamily="34" charset="0"/>
        </a:defRPr>
      </a:lvl3pPr>
      <a:lvl4pPr algn="ctr" rtl="0" fontAlgn="base">
        <a:lnSpc>
          <a:spcPct val="95000"/>
        </a:lnSpc>
        <a:spcBef>
          <a:spcPct val="0"/>
        </a:spcBef>
        <a:spcAft>
          <a:spcPct val="0"/>
        </a:spcAft>
        <a:defRPr sz="4800" b="1">
          <a:solidFill>
            <a:schemeClr val="bg1"/>
          </a:solidFill>
          <a:latin typeface="Century Gothic" pitchFamily="34" charset="0"/>
        </a:defRPr>
      </a:lvl4pPr>
      <a:lvl5pPr algn="ctr" rtl="0" fontAlgn="base">
        <a:lnSpc>
          <a:spcPct val="95000"/>
        </a:lnSpc>
        <a:spcBef>
          <a:spcPct val="0"/>
        </a:spcBef>
        <a:spcAft>
          <a:spcPct val="0"/>
        </a:spcAft>
        <a:defRPr sz="4800" b="1">
          <a:solidFill>
            <a:schemeClr val="bg1"/>
          </a:solidFill>
          <a:latin typeface="Century Gothic" pitchFamily="34" charset="0"/>
        </a:defRPr>
      </a:lvl5pPr>
      <a:lvl6pPr marL="457200" algn="ctr" rtl="0" fontAlgn="base">
        <a:lnSpc>
          <a:spcPct val="95000"/>
        </a:lnSpc>
        <a:spcBef>
          <a:spcPct val="0"/>
        </a:spcBef>
        <a:spcAft>
          <a:spcPct val="0"/>
        </a:spcAft>
        <a:defRPr sz="4800" b="1">
          <a:solidFill>
            <a:schemeClr val="bg1"/>
          </a:solidFill>
          <a:latin typeface="Century Gothic" pitchFamily="34" charset="0"/>
        </a:defRPr>
      </a:lvl6pPr>
      <a:lvl7pPr marL="914400" algn="ctr" rtl="0" fontAlgn="base">
        <a:lnSpc>
          <a:spcPct val="95000"/>
        </a:lnSpc>
        <a:spcBef>
          <a:spcPct val="0"/>
        </a:spcBef>
        <a:spcAft>
          <a:spcPct val="0"/>
        </a:spcAft>
        <a:defRPr sz="4800" b="1">
          <a:solidFill>
            <a:schemeClr val="bg1"/>
          </a:solidFill>
          <a:latin typeface="Century Gothic" pitchFamily="34" charset="0"/>
        </a:defRPr>
      </a:lvl7pPr>
      <a:lvl8pPr marL="1371600" algn="ctr" rtl="0" fontAlgn="base">
        <a:lnSpc>
          <a:spcPct val="95000"/>
        </a:lnSpc>
        <a:spcBef>
          <a:spcPct val="0"/>
        </a:spcBef>
        <a:spcAft>
          <a:spcPct val="0"/>
        </a:spcAft>
        <a:defRPr sz="4800" b="1">
          <a:solidFill>
            <a:schemeClr val="bg1"/>
          </a:solidFill>
          <a:latin typeface="Century Gothic" pitchFamily="34" charset="0"/>
        </a:defRPr>
      </a:lvl8pPr>
      <a:lvl9pPr marL="1828800" algn="ctr" rtl="0" fontAlgn="base">
        <a:lnSpc>
          <a:spcPct val="95000"/>
        </a:lnSpc>
        <a:spcBef>
          <a:spcPct val="0"/>
        </a:spcBef>
        <a:spcAft>
          <a:spcPct val="0"/>
        </a:spcAft>
        <a:defRPr sz="4800" b="1">
          <a:solidFill>
            <a:schemeClr val="bg1"/>
          </a:solidFill>
          <a:latin typeface="Century Gothic" pitchFamily="34" charset="0"/>
        </a:defRPr>
      </a:lvl9pPr>
    </p:titleStyle>
    <p:bodyStyle>
      <a:lvl1pPr marL="457200" indent="-457200" algn="l" rtl="0" fontAlgn="base">
        <a:spcBef>
          <a:spcPts val="2000"/>
        </a:spcBef>
        <a:spcAft>
          <a:spcPct val="0"/>
        </a:spcAft>
        <a:buSzPct val="90000"/>
        <a:buFont typeface="Wingdings" pitchFamily="2" charset="2"/>
        <a:buChar char=""/>
        <a:defRPr sz="2400" kern="1200">
          <a:solidFill>
            <a:schemeClr val="bg1"/>
          </a:solidFill>
          <a:effectLst>
            <a:outerShdw blurRad="101600" dist="12700" dir="3600000" algn="tl" rotWithShape="0">
              <a:prstClr val="black">
                <a:alpha val="30000"/>
              </a:prstClr>
            </a:outerShdw>
          </a:effectLst>
          <a:latin typeface="+mn-lt"/>
          <a:ea typeface="+mn-ea"/>
          <a:cs typeface="+mn-cs"/>
        </a:defRPr>
      </a:lvl1pPr>
      <a:lvl2pPr marL="914400" indent="-457200" algn="l" rtl="0" fontAlgn="base">
        <a:spcBef>
          <a:spcPts val="1000"/>
        </a:spcBef>
        <a:spcAft>
          <a:spcPct val="0"/>
        </a:spcAft>
        <a:buSzPct val="90000"/>
        <a:buFont typeface="Wingdings" pitchFamily="2" charset="2"/>
        <a:buChar char=""/>
        <a:defRPr sz="2200" kern="1200">
          <a:solidFill>
            <a:schemeClr val="bg1"/>
          </a:solidFill>
          <a:effectLst>
            <a:outerShdw blurRad="101600" dist="12700" dir="3600000" algn="tl" rotWithShape="0">
              <a:prstClr val="black">
                <a:alpha val="30000"/>
              </a:prstClr>
            </a:outerShdw>
          </a:effectLst>
          <a:latin typeface="+mn-lt"/>
          <a:ea typeface="+mn-ea"/>
          <a:cs typeface="+mn-cs"/>
        </a:defRPr>
      </a:lvl2pPr>
      <a:lvl3pPr marL="1371600" indent="-457200" algn="l" rtl="0" fontAlgn="base">
        <a:spcBef>
          <a:spcPts val="1000"/>
        </a:spcBef>
        <a:spcAft>
          <a:spcPct val="0"/>
        </a:spcAft>
        <a:buSzPct val="90000"/>
        <a:buFont typeface="Wingdings" pitchFamily="2" charset="2"/>
        <a:buChar char=""/>
        <a:defRPr sz="2000" kern="1200">
          <a:solidFill>
            <a:schemeClr val="bg1"/>
          </a:solidFill>
          <a:effectLst>
            <a:outerShdw blurRad="101600" dist="12700" dir="3600000" algn="tl" rotWithShape="0">
              <a:prstClr val="black">
                <a:alpha val="30000"/>
              </a:prstClr>
            </a:outerShdw>
          </a:effectLst>
          <a:latin typeface="+mn-lt"/>
          <a:ea typeface="+mn-ea"/>
          <a:cs typeface="+mn-cs"/>
        </a:defRPr>
      </a:lvl3pPr>
      <a:lvl4pPr marL="1828800" indent="-457200" algn="l" rtl="0" fontAlgn="base">
        <a:spcBef>
          <a:spcPts val="1000"/>
        </a:spcBef>
        <a:spcAft>
          <a:spcPct val="0"/>
        </a:spcAft>
        <a:buSzPct val="90000"/>
        <a:buFont typeface="Wingdings" pitchFamily="2" charset="2"/>
        <a:buChar char=""/>
        <a:defRPr kern="1200">
          <a:solidFill>
            <a:schemeClr val="bg1"/>
          </a:solidFill>
          <a:effectLst>
            <a:outerShdw blurRad="101600" dist="12700" dir="3600000" algn="tl" rotWithShape="0">
              <a:prstClr val="black">
                <a:alpha val="30000"/>
              </a:prstClr>
            </a:outerShdw>
          </a:effectLst>
          <a:latin typeface="+mn-lt"/>
          <a:ea typeface="+mn-ea"/>
          <a:cs typeface="+mn-cs"/>
        </a:defRPr>
      </a:lvl4pPr>
      <a:lvl5pPr marL="2286000" indent="-457200" algn="l" rtl="0" fontAlgn="base">
        <a:spcBef>
          <a:spcPts val="1000"/>
        </a:spcBef>
        <a:spcAft>
          <a:spcPct val="0"/>
        </a:spcAft>
        <a:buSzPct val="90000"/>
        <a:buFont typeface="Wingdings" pitchFamily="2" charset="2"/>
        <a:buChar char=""/>
        <a:defRPr kern="1200">
          <a:solidFill>
            <a:schemeClr val="bg1"/>
          </a:solidFill>
          <a:effectLst>
            <a:outerShdw blurRad="101600" dist="12700" dir="3600000" algn="tl" rotWithShape="0">
              <a:prstClr val="black">
                <a:alpha val="30000"/>
              </a:prstClr>
            </a:outerShdw>
          </a:effectLst>
          <a:latin typeface="+mn-lt"/>
          <a:ea typeface="+mn-ea"/>
          <a:cs typeface="+mn-cs"/>
        </a:defRPr>
      </a:lvl5pPr>
      <a:lvl6pPr marL="2743200" indent="-457200" algn="l" defTabSz="914400" rtl="0" eaLnBrk="1" latinLnBrk="0" hangingPunct="1">
        <a:spcBef>
          <a:spcPts val="1000"/>
        </a:spcBef>
        <a:buSzPct val="90000"/>
        <a:buFont typeface="Wingdings" pitchFamily="2" charset="2"/>
        <a:buChar char="{"/>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6pPr>
      <a:lvl7pPr marL="3200400" indent="-457200" algn="l" defTabSz="914400" rtl="0" eaLnBrk="1" latinLnBrk="0" hangingPunct="1">
        <a:spcBef>
          <a:spcPts val="1000"/>
        </a:spcBef>
        <a:buSzPct val="90000"/>
        <a:buFont typeface="Wingdings" pitchFamily="2" charset="2"/>
        <a:buChar char="|"/>
        <a:defRPr lang="en-US" sz="1800" kern="1200" baseline="0" dirty="0" smtClean="0">
          <a:solidFill>
            <a:schemeClr val="bg1"/>
          </a:solidFill>
          <a:effectLst>
            <a:outerShdw blurRad="101600" dist="12700" dir="3600000" algn="tl" rotWithShape="0">
              <a:prstClr val="black">
                <a:alpha val="30000"/>
              </a:prstClr>
            </a:outerShdw>
          </a:effectLst>
          <a:latin typeface="+mn-lt"/>
          <a:ea typeface="+mn-ea"/>
          <a:cs typeface="+mn-cs"/>
        </a:defRPr>
      </a:lvl7pPr>
      <a:lvl8pPr marL="3657600" indent="-457200" algn="l" defTabSz="914400" rtl="0" eaLnBrk="1" latinLnBrk="0" hangingPunct="1">
        <a:spcBef>
          <a:spcPts val="1000"/>
        </a:spcBef>
        <a:buSzPct val="90000"/>
        <a:buFont typeface="Wingdings" pitchFamily="2" charset="2"/>
        <a:buChar char="{"/>
        <a:defRPr lang="en-US" sz="1800" kern="1200" baseline="0" dirty="0" smtClean="0">
          <a:solidFill>
            <a:schemeClr val="bg1"/>
          </a:solidFill>
          <a:effectLst>
            <a:outerShdw blurRad="101600" dist="12700" dir="3600000" algn="tl" rotWithShape="0">
              <a:prstClr val="black">
                <a:alpha val="30000"/>
              </a:prstClr>
            </a:outerShdw>
          </a:effectLst>
          <a:latin typeface="+mn-lt"/>
          <a:ea typeface="+mn-ea"/>
          <a:cs typeface="+mn-cs"/>
        </a:defRPr>
      </a:lvl8pPr>
      <a:lvl9pPr marL="4114800" indent="-457200" algn="l" defTabSz="914400" rtl="0" eaLnBrk="1" latinLnBrk="0" hangingPunct="1">
        <a:spcBef>
          <a:spcPts val="1000"/>
        </a:spcBef>
        <a:buSzPct val="90000"/>
        <a:buFont typeface="Wingdings" pitchFamily="2" charset="2"/>
        <a:buChar char="|"/>
        <a:defRPr lang="en-US" sz="1800" kern="1200" dirty="0">
          <a:solidFill>
            <a:schemeClr val="bg1"/>
          </a:solidFill>
          <a:effectLst>
            <a:outerShdw blurRad="101600" dist="12700" dir="3600000" algn="tl" rotWithShape="0">
              <a:prstClr val="black">
                <a:alpha val="30000"/>
              </a:prst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gif"/><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8.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4.xml"/><Relationship Id="rId5" Type="http://schemas.openxmlformats.org/officeDocument/2006/relationships/image" Target="../media/image23.jpe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image" Target="../media/image28.gif"/><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6.wmf"/><Relationship Id="rId5" Type="http://schemas.openxmlformats.org/officeDocument/2006/relationships/oleObject" Target="../embeddings/oleObject1.bin"/><Relationship Id="rId4" Type="http://schemas.openxmlformats.org/officeDocument/2006/relationships/image" Target="../media/image29.gif"/></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slideLayout" Target="../slideLayouts/slideLayout2.xml"/><Relationship Id="rId7" Type="http://schemas.openxmlformats.org/officeDocument/2006/relationships/image" Target="../media/image32.jpeg"/><Relationship Id="rId2" Type="http://schemas.openxmlformats.org/officeDocument/2006/relationships/video" Target="https://www.youtube.com/embed/d7ssC0OkXa4" TargetMode="External"/><Relationship Id="rId1" Type="http://schemas.openxmlformats.org/officeDocument/2006/relationships/video" Target="https://www.youtube.com/embed/9UtdjVWSluo" TargetMode="External"/><Relationship Id="rId6" Type="http://schemas.openxmlformats.org/officeDocument/2006/relationships/hyperlink" Target="https://www.geogebra.org/m/VU4SUVUp" TargetMode="External"/><Relationship Id="rId5" Type="http://schemas.openxmlformats.org/officeDocument/2006/relationships/image" Target="../media/image31.gif"/><Relationship Id="rId4"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www.ronritchhart.com/COT_Resources.html"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s://youtu.be/mX0NB9IyYpU" TargetMode="External"/><Relationship Id="rId3" Type="http://schemas.openxmlformats.org/officeDocument/2006/relationships/hyperlink" Target="http://www.ted.com/talks/dan_meyer_math_curriculum_makeover.html" TargetMode="External"/><Relationship Id="rId7" Type="http://schemas.openxmlformats.org/officeDocument/2006/relationships/hyperlink" Target="http://www.cpalms.org/Public/PreviewResourceLesson/Preview/130854"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tasks.illustrativemathematics.org/content-standards/HSG" TargetMode="External"/><Relationship Id="rId5" Type="http://schemas.openxmlformats.org/officeDocument/2006/relationships/hyperlink" Target="http://www.youtube.com/watch?v=zDZFcDGpL4U&amp;feature=plcp" TargetMode="External"/><Relationship Id="rId10" Type="http://schemas.openxmlformats.org/officeDocument/2006/relationships/hyperlink" Target="http://www.ted.com/talks/lang/eng/david_mccandless_the_beauty_of_data_visualization.html" TargetMode="External"/><Relationship Id="rId4" Type="http://schemas.openxmlformats.org/officeDocument/2006/relationships/hyperlink" Target="https://docs.google.com/spreadsheets/d/1jXSt_CoDzyDFeJimZxnhgwOVsWkTQEsfqouLWNNC6Z4/edit#gid=0" TargetMode="External"/><Relationship Id="rId9" Type="http://schemas.openxmlformats.org/officeDocument/2006/relationships/hyperlink" Target="https://www.nasa.gov/audience/foreducators/exploringmath/geometry/index.html"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hyperlink" Target="http://www.edmodo.com/" TargetMode="External"/><Relationship Id="rId2" Type="http://schemas.openxmlformats.org/officeDocument/2006/relationships/hyperlink" Target="https://www.ck12.org/teacher/" TargetMode="Externa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ascd.org/ASCD/pdf/siteASCD/publications/UbD_WhitePaper0312.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lesley.edu/article/empowering-students-the-5e-model-explained" TargetMode="External"/><Relationship Id="rId4" Type="http://schemas.openxmlformats.org/officeDocument/2006/relationships/hyperlink" Target="5E_model_work_discussion%5b1%5d.docx"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g"/><Relationship Id="rId4" Type="http://schemas.openxmlformats.org/officeDocument/2006/relationships/image" Target="../media/image48.jpg"/></Relationships>
</file>

<file path=ppt/slides/_rels/slide45.xml.rels><?xml version="1.0" encoding="UTF-8" standalone="yes"?>
<Relationships xmlns="http://schemas.openxmlformats.org/package/2006/relationships"><Relationship Id="rId2" Type="http://schemas.openxmlformats.org/officeDocument/2006/relationships/hyperlink" Target="http://www.cehd.umn.edu/ci/rationalnumberproject/01_1.html"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l="-24000" r="-24000"/>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533400" y="1447800"/>
            <a:ext cx="8229600" cy="1828800"/>
          </a:xfrm>
          <a:prstGeom prst="rect">
            <a:avLst/>
          </a:prstGeom>
        </p:spPr>
        <p:txBody>
          <a:bodyPr vert="horz" anchor="ctr">
            <a:no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6000" dirty="0" smtClean="0">
                <a:solidFill>
                  <a:schemeClr val="accent1">
                    <a:lumMod val="75000"/>
                  </a:schemeClr>
                </a:solidFill>
              </a:rPr>
              <a:t>Modeling the Story </a:t>
            </a:r>
          </a:p>
          <a:p>
            <a:r>
              <a:rPr lang="en-US" sz="6000" dirty="0" smtClean="0">
                <a:solidFill>
                  <a:schemeClr val="accent1">
                    <a:lumMod val="75000"/>
                  </a:schemeClr>
                </a:solidFill>
              </a:rPr>
              <a:t>of GEOMETRY</a:t>
            </a:r>
            <a:endParaRPr lang="en-US" sz="6000" dirty="0">
              <a:solidFill>
                <a:schemeClr val="accent1">
                  <a:lumMod val="75000"/>
                </a:schemeClr>
              </a:solidFill>
            </a:endParaRPr>
          </a:p>
        </p:txBody>
      </p:sp>
      <p:sp>
        <p:nvSpPr>
          <p:cNvPr id="8" name="Subtitle 2"/>
          <p:cNvSpPr txBox="1">
            <a:spLocks/>
          </p:cNvSpPr>
          <p:nvPr/>
        </p:nvSpPr>
        <p:spPr>
          <a:xfrm>
            <a:off x="1031630" y="4114800"/>
            <a:ext cx="7010400" cy="2078502"/>
          </a:xfrm>
          <a:prstGeom prst="rect">
            <a:avLst/>
          </a:prstGeom>
          <a:noFill/>
        </p:spPr>
        <p:txBody>
          <a:bodyPr vert="horz">
            <a:normAutofit fontScale="92500" lnSpcReduction="20000"/>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endParaRPr lang="en-US" b="1" dirty="0">
              <a:solidFill>
                <a:schemeClr val="bg1"/>
              </a:solidFill>
            </a:endParaRPr>
          </a:p>
          <a:p>
            <a:pPr marL="137160" indent="0" algn="ctr">
              <a:buNone/>
            </a:pPr>
            <a:r>
              <a:rPr lang="en-US" b="1" dirty="0">
                <a:solidFill>
                  <a:schemeClr val="bg1"/>
                </a:solidFill>
              </a:rPr>
              <a:t>Presenter: Ellen </a:t>
            </a:r>
            <a:r>
              <a:rPr lang="en-US" b="1" dirty="0" smtClean="0">
                <a:solidFill>
                  <a:schemeClr val="bg1"/>
                </a:solidFill>
              </a:rPr>
              <a:t>Falk</a:t>
            </a:r>
          </a:p>
          <a:p>
            <a:pPr marL="137160" indent="0" algn="ctr">
              <a:buNone/>
            </a:pPr>
            <a:r>
              <a:rPr lang="en-US" b="1" dirty="0" smtClean="0">
                <a:solidFill>
                  <a:schemeClr val="bg1"/>
                </a:solidFill>
              </a:rPr>
              <a:t>efalk@northsalemschools.org</a:t>
            </a:r>
            <a:endParaRPr lang="en-US" b="1" dirty="0">
              <a:solidFill>
                <a:schemeClr val="bg1"/>
              </a:solidFill>
            </a:endParaRPr>
          </a:p>
          <a:p>
            <a:pPr marL="137160" indent="0" algn="ctr">
              <a:buNone/>
            </a:pPr>
            <a:r>
              <a:rPr lang="en-US" b="1" dirty="0" smtClean="0">
                <a:solidFill>
                  <a:schemeClr val="bg1"/>
                </a:solidFill>
              </a:rPr>
              <a:t>www.mathizaverb.com</a:t>
            </a:r>
            <a:endParaRPr lang="en-US" b="1" dirty="0">
              <a:solidFill>
                <a:schemeClr val="bg1"/>
              </a:solidFill>
            </a:endParaRPr>
          </a:p>
          <a:p>
            <a:pPr marL="137160" indent="0" algn="ctr">
              <a:buNone/>
            </a:pPr>
            <a:r>
              <a:rPr lang="en-US" b="1" dirty="0">
                <a:solidFill>
                  <a:schemeClr val="bg1"/>
                </a:solidFill>
              </a:rPr>
              <a:t>North Salem , NY</a:t>
            </a:r>
          </a:p>
          <a:p>
            <a:pPr marL="137160" indent="0" algn="ctr">
              <a:buNone/>
            </a:pPr>
            <a:endParaRPr lang="en-US"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9209" y="0"/>
            <a:ext cx="8229600" cy="1143000"/>
          </a:xfrm>
        </p:spPr>
        <p:txBody>
          <a:bodyPr>
            <a:normAutofit/>
          </a:bodyPr>
          <a:lstStyle/>
          <a:p>
            <a:r>
              <a:rPr lang="en-US" dirty="0" smtClean="0">
                <a:solidFill>
                  <a:schemeClr val="accent1">
                    <a:lumMod val="50000"/>
                  </a:schemeClr>
                </a:solidFill>
              </a:rPr>
              <a:t>The </a:t>
            </a:r>
            <a:r>
              <a:rPr lang="en-US" dirty="0" smtClean="0">
                <a:solidFill>
                  <a:srgbClr val="FF0000"/>
                </a:solidFill>
              </a:rPr>
              <a:t>Placement</a:t>
            </a:r>
            <a:r>
              <a:rPr lang="en-US" dirty="0" smtClean="0">
                <a:solidFill>
                  <a:schemeClr val="accent1">
                    <a:lumMod val="50000"/>
                  </a:schemeClr>
                </a:solidFill>
              </a:rPr>
              <a:t> of Constructions</a:t>
            </a:r>
            <a:endParaRPr lang="en-US" dirty="0">
              <a:solidFill>
                <a:schemeClr val="accent1">
                  <a:lumMod val="50000"/>
                </a:schemeClr>
              </a:solidFill>
            </a:endParaRPr>
          </a:p>
        </p:txBody>
      </p:sp>
      <p:sp>
        <p:nvSpPr>
          <p:cNvPr id="3" name="Content Placeholder 2"/>
          <p:cNvSpPr>
            <a:spLocks noGrp="1"/>
          </p:cNvSpPr>
          <p:nvPr>
            <p:ph idx="1"/>
          </p:nvPr>
        </p:nvSpPr>
        <p:spPr>
          <a:xfrm>
            <a:off x="0" y="1449232"/>
            <a:ext cx="9144000" cy="4951567"/>
          </a:xfrm>
        </p:spPr>
        <p:txBody>
          <a:bodyPr>
            <a:normAutofit/>
          </a:bodyPr>
          <a:lstStyle/>
          <a:p>
            <a:pPr>
              <a:buClrTx/>
            </a:pPr>
            <a:r>
              <a:rPr lang="en-US" b="1" dirty="0" smtClean="0">
                <a:solidFill>
                  <a:schemeClr val="bg1"/>
                </a:solidFill>
              </a:rPr>
              <a:t>Perpendicular Bisector is the WINNER!!!</a:t>
            </a:r>
          </a:p>
          <a:p>
            <a:pPr marL="585216" lvl="1" indent="0">
              <a:buClrTx/>
              <a:buNone/>
            </a:pPr>
            <a:endParaRPr lang="en-US" dirty="0" smtClean="0">
              <a:solidFill>
                <a:schemeClr val="bg1"/>
              </a:solidFill>
            </a:endParaRPr>
          </a:p>
          <a:p>
            <a:pPr lvl="1">
              <a:buClrTx/>
            </a:pPr>
            <a:r>
              <a:rPr lang="en-US" dirty="0" smtClean="0">
                <a:solidFill>
                  <a:srgbClr val="FF0000"/>
                </a:solidFill>
              </a:rPr>
              <a:t>Rich connections </a:t>
            </a:r>
            <a:r>
              <a:rPr lang="en-US" dirty="0" smtClean="0">
                <a:solidFill>
                  <a:schemeClr val="bg1"/>
                </a:solidFill>
              </a:rPr>
              <a:t>THROUGHOUT! Brainstorm</a:t>
            </a:r>
          </a:p>
          <a:p>
            <a:pPr marL="905256" lvl="2" indent="0">
              <a:buClrTx/>
              <a:buNone/>
            </a:pPr>
            <a:r>
              <a:rPr lang="en-US" dirty="0" smtClean="0">
                <a:solidFill>
                  <a:schemeClr val="bg1"/>
                </a:solidFill>
              </a:rPr>
              <a:t>-language and symbolic representations, isosceles triangles, properties of rhombus, transformations, congruence,…</a:t>
            </a:r>
          </a:p>
          <a:p>
            <a:pPr marL="905256" lvl="2" indent="0">
              <a:buClrTx/>
              <a:buNone/>
            </a:pPr>
            <a:endParaRPr lang="en-US" dirty="0" smtClean="0">
              <a:solidFill>
                <a:schemeClr val="bg1"/>
              </a:solidFill>
            </a:endParaRPr>
          </a:p>
          <a:p>
            <a:pPr lvl="1">
              <a:buClrTx/>
            </a:pPr>
            <a:r>
              <a:rPr lang="en-US" dirty="0" smtClean="0">
                <a:solidFill>
                  <a:srgbClr val="FF0000"/>
                </a:solidFill>
              </a:rPr>
              <a:t>Empowering</a:t>
            </a:r>
            <a:r>
              <a:rPr lang="en-US" dirty="0" smtClean="0">
                <a:solidFill>
                  <a:schemeClr val="bg1"/>
                </a:solidFill>
              </a:rPr>
              <a:t> students early in the modeling of geometry.</a:t>
            </a:r>
          </a:p>
          <a:p>
            <a:pPr marL="585216" lvl="1" indent="0">
              <a:buClrTx/>
              <a:buNone/>
            </a:pPr>
            <a:endParaRPr lang="en-US" dirty="0" smtClean="0">
              <a:solidFill>
                <a:schemeClr val="bg1"/>
              </a:solidFill>
            </a:endParaRPr>
          </a:p>
          <a:p>
            <a:pPr lvl="1">
              <a:buClrTx/>
            </a:pPr>
            <a:r>
              <a:rPr lang="en-US" dirty="0" smtClean="0">
                <a:solidFill>
                  <a:srgbClr val="FF0000"/>
                </a:solidFill>
              </a:rPr>
              <a:t>Critical Thinking </a:t>
            </a:r>
            <a:r>
              <a:rPr lang="en-US" dirty="0" smtClean="0">
                <a:solidFill>
                  <a:schemeClr val="bg1"/>
                </a:solidFill>
              </a:rPr>
              <a:t>- Eddie Goes </a:t>
            </a:r>
            <a:r>
              <a:rPr lang="en-US" dirty="0">
                <a:solidFill>
                  <a:schemeClr val="bg1"/>
                </a:solidFill>
              </a:rPr>
              <a:t>F</a:t>
            </a:r>
            <a:r>
              <a:rPr lang="en-US" dirty="0" smtClean="0">
                <a:solidFill>
                  <a:schemeClr val="bg1"/>
                </a:solidFill>
              </a:rPr>
              <a:t>ishing, Fermat’s theorem of least time, miniature golf</a:t>
            </a:r>
          </a:p>
          <a:p>
            <a:pPr marL="585216" lvl="1" indent="0">
              <a:buClrTx/>
              <a:buNone/>
            </a:pP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150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10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600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8000"/>
                                  </p:stCondLst>
                                  <p:childTnLst>
                                    <p:set>
                                      <p:cBhvr>
                                        <p:cTn id="28" dur="1" fill="hold">
                                          <p:stCondLst>
                                            <p:cond delay="0"/>
                                          </p:stCondLst>
                                        </p:cTn>
                                        <p:tgtEl>
                                          <p:spTgt spid="3">
                                            <p:txEl>
                                              <p:pRg st="7" end="7"/>
                                            </p:txEl>
                                          </p:spTgt>
                                        </p:tgtEl>
                                        <p:attrNameLst>
                                          <p:attrName>style.visibility</p:attrName>
                                        </p:attrNameLst>
                                      </p:cBhvr>
                                      <p:to>
                                        <p:strVal val="visible"/>
                                      </p:to>
                                    </p:set>
                                    <p:anim calcmode="lin" valueType="num">
                                      <p:cBhvr additive="base">
                                        <p:cTn id="2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pct90">
          <a:fgClr>
            <a:schemeClr val="accent1"/>
          </a:fgClr>
          <a:bgClr>
            <a:schemeClr val="bg1"/>
          </a:bgClr>
        </a:patt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 y="162898"/>
            <a:ext cx="8839200" cy="6592378"/>
          </a:xfrm>
          <a:prstGeom prst="rect">
            <a:avLst/>
          </a:prstGeom>
        </p:spPr>
      </p:pic>
      <p:sp>
        <p:nvSpPr>
          <p:cNvPr id="2" name="Rectangle 1"/>
          <p:cNvSpPr/>
          <p:nvPr/>
        </p:nvSpPr>
        <p:spPr>
          <a:xfrm>
            <a:off x="10160" y="6385944"/>
            <a:ext cx="4572000" cy="369332"/>
          </a:xfrm>
          <a:prstGeom prst="rect">
            <a:avLst/>
          </a:prstGeom>
        </p:spPr>
        <p:txBody>
          <a:bodyPr>
            <a:spAutoFit/>
          </a:bodyPr>
          <a:lstStyle/>
          <a:p>
            <a:r>
              <a:rPr lang="en-US" dirty="0">
                <a:solidFill>
                  <a:schemeClr val="bg1"/>
                </a:solidFill>
              </a:rPr>
              <a:t>( </a:t>
            </a:r>
            <a:r>
              <a:rPr lang="en-US" sz="1200" dirty="0" err="1">
                <a:solidFill>
                  <a:schemeClr val="bg1"/>
                </a:solidFill>
              </a:rPr>
              <a:t>Commoncore</a:t>
            </a:r>
            <a:r>
              <a:rPr lang="en-US" sz="1200" dirty="0">
                <a:solidFill>
                  <a:schemeClr val="bg1"/>
                </a:solidFill>
              </a:rPr>
              <a:t> Geometry Mike Patterson), etc.</a:t>
            </a:r>
            <a:endParaRPr lang="en-US" sz="1200" dirty="0"/>
          </a:p>
        </p:txBody>
      </p:sp>
    </p:spTree>
    <p:extLst>
      <p:ext uri="{BB962C8B-B14F-4D97-AF65-F5344CB8AC3E}">
        <p14:creationId xmlns:p14="http://schemas.microsoft.com/office/powerpoint/2010/main" val="22562312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pct90">
          <a:fgClr>
            <a:schemeClr val="accent1"/>
          </a:fgClr>
          <a:bgClr>
            <a:schemeClr val="bg1"/>
          </a:bgClr>
        </a:patt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 y="162898"/>
            <a:ext cx="8839200" cy="6592378"/>
          </a:xfrm>
          <a:prstGeom prst="rect">
            <a:avLst/>
          </a:prstGeom>
        </p:spPr>
      </p:pic>
      <p:cxnSp>
        <p:nvCxnSpPr>
          <p:cNvPr id="3" name="Straight Connector 2"/>
          <p:cNvCxnSpPr/>
          <p:nvPr/>
        </p:nvCxnSpPr>
        <p:spPr>
          <a:xfrm>
            <a:off x="6553200" y="3124200"/>
            <a:ext cx="0" cy="3631076"/>
          </a:xfrm>
          <a:prstGeom prst="line">
            <a:avLst/>
          </a:prstGeom>
          <a:ln w="25400">
            <a:solidFill>
              <a:srgbClr val="0000FF">
                <a:alpha val="99000"/>
              </a:srgbClr>
            </a:solidFill>
            <a:prstDash val="dash"/>
          </a:ln>
        </p:spPr>
        <p:style>
          <a:lnRef idx="1">
            <a:schemeClr val="accent2"/>
          </a:lnRef>
          <a:fillRef idx="0">
            <a:schemeClr val="accent2"/>
          </a:fillRef>
          <a:effectRef idx="0">
            <a:schemeClr val="accent2"/>
          </a:effectRef>
          <a:fontRef idx="minor">
            <a:schemeClr val="tx1"/>
          </a:fontRef>
        </p:style>
      </p:cxnSp>
      <p:cxnSp>
        <p:nvCxnSpPr>
          <p:cNvPr id="6" name="Straight Connector 5"/>
          <p:cNvCxnSpPr/>
          <p:nvPr/>
        </p:nvCxnSpPr>
        <p:spPr>
          <a:xfrm>
            <a:off x="1828800" y="4191000"/>
            <a:ext cx="4724400" cy="2564276"/>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8" name="Straight Connector 7"/>
          <p:cNvCxnSpPr/>
          <p:nvPr/>
        </p:nvCxnSpPr>
        <p:spPr>
          <a:xfrm flipV="1">
            <a:off x="2819400" y="3124200"/>
            <a:ext cx="3733800" cy="1676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reeform 8"/>
          <p:cNvSpPr/>
          <p:nvPr/>
        </p:nvSpPr>
        <p:spPr>
          <a:xfrm>
            <a:off x="1854200" y="3111500"/>
            <a:ext cx="4724400" cy="1689100"/>
          </a:xfrm>
          <a:custGeom>
            <a:avLst/>
            <a:gdLst>
              <a:gd name="connsiteX0" fmla="*/ 0 w 4724400"/>
              <a:gd name="connsiteY0" fmla="*/ 1092200 h 1689100"/>
              <a:gd name="connsiteX1" fmla="*/ 1041400 w 4724400"/>
              <a:gd name="connsiteY1" fmla="*/ 1689100 h 1689100"/>
              <a:gd name="connsiteX2" fmla="*/ 1181100 w 4724400"/>
              <a:gd name="connsiteY2" fmla="*/ 1600200 h 1689100"/>
              <a:gd name="connsiteX3" fmla="*/ 4699000 w 4724400"/>
              <a:gd name="connsiteY3" fmla="*/ 25400 h 1689100"/>
              <a:gd name="connsiteX4" fmla="*/ 4724400 w 4724400"/>
              <a:gd name="connsiteY4" fmla="*/ 0 h 168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1689100">
                <a:moveTo>
                  <a:pt x="0" y="1092200"/>
                </a:moveTo>
                <a:lnTo>
                  <a:pt x="1041400" y="1689100"/>
                </a:lnTo>
                <a:lnTo>
                  <a:pt x="1181100" y="1600200"/>
                </a:lnTo>
                <a:lnTo>
                  <a:pt x="4699000" y="25400"/>
                </a:lnTo>
                <a:lnTo>
                  <a:pt x="4724400" y="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958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ppt_w</p:attrName>
                                        </p:attrNameLst>
                                      </p:cBhvr>
                                      <p:tavLst>
                                        <p:tav tm="0">
                                          <p:val>
                                            <p:fltVal val="0"/>
                                          </p:val>
                                        </p:tav>
                                        <p:tav tm="100000">
                                          <p:val>
                                            <p:strVal val="#ppt_w"/>
                                          </p:val>
                                        </p:tav>
                                      </p:tavLst>
                                    </p:anim>
                                    <p:anim calcmode="lin" valueType="num">
                                      <p:cBhvr>
                                        <p:cTn id="19" dur="1000" fill="hold"/>
                                        <p:tgtEl>
                                          <p:spTgt spid="8"/>
                                        </p:tgtEl>
                                        <p:attrNameLst>
                                          <p:attrName>ppt_h</p:attrName>
                                        </p:attrNameLst>
                                      </p:cBhvr>
                                      <p:tavLst>
                                        <p:tav tm="0">
                                          <p:val>
                                            <p:fltVal val="0"/>
                                          </p:val>
                                        </p:tav>
                                        <p:tav tm="100000">
                                          <p:val>
                                            <p:strVal val="#ppt_h"/>
                                          </p:val>
                                        </p:tav>
                                      </p:tavLst>
                                    </p:anim>
                                    <p:anim calcmode="lin" valueType="num">
                                      <p:cBhvr>
                                        <p:cTn id="20" dur="1000" fill="hold"/>
                                        <p:tgtEl>
                                          <p:spTgt spid="8"/>
                                        </p:tgtEl>
                                        <p:attrNameLst>
                                          <p:attrName>style.rotation</p:attrName>
                                        </p:attrNameLst>
                                      </p:cBhvr>
                                      <p:tavLst>
                                        <p:tav tm="0">
                                          <p:val>
                                            <p:fltVal val="90"/>
                                          </p:val>
                                        </p:tav>
                                        <p:tav tm="100000">
                                          <p:val>
                                            <p:fltVal val="0"/>
                                          </p:val>
                                        </p:tav>
                                      </p:tavLst>
                                    </p:anim>
                                    <p:animEffect transition="in" filter="fade">
                                      <p:cBhvr>
                                        <p:cTn id="21" dur="1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Fermat’s Principle of Least Time</a:t>
            </a:r>
            <a:endParaRPr lang="en-US" dirty="0"/>
          </a:p>
        </p:txBody>
      </p:sp>
      <p:pic>
        <p:nvPicPr>
          <p:cNvPr id="3" name="Picture 2"/>
          <p:cNvPicPr>
            <a:picLocks noChangeAspect="1"/>
          </p:cNvPicPr>
          <p:nvPr/>
        </p:nvPicPr>
        <p:blipFill>
          <a:blip r:embed="rId3"/>
          <a:stretch>
            <a:fillRect/>
          </a:stretch>
        </p:blipFill>
        <p:spPr>
          <a:xfrm>
            <a:off x="4572000" y="3276600"/>
            <a:ext cx="4038600" cy="3216584"/>
          </a:xfrm>
          <a:prstGeom prst="rect">
            <a:avLst/>
          </a:prstGeom>
        </p:spPr>
      </p:pic>
      <p:sp>
        <p:nvSpPr>
          <p:cNvPr id="4" name="TextBox 3"/>
          <p:cNvSpPr txBox="1"/>
          <p:nvPr/>
        </p:nvSpPr>
        <p:spPr>
          <a:xfrm>
            <a:off x="685800" y="1445516"/>
            <a:ext cx="8175636" cy="1477328"/>
          </a:xfrm>
          <a:prstGeom prst="rect">
            <a:avLst/>
          </a:prstGeom>
          <a:noFill/>
        </p:spPr>
        <p:txBody>
          <a:bodyPr wrap="none" rtlCol="0">
            <a:spAutoFit/>
          </a:bodyPr>
          <a:lstStyle/>
          <a:p>
            <a:r>
              <a:rPr lang="en-US" dirty="0">
                <a:solidFill>
                  <a:schemeClr val="bg1"/>
                </a:solidFill>
              </a:rPr>
              <a:t>The first way of thinking that made the law about the behavior </a:t>
            </a:r>
            <a:r>
              <a:rPr lang="en-US" dirty="0" smtClean="0">
                <a:solidFill>
                  <a:schemeClr val="bg1"/>
                </a:solidFill>
              </a:rPr>
              <a:t>of</a:t>
            </a:r>
          </a:p>
          <a:p>
            <a:r>
              <a:rPr lang="en-US" dirty="0" smtClean="0">
                <a:solidFill>
                  <a:schemeClr val="bg1"/>
                </a:solidFill>
              </a:rPr>
              <a:t> </a:t>
            </a:r>
            <a:r>
              <a:rPr lang="en-US" dirty="0">
                <a:solidFill>
                  <a:schemeClr val="bg1"/>
                </a:solidFill>
              </a:rPr>
              <a:t>light evident was discovered by Fermat in about 1650, and it </a:t>
            </a:r>
            <a:r>
              <a:rPr lang="en-US" dirty="0" smtClean="0">
                <a:solidFill>
                  <a:schemeClr val="bg1"/>
                </a:solidFill>
              </a:rPr>
              <a:t>is</a:t>
            </a:r>
          </a:p>
          <a:p>
            <a:r>
              <a:rPr lang="en-US" dirty="0" smtClean="0">
                <a:solidFill>
                  <a:schemeClr val="bg1"/>
                </a:solidFill>
              </a:rPr>
              <a:t> </a:t>
            </a:r>
            <a:r>
              <a:rPr lang="en-US" dirty="0">
                <a:solidFill>
                  <a:schemeClr val="bg1"/>
                </a:solidFill>
              </a:rPr>
              <a:t>called the principle of least time, or Fermat’s principle. </a:t>
            </a:r>
            <a:endParaRPr lang="en-US" dirty="0" smtClean="0">
              <a:solidFill>
                <a:schemeClr val="bg1"/>
              </a:solidFill>
            </a:endParaRPr>
          </a:p>
          <a:p>
            <a:r>
              <a:rPr lang="en-US" dirty="0" smtClean="0">
                <a:solidFill>
                  <a:schemeClr val="bg1"/>
                </a:solidFill>
              </a:rPr>
              <a:t>His </a:t>
            </a:r>
            <a:r>
              <a:rPr lang="en-US" dirty="0">
                <a:solidFill>
                  <a:schemeClr val="bg1"/>
                </a:solidFill>
              </a:rPr>
              <a:t>idea is this: that out of all possible paths that it might take to get from one </a:t>
            </a:r>
            <a:endParaRPr lang="en-US" dirty="0" smtClean="0">
              <a:solidFill>
                <a:schemeClr val="bg1"/>
              </a:solidFill>
            </a:endParaRPr>
          </a:p>
          <a:p>
            <a:r>
              <a:rPr lang="en-US" dirty="0" smtClean="0">
                <a:solidFill>
                  <a:schemeClr val="bg1"/>
                </a:solidFill>
              </a:rPr>
              <a:t>point </a:t>
            </a:r>
            <a:r>
              <a:rPr lang="en-US" dirty="0">
                <a:solidFill>
                  <a:schemeClr val="bg1"/>
                </a:solidFill>
              </a:rPr>
              <a:t>to another, light takes the path which requires the shortest time.</a:t>
            </a:r>
          </a:p>
        </p:txBody>
      </p:sp>
      <p:sp>
        <p:nvSpPr>
          <p:cNvPr id="5" name="Rectangle 4"/>
          <p:cNvSpPr/>
          <p:nvPr/>
        </p:nvSpPr>
        <p:spPr>
          <a:xfrm>
            <a:off x="1600200" y="2965962"/>
            <a:ext cx="2185215" cy="923330"/>
          </a:xfrm>
          <a:prstGeom prst="rect">
            <a:avLst/>
          </a:prstGeom>
          <a:noFill/>
        </p:spPr>
        <p:txBody>
          <a:bodyPr wrap="none" lIns="91440" tIns="45720" rIns="91440" bIns="45720">
            <a:spAutoFit/>
          </a:bodyPr>
          <a:lstStyle/>
          <a:p>
            <a:pPr algn="ctr"/>
            <a:r>
              <a:rPr lang="en-US" sz="5400" b="1" cap="none" spc="0"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STEM</a:t>
            </a:r>
            <a:endParaRPr lang="en-US"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6" name="TextBox 5"/>
          <p:cNvSpPr txBox="1"/>
          <p:nvPr/>
        </p:nvSpPr>
        <p:spPr>
          <a:xfrm>
            <a:off x="452120" y="4038600"/>
            <a:ext cx="3333295" cy="2246769"/>
          </a:xfrm>
          <a:prstGeom prst="rect">
            <a:avLst/>
          </a:prstGeom>
          <a:noFill/>
        </p:spPr>
        <p:txBody>
          <a:bodyPr wrap="square" rtlCol="0">
            <a:spAutoFit/>
          </a:bodyPr>
          <a:lstStyle/>
          <a:p>
            <a:r>
              <a:rPr lang="en-US" sz="2800" dirty="0" smtClean="0"/>
              <a:t>Notice ? Wonder ?</a:t>
            </a:r>
          </a:p>
          <a:p>
            <a:endParaRPr lang="en-US" sz="2800" dirty="0" smtClean="0"/>
          </a:p>
          <a:p>
            <a:r>
              <a:rPr lang="en-US" sz="2800" dirty="0" smtClean="0"/>
              <a:t>Extend the problem to calculus, ALG 2, Pre Calc.</a:t>
            </a:r>
            <a:endParaRPr lang="en-US" sz="2800" dirty="0"/>
          </a:p>
        </p:txBody>
      </p:sp>
    </p:spTree>
    <p:extLst>
      <p:ext uri="{BB962C8B-B14F-4D97-AF65-F5344CB8AC3E}">
        <p14:creationId xmlns:p14="http://schemas.microsoft.com/office/powerpoint/2010/main" val="2475503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What’s the Balance Point?</a:t>
            </a:r>
            <a:endParaRPr lang="en-US" dirty="0">
              <a:solidFill>
                <a:srgbClr val="FF0000"/>
              </a:solidFill>
            </a:endParaRPr>
          </a:p>
        </p:txBody>
      </p:sp>
      <p:pic>
        <p:nvPicPr>
          <p:cNvPr id="2050" name="Picture 2" descr="https://lh6.googleusercontent.com/N1471bhHqm3nzvtI4nrP_FWo0-55cLhtMLUe_ckVkGLg76J4NSQ19dy1wwE0QDen9EdO_O3s5b_G5cPk8DNsNuy_OcQyIpp-hjuH9LgtnizXsyNSeuHiqOadwF71317JU6gq_uqyltjRj3IV"/>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66800" y="1447375"/>
            <a:ext cx="7315200" cy="403250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53483" y="5479879"/>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dirty="0" smtClean="0">
                <a:solidFill>
                  <a:srgbClr val="FF0000"/>
                </a:solidFill>
              </a:rPr>
              <a:t>From Novice to Expert</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1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bg1"/>
                </a:solidFill>
              </a:rPr>
              <a:t>Modeling Critical and Creative Thinking with the </a:t>
            </a:r>
            <a:r>
              <a:rPr lang="en-US" sz="3200" dirty="0" smtClean="0">
                <a:solidFill>
                  <a:srgbClr val="FF0000"/>
                </a:solidFill>
              </a:rPr>
              <a:t>CENTROID Theorem</a:t>
            </a:r>
            <a:endParaRPr lang="en-US" sz="3200" dirty="0">
              <a:solidFill>
                <a:srgbClr val="FF0000"/>
              </a:solidFill>
            </a:endParaRPr>
          </a:p>
        </p:txBody>
      </p:sp>
      <p:pic>
        <p:nvPicPr>
          <p:cNvPr id="12" name="Picture 4" descr="https://lh3.googleusercontent.com/jD2al20vscJWaDXFOQoAFn2LsfYoiEIRERhkydymGwO8nicLHrLLhtcV4JyzN80TBoddt9GXcV2pwbx1XGAlP3nqL4_4OCPt2FaF96XKQgFw76F_sEfdPS1NiYNnwgDEl-sZkkQ6A_6QC51w"/>
          <p:cNvPicPr>
            <a:picLocks noChangeAspect="1" noChangeArrowheads="1"/>
          </p:cNvPicPr>
          <p:nvPr/>
        </p:nvPicPr>
        <p:blipFill>
          <a:blip r:embed="rId3" cstate="print">
            <a:duotone>
              <a:prstClr val="black"/>
              <a:schemeClr val="accent3">
                <a:tint val="45000"/>
                <a:satMod val="400000"/>
              </a:schemeClr>
            </a:duotone>
            <a:extLst>
              <a:ext uri="{BEBA8EAE-BF5A-486C-A8C5-ECC9F3942E4B}">
                <a14:imgProps xmlns:a14="http://schemas.microsoft.com/office/drawing/2010/main">
                  <a14:imgLayer r:embed="rId4">
                    <a14:imgEffect>
                      <a14:saturation sat="33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34" y="1524000"/>
            <a:ext cx="4107366" cy="27365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6" descr="https://lh5.googleusercontent.com/8eIDQVuwwULg6b5av9RgAed5l8Sik0uCbWtb2nmQUfq3bS_K4yO5YAp69wwGp-jxUhq8Zby6NY8h1NQMccTAQDi_hLHjUONWwoEqSfogAmpcV63L15guIX5okmX6THGcOCD-e56ulZfRKWGD"/>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6553200" y="2892266"/>
            <a:ext cx="2415029" cy="36248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4DE9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sz="4400" dirty="0" smtClean="0">
                <a:solidFill>
                  <a:schemeClr val="tx1"/>
                </a:solidFill>
              </a:rPr>
              <a:t>Method 2: Homemade compass and construction</a:t>
            </a:r>
            <a:endParaRPr lang="en-US" sz="4400" dirty="0">
              <a:solidFill>
                <a:schemeClr val="tx1"/>
              </a:solidFill>
            </a:endParaRPr>
          </a:p>
        </p:txBody>
      </p:sp>
      <p:sp>
        <p:nvSpPr>
          <p:cNvPr id="3" name="Content Placeholder 2"/>
          <p:cNvSpPr>
            <a:spLocks noGrp="1"/>
          </p:cNvSpPr>
          <p:nvPr>
            <p:ph idx="1"/>
          </p:nvPr>
        </p:nvSpPr>
        <p:spPr>
          <a:xfrm>
            <a:off x="4514850" y="1390650"/>
            <a:ext cx="4413250" cy="2573338"/>
          </a:xfrm>
        </p:spPr>
        <p:txBody>
          <a:bodyPr>
            <a:noAutofit/>
          </a:bodyPr>
          <a:lstStyle/>
          <a:p>
            <a:pPr marL="0" indent="0" fontAlgn="auto">
              <a:spcAft>
                <a:spcPts val="0"/>
              </a:spcAft>
              <a:buFont typeface="Wingdings" pitchFamily="2" charset="2"/>
              <a:buNone/>
              <a:defRPr/>
            </a:pPr>
            <a:r>
              <a:rPr lang="en-US" dirty="0" smtClean="0">
                <a:solidFill>
                  <a:schemeClr val="tx1"/>
                </a:solidFill>
              </a:rPr>
              <a:t>	</a:t>
            </a:r>
            <a:r>
              <a:rPr lang="en-US" sz="1800" dirty="0" smtClean="0">
                <a:solidFill>
                  <a:schemeClr val="tx1"/>
                </a:solidFill>
              </a:rPr>
              <a:t>The second method I used for the triangle was to do a construction using a homemade compass. I made the compass out of a thumb tack, a piece of cardboard, and a pencil. I traced the triangle onto a piece of paper and did the construction on there. First, I found the midpoint of each side by making marks above and below the sides of the triangle, and drawing a light line through where they intersected.</a:t>
            </a:r>
            <a:endParaRPr lang="en-US" sz="1800" dirty="0">
              <a:solidFill>
                <a:schemeClr val="tx1"/>
              </a:solidFill>
            </a:endParaRPr>
          </a:p>
        </p:txBody>
      </p:sp>
      <p:pic>
        <p:nvPicPr>
          <p:cNvPr id="18436" name="Picture 3" descr="DSCN1689.JPG"/>
          <p:cNvPicPr>
            <a:picLocks noChangeAspect="1"/>
          </p:cNvPicPr>
          <p:nvPr/>
        </p:nvPicPr>
        <p:blipFill>
          <a:blip r:embed="rId2"/>
          <a:srcRect/>
          <a:stretch>
            <a:fillRect/>
          </a:stretch>
        </p:blipFill>
        <p:spPr bwMode="auto">
          <a:xfrm>
            <a:off x="338138" y="1600200"/>
            <a:ext cx="4176712" cy="3133725"/>
          </a:xfrm>
          <a:prstGeom prst="rect">
            <a:avLst/>
          </a:prstGeom>
          <a:noFill/>
          <a:ln w="9525">
            <a:noFill/>
            <a:miter lim="800000"/>
            <a:headEnd/>
            <a:tailEnd/>
          </a:ln>
        </p:spPr>
      </p:pic>
      <p:sp>
        <p:nvSpPr>
          <p:cNvPr id="5" name="Content Placeholder 2"/>
          <p:cNvSpPr txBox="1">
            <a:spLocks/>
          </p:cNvSpPr>
          <p:nvPr/>
        </p:nvSpPr>
        <p:spPr>
          <a:xfrm>
            <a:off x="338138" y="4733925"/>
            <a:ext cx="8589962" cy="1876425"/>
          </a:xfrm>
          <a:prstGeom prst="rect">
            <a:avLst/>
          </a:prstGeom>
        </p:spPr>
        <p:txBody>
          <a:bodyPr/>
          <a:lstStyle>
            <a:lvl1pPr marL="457200" indent="-457200" algn="l" defTabSz="914400" rtl="0" eaLnBrk="1" latinLnBrk="0" hangingPunct="1">
              <a:spcBef>
                <a:spcPts val="2000"/>
              </a:spcBef>
              <a:spcAft>
                <a:spcPts val="0"/>
              </a:spcAft>
              <a:buSzPct val="90000"/>
              <a:buFont typeface="Wingdings" pitchFamily="2" charset="2"/>
              <a:buChar char=""/>
              <a:defRPr sz="2400" kern="1200">
                <a:solidFill>
                  <a:schemeClr val="bg1"/>
                </a:solidFill>
                <a:effectLst>
                  <a:outerShdw blurRad="101600" dist="12700" dir="3600000" algn="tl" rotWithShape="0">
                    <a:prstClr val="black">
                      <a:alpha val="30000"/>
                    </a:prstClr>
                  </a:outerShdw>
                </a:effectLst>
                <a:latin typeface="+mn-lt"/>
                <a:ea typeface="+mn-ea"/>
                <a:cs typeface="+mn-cs"/>
              </a:defRPr>
            </a:lvl1pPr>
            <a:lvl2pPr marL="914400" indent="-457200" algn="l" defTabSz="914400" rtl="0" eaLnBrk="1" latinLnBrk="0" hangingPunct="1">
              <a:spcBef>
                <a:spcPts val="1000"/>
              </a:spcBef>
              <a:spcAft>
                <a:spcPts val="0"/>
              </a:spcAft>
              <a:buSzPct val="90000"/>
              <a:buFont typeface="Wingdings" pitchFamily="2" charset="2"/>
              <a:buChar char=""/>
              <a:defRPr sz="2200" kern="1200">
                <a:solidFill>
                  <a:schemeClr val="bg1"/>
                </a:solidFill>
                <a:effectLst>
                  <a:outerShdw blurRad="101600" dist="12700" dir="3600000" algn="tl" rotWithShape="0">
                    <a:prstClr val="black">
                      <a:alpha val="30000"/>
                    </a:prstClr>
                  </a:outerShdw>
                </a:effectLst>
                <a:latin typeface="+mn-lt"/>
                <a:ea typeface="+mn-ea"/>
                <a:cs typeface="+mn-cs"/>
              </a:defRPr>
            </a:lvl2pPr>
            <a:lvl3pPr marL="1371600" indent="-457200" algn="l" defTabSz="914400" rtl="0" eaLnBrk="1" latinLnBrk="0" hangingPunct="1">
              <a:spcBef>
                <a:spcPts val="1000"/>
              </a:spcBef>
              <a:spcAft>
                <a:spcPts val="0"/>
              </a:spcAft>
              <a:buSzPct val="90000"/>
              <a:buFont typeface="Wingdings" pitchFamily="2" charset="2"/>
              <a:buChar char=""/>
              <a:defRPr sz="2000" kern="1200">
                <a:solidFill>
                  <a:schemeClr val="bg1"/>
                </a:solidFill>
                <a:effectLst>
                  <a:outerShdw blurRad="101600" dist="12700" dir="3600000" algn="tl" rotWithShape="0">
                    <a:prstClr val="black">
                      <a:alpha val="30000"/>
                    </a:prstClr>
                  </a:outerShdw>
                </a:effectLst>
                <a:latin typeface="+mn-lt"/>
                <a:ea typeface="+mn-ea"/>
                <a:cs typeface="+mn-cs"/>
              </a:defRPr>
            </a:lvl3pPr>
            <a:lvl4pPr marL="1828800" indent="-457200" algn="l" defTabSz="914400" rtl="0" eaLnBrk="1" latinLnBrk="0" hangingPunct="1">
              <a:spcBef>
                <a:spcPts val="1000"/>
              </a:spcBef>
              <a:spcAft>
                <a:spcPts val="0"/>
              </a:spcAft>
              <a:buSzPct val="90000"/>
              <a:buFont typeface="Wingdings" pitchFamily="2" charset="2"/>
              <a:buChar char=""/>
              <a:defRPr sz="1800" kern="1200">
                <a:solidFill>
                  <a:schemeClr val="bg1"/>
                </a:solidFill>
                <a:effectLst>
                  <a:outerShdw blurRad="101600" dist="12700" dir="3600000" algn="tl" rotWithShape="0">
                    <a:prstClr val="black">
                      <a:alpha val="30000"/>
                    </a:prstClr>
                  </a:outerShdw>
                </a:effectLst>
                <a:latin typeface="+mn-lt"/>
                <a:ea typeface="+mn-ea"/>
                <a:cs typeface="+mn-cs"/>
              </a:defRPr>
            </a:lvl4pPr>
            <a:lvl5pPr marL="2286000" indent="-457200" algn="l" defTabSz="914400" rtl="0" eaLnBrk="1" latinLnBrk="0" hangingPunct="1">
              <a:spcBef>
                <a:spcPts val="1000"/>
              </a:spcBef>
              <a:spcAft>
                <a:spcPts val="0"/>
              </a:spcAft>
              <a:buSzPct val="90000"/>
              <a:buFont typeface="Wingdings" pitchFamily="2" charset="2"/>
              <a:buChar char=""/>
              <a:defRPr sz="1800" kern="1200">
                <a:solidFill>
                  <a:schemeClr val="bg1"/>
                </a:solidFill>
                <a:effectLst>
                  <a:outerShdw blurRad="101600" dist="12700" dir="3600000" algn="tl" rotWithShape="0">
                    <a:prstClr val="black">
                      <a:alpha val="30000"/>
                    </a:prstClr>
                  </a:outerShdw>
                </a:effectLst>
                <a:latin typeface="+mn-lt"/>
                <a:ea typeface="+mn-ea"/>
                <a:cs typeface="+mn-cs"/>
              </a:defRPr>
            </a:lvl5pPr>
            <a:lvl6pPr marL="2743200" indent="-457200" algn="l" defTabSz="914400" rtl="0" eaLnBrk="1" latinLnBrk="0" hangingPunct="1">
              <a:spcBef>
                <a:spcPts val="1000"/>
              </a:spcBef>
              <a:buSzPct val="90000"/>
              <a:buFont typeface="Wingdings" pitchFamily="2" charset="2"/>
              <a:buChar char="{"/>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6pPr>
            <a:lvl7pPr marL="3200400" indent="-457200" algn="l" defTabSz="914400" rtl="0" eaLnBrk="1" latinLnBrk="0" hangingPunct="1">
              <a:spcBef>
                <a:spcPts val="1000"/>
              </a:spcBef>
              <a:buSzPct val="90000"/>
              <a:buFont typeface="Wingdings" pitchFamily="2" charset="2"/>
              <a:buChar char="|"/>
              <a:defRPr lang="en-US" sz="1800" kern="1200" baseline="0" dirty="0" smtClean="0">
                <a:solidFill>
                  <a:schemeClr val="bg1"/>
                </a:solidFill>
                <a:effectLst>
                  <a:outerShdw blurRad="101600" dist="12700" dir="3600000" algn="tl" rotWithShape="0">
                    <a:prstClr val="black">
                      <a:alpha val="30000"/>
                    </a:prstClr>
                  </a:outerShdw>
                </a:effectLst>
                <a:latin typeface="+mn-lt"/>
                <a:ea typeface="+mn-ea"/>
                <a:cs typeface="+mn-cs"/>
              </a:defRPr>
            </a:lvl7pPr>
            <a:lvl8pPr marL="3657600" indent="-457200" algn="l" defTabSz="914400" rtl="0" eaLnBrk="1" latinLnBrk="0" hangingPunct="1">
              <a:spcBef>
                <a:spcPts val="1000"/>
              </a:spcBef>
              <a:buSzPct val="90000"/>
              <a:buFont typeface="Wingdings" pitchFamily="2" charset="2"/>
              <a:buChar char="{"/>
              <a:defRPr lang="en-US" sz="1800" kern="1200" baseline="0" dirty="0" smtClean="0">
                <a:solidFill>
                  <a:schemeClr val="bg1"/>
                </a:solidFill>
                <a:effectLst>
                  <a:outerShdw blurRad="101600" dist="12700" dir="3600000" algn="tl" rotWithShape="0">
                    <a:prstClr val="black">
                      <a:alpha val="30000"/>
                    </a:prstClr>
                  </a:outerShdw>
                </a:effectLst>
                <a:latin typeface="+mn-lt"/>
                <a:ea typeface="+mn-ea"/>
                <a:cs typeface="+mn-cs"/>
              </a:defRPr>
            </a:lvl8pPr>
            <a:lvl9pPr marL="4114800" indent="-457200" algn="l" defTabSz="914400" rtl="0" eaLnBrk="1" latinLnBrk="0" hangingPunct="1">
              <a:spcBef>
                <a:spcPts val="1000"/>
              </a:spcBef>
              <a:buSzPct val="90000"/>
              <a:buFont typeface="Wingdings" pitchFamily="2" charset="2"/>
              <a:buChar char="|"/>
              <a:defRPr lang="en-US" sz="1800" kern="1200" dirty="0">
                <a:solidFill>
                  <a:schemeClr val="bg1"/>
                </a:solidFill>
                <a:effectLst>
                  <a:outerShdw blurRad="101600" dist="12700" dir="3600000" algn="tl" rotWithShape="0">
                    <a:prstClr val="black">
                      <a:alpha val="30000"/>
                    </a:prstClr>
                  </a:outerShdw>
                </a:effectLst>
                <a:latin typeface="+mn-lt"/>
                <a:ea typeface="+mn-ea"/>
                <a:cs typeface="+mn-cs"/>
              </a:defRPr>
            </a:lvl9pPr>
          </a:lstStyle>
          <a:p>
            <a:pPr marL="0" indent="0">
              <a:buFont typeface="Wingdings" pitchFamily="2" charset="2"/>
              <a:buNone/>
              <a:defRPr/>
            </a:pPr>
            <a:r>
              <a:rPr lang="en-US" dirty="0" smtClean="0">
                <a:solidFill>
                  <a:prstClr val="black"/>
                </a:solidFill>
              </a:rPr>
              <a:t>	</a:t>
            </a:r>
            <a:r>
              <a:rPr lang="en-US" sz="1800" dirty="0" smtClean="0">
                <a:solidFill>
                  <a:prstClr val="black"/>
                </a:solidFill>
              </a:rPr>
              <a:t> Then I drew the medians connecting the midpoint and the opposite angle. I made sure the centroid theorem held by measuring the lines and lining up the original triangle with the first method on it. This method also worked, but it was a little hard to fit all of the compass marks on one piece of paper and not that easy to use the compass. This method was also more time consuming than the first method. </a:t>
            </a:r>
            <a:endParaRPr lang="en-US" sz="1800" dirty="0">
              <a:solidFill>
                <a:prstClr val="black"/>
              </a:solidFill>
            </a:endParaRPr>
          </a:p>
        </p:txBody>
      </p:sp>
    </p:spTree>
    <p:extLst>
      <p:ext uri="{BB962C8B-B14F-4D97-AF65-F5344CB8AC3E}">
        <p14:creationId xmlns:p14="http://schemas.microsoft.com/office/powerpoint/2010/main" val="7279987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1343.JPG"/>
          <p:cNvPicPr>
            <a:picLocks noGrp="1" noChangeAspect="1"/>
          </p:cNvPicPr>
          <p:nvPr>
            <p:ph idx="1"/>
          </p:nvPr>
        </p:nvPicPr>
        <p:blipFill>
          <a:blip r:embed="rId2" cstate="print">
            <a:extLst>
              <a:ext uri="{28A0092B-C50C-407E-A947-70E740481C1C}">
                <a14:useLocalDpi xmlns:a14="http://schemas.microsoft.com/office/drawing/2010/main" val="0"/>
              </a:ext>
            </a:extLst>
          </a:blip>
          <a:srcRect t="8753" b="8753"/>
          <a:stretch>
            <a:fillRect/>
          </a:stretch>
        </p:blipFill>
        <p:spPr>
          <a:xfrm>
            <a:off x="0" y="53181"/>
            <a:ext cx="4962008" cy="2728913"/>
          </a:xfrm>
        </p:spPr>
      </p:pic>
      <p:pic>
        <p:nvPicPr>
          <p:cNvPr id="5" name="Picture 4" descr="IMG_135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2008" y="1"/>
            <a:ext cx="4181992" cy="2782094"/>
          </a:xfrm>
          <a:prstGeom prst="rect">
            <a:avLst/>
          </a:prstGeom>
        </p:spPr>
      </p:pic>
      <p:pic>
        <p:nvPicPr>
          <p:cNvPr id="6" name="Picture 5" descr="IMG_1340.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782095"/>
            <a:ext cx="4962008" cy="4075905"/>
          </a:xfrm>
          <a:prstGeom prst="rect">
            <a:avLst/>
          </a:prstGeom>
        </p:spPr>
      </p:pic>
      <p:pic>
        <p:nvPicPr>
          <p:cNvPr id="7" name="Picture 6" descr="IMG_1355.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2008" y="2782095"/>
            <a:ext cx="4181992" cy="4075905"/>
          </a:xfrm>
          <a:prstGeom prst="rect">
            <a:avLst/>
          </a:prstGeom>
        </p:spPr>
      </p:pic>
    </p:spTree>
    <p:extLst>
      <p:ext uri="{BB962C8B-B14F-4D97-AF65-F5344CB8AC3E}">
        <p14:creationId xmlns:p14="http://schemas.microsoft.com/office/powerpoint/2010/main" val="30899265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5200" y="334594"/>
            <a:ext cx="2377440" cy="548640"/>
          </a:xfrm>
        </p:spPr>
        <p:txBody>
          <a:bodyPr/>
          <a:lstStyle/>
          <a:p>
            <a:r>
              <a:rPr lang="en-US" b="1" u="sng" dirty="0" smtClean="0">
                <a:solidFill>
                  <a:srgbClr val="002060"/>
                </a:solidFill>
                <a:effectLst>
                  <a:outerShdw blurRad="38100" dist="38100" dir="2700000" algn="tl">
                    <a:srgbClr val="000000">
                      <a:alpha val="43137"/>
                    </a:srgbClr>
                  </a:outerShdw>
                </a:effectLst>
              </a:rPr>
              <a:t>Conclusion</a:t>
            </a:r>
            <a:endParaRPr lang="en-US" b="1" u="sng" dirty="0">
              <a:solidFill>
                <a:srgbClr val="00206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52400" y="685800"/>
            <a:ext cx="4206240" cy="3776172"/>
          </a:xfrm>
        </p:spPr>
        <p:txBody>
          <a:bodyPr>
            <a:noAutofit/>
          </a:bodyPr>
          <a:lstStyle/>
          <a:p>
            <a:r>
              <a:rPr lang="en-US" dirty="0" smtClean="0"/>
              <a:t>-Dear Mr. Artist,</a:t>
            </a:r>
          </a:p>
          <a:p>
            <a:r>
              <a:rPr lang="en-US" dirty="0"/>
              <a:t>	</a:t>
            </a:r>
            <a:r>
              <a:rPr lang="en-US" dirty="0" smtClean="0"/>
              <a:t>I have tried out a few methods on different shapes and concluded that there is a better method for each different shape. For triangles, the best and easiest method is to simply measure using a ruler. This gives you the most accurate results and you don’t need to do much. However, for any other shape, the best method is the plumb bob method. This is because you can measure every side with it and the string lines up perfectly with the midpoint if you let gravity do its work. So use the plumb bob method for any shape that is not a triangle.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2057" y="1981200"/>
            <a:ext cx="4410261" cy="24807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8352408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accent1">
                    <a:lumMod val="75000"/>
                  </a:schemeClr>
                </a:solidFill>
              </a:rPr>
              <a:t>Pride in what they </a:t>
            </a:r>
            <a:r>
              <a:rPr lang="en-US" dirty="0" smtClean="0">
                <a:solidFill>
                  <a:schemeClr val="accent1">
                    <a:lumMod val="75000"/>
                  </a:schemeClr>
                </a:solidFill>
              </a:rPr>
              <a:t>accomplished…</a:t>
            </a:r>
            <a:endParaRPr lang="en-US" dirty="0"/>
          </a:p>
        </p:txBody>
      </p:sp>
      <p:pic>
        <p:nvPicPr>
          <p:cNvPr id="5" name="Picture 4" descr="20140207125349.jpg"/>
          <p:cNvPicPr>
            <a:picLocks noChangeAspect="1"/>
          </p:cNvPicPr>
          <p:nvPr/>
        </p:nvPicPr>
        <p:blipFill>
          <a:blip r:embed="rId2" cstate="print"/>
          <a:stretch>
            <a:fillRect/>
          </a:stretch>
        </p:blipFill>
        <p:spPr>
          <a:xfrm>
            <a:off x="1028700" y="1417638"/>
            <a:ext cx="7086600" cy="531494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3">
            <a:duotone>
              <a:prstClr val="black"/>
              <a:schemeClr val="accent3">
                <a:tint val="45000"/>
                <a:satMod val="400000"/>
              </a:schemeClr>
            </a:duotone>
          </a:blip>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28600" y="2057400"/>
            <a:ext cx="8229600" cy="1143000"/>
          </a:xfrm>
          <a:noFill/>
        </p:spPr>
        <p:txBody>
          <a:bodyPr>
            <a:noAutofit/>
          </a:bodyPr>
          <a:lstStyle/>
          <a:p>
            <a:r>
              <a:rPr lang="en-US" sz="8800" dirty="0" smtClean="0"/>
              <a:t>INFLUENCERS</a:t>
            </a:r>
            <a:endParaRPr lang="en-US" sz="8800" dirty="0"/>
          </a:p>
        </p:txBody>
      </p:sp>
      <p:sp>
        <p:nvSpPr>
          <p:cNvPr id="5" name="TextBox 4"/>
          <p:cNvSpPr txBox="1"/>
          <p:nvPr/>
        </p:nvSpPr>
        <p:spPr>
          <a:xfrm>
            <a:off x="838200" y="4114800"/>
            <a:ext cx="7168950" cy="923330"/>
          </a:xfrm>
          <a:prstGeom prst="rect">
            <a:avLst/>
          </a:prstGeom>
          <a:noFill/>
        </p:spPr>
        <p:txBody>
          <a:bodyPr wrap="none" rtlCol="0">
            <a:spAutoFit/>
          </a:bodyPr>
          <a:lstStyle/>
          <a:p>
            <a:r>
              <a:rPr lang="en-US" sz="5400" dirty="0" smtClean="0"/>
              <a:t>Pedagogy and Practice</a:t>
            </a:r>
            <a:endParaRPr lang="en-US" sz="5400" dirty="0"/>
          </a:p>
        </p:txBody>
      </p:sp>
    </p:spTree>
    <p:extLst>
      <p:ext uri="{BB962C8B-B14F-4D97-AF65-F5344CB8AC3E}">
        <p14:creationId xmlns:p14="http://schemas.microsoft.com/office/powerpoint/2010/main" val="15247781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1444" y="198155"/>
            <a:ext cx="8229600" cy="1143000"/>
          </a:xfrm>
        </p:spPr>
        <p:txBody>
          <a:bodyPr/>
          <a:lstStyle/>
          <a:p>
            <a:r>
              <a:rPr lang="en-US" dirty="0" smtClean="0">
                <a:solidFill>
                  <a:schemeClr val="accent3">
                    <a:lumMod val="75000"/>
                  </a:schemeClr>
                </a:solidFill>
              </a:rPr>
              <a:t>Two Truths and a Lie</a:t>
            </a:r>
            <a:endParaRPr lang="en-US" dirty="0">
              <a:solidFill>
                <a:schemeClr val="accent3">
                  <a:lumMod val="75000"/>
                </a:schemeClr>
              </a:solidFill>
            </a:endParaRPr>
          </a:p>
        </p:txBody>
      </p:sp>
      <p:pic>
        <p:nvPicPr>
          <p:cNvPr id="17" name="Content Placeholder 16" descr="http://www.regentsprep.org/Regents/math/geometry/GP4/PracCo24.gif"/>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24417" y="1455492"/>
            <a:ext cx="4027100" cy="2237093"/>
          </a:xfrm>
          <a:prstGeom prst="rect">
            <a:avLst/>
          </a:prstGeom>
          <a:noFill/>
          <a:ln>
            <a:noFill/>
          </a:ln>
        </p:spPr>
      </p:pic>
      <p:pic>
        <p:nvPicPr>
          <p:cNvPr id="18" name="Picture 17" descr="http://www.regentsprep.org/Regents/math/geometry/GP4/TrianglePic1.gif"/>
          <p:cNvPicPr/>
          <p:nvPr/>
        </p:nvPicPr>
        <p:blipFill>
          <a:blip r:embed="rId4">
            <a:extLst>
              <a:ext uri="{28A0092B-C50C-407E-A947-70E740481C1C}">
                <a14:useLocalDpi xmlns:a14="http://schemas.microsoft.com/office/drawing/2010/main" val="0"/>
              </a:ext>
            </a:extLst>
          </a:blip>
          <a:srcRect/>
          <a:stretch>
            <a:fillRect/>
          </a:stretch>
        </p:blipFill>
        <p:spPr bwMode="auto">
          <a:xfrm>
            <a:off x="5330372" y="1463056"/>
            <a:ext cx="2899228" cy="2575544"/>
          </a:xfrm>
          <a:prstGeom prst="rect">
            <a:avLst/>
          </a:prstGeom>
          <a:noFill/>
          <a:ln>
            <a:noFill/>
          </a:ln>
        </p:spPr>
      </p:pic>
      <p:graphicFrame>
        <p:nvGraphicFramePr>
          <p:cNvPr id="14" name="Object 13"/>
          <p:cNvGraphicFramePr>
            <a:graphicFrameLocks noChangeAspect="1"/>
          </p:cNvGraphicFramePr>
          <p:nvPr>
            <p:extLst>
              <p:ext uri="{D42A27DB-BD31-4B8C-83A1-F6EECF244321}">
                <p14:modId xmlns:p14="http://schemas.microsoft.com/office/powerpoint/2010/main" val="3553621378"/>
              </p:ext>
            </p:extLst>
          </p:nvPr>
        </p:nvGraphicFramePr>
        <p:xfrm>
          <a:off x="3048000" y="4666621"/>
          <a:ext cx="1703517" cy="591016"/>
        </p:xfrm>
        <a:graphic>
          <a:graphicData uri="http://schemas.openxmlformats.org/presentationml/2006/ole">
            <mc:AlternateContent xmlns:mc="http://schemas.openxmlformats.org/markup-compatibility/2006">
              <mc:Choice xmlns:v="urn:schemas-microsoft-com:vml" Requires="v">
                <p:oleObj spid="_x0000_s2225" r:id="rId5" imgW="622030" imgH="215806" progId="Equation.3">
                  <p:embed/>
                </p:oleObj>
              </mc:Choice>
              <mc:Fallback>
                <p:oleObj r:id="rId5" imgW="622030" imgH="215806" progId="Equation.3">
                  <p:embed/>
                  <p:pic>
                    <p:nvPicPr>
                      <p:cNvPr id="0"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4666621"/>
                        <a:ext cx="1703517" cy="591016"/>
                      </a:xfrm>
                      <a:prstGeom prst="rect">
                        <a:avLst/>
                      </a:prstGeom>
                      <a:noFill/>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4067940074"/>
              </p:ext>
            </p:extLst>
          </p:nvPr>
        </p:nvGraphicFramePr>
        <p:xfrm>
          <a:off x="5478099" y="4737336"/>
          <a:ext cx="3308587" cy="586332"/>
        </p:xfrm>
        <a:graphic>
          <a:graphicData uri="http://schemas.openxmlformats.org/presentationml/2006/ole">
            <mc:AlternateContent xmlns:mc="http://schemas.openxmlformats.org/markup-compatibility/2006">
              <mc:Choice xmlns:v="urn:schemas-microsoft-com:vml" Requires="v">
                <p:oleObj spid="_x0000_s2226" r:id="rId7" imgW="1002865" imgH="177723" progId="Equation.3">
                  <p:embed/>
                </p:oleObj>
              </mc:Choice>
              <mc:Fallback>
                <p:oleObj r:id="rId7" imgW="1002865" imgH="177723" progId="Equation.3">
                  <p:embed/>
                  <p:pic>
                    <p:nvPicPr>
                      <p:cNvPr id="0"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78099" y="4737336"/>
                        <a:ext cx="3308587" cy="586332"/>
                      </a:xfrm>
                      <a:prstGeom prst="rect">
                        <a:avLst/>
                      </a:prstGeom>
                      <a:noFill/>
                    </p:spPr>
                  </p:pic>
                </p:oleObj>
              </mc:Fallback>
            </mc:AlternateContent>
          </a:graphicData>
        </a:graphic>
      </p:graphicFrame>
      <p:sp>
        <p:nvSpPr>
          <p:cNvPr id="16" name="Rectangle 13"/>
          <p:cNvSpPr>
            <a:spLocks noChangeArrowheads="1"/>
          </p:cNvSpPr>
          <p:nvPr/>
        </p:nvSpPr>
        <p:spPr bwMode="auto">
          <a:xfrm>
            <a:off x="381000" y="4737336"/>
            <a:ext cx="2209800" cy="815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smtClean="0">
                <a:ln>
                  <a:noFill/>
                </a:ln>
                <a:solidFill>
                  <a:schemeClr val="bg1"/>
                </a:solidFill>
                <a:effectLst/>
                <a:latin typeface="Arial" panose="020B0604020202020204" pitchFamily="34" charset="0"/>
                <a:ea typeface="Arial" panose="020B0604020202020204" pitchFamily="34" charset="0"/>
                <a:cs typeface="Times New Roman" panose="02020603050405020304" pitchFamily="18" charset="0"/>
              </a:rPr>
              <a:t> AC= AC   </a:t>
            </a:r>
            <a:r>
              <a:rPr kumimoji="0" lang="en-US" altLang="en-US" sz="1100" b="0" i="0" u="none" strike="noStrike" cap="none" normalizeH="0" baseline="0" dirty="0" smtClean="0">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4" name="TextBox 23"/>
          <p:cNvSpPr txBox="1"/>
          <p:nvPr/>
        </p:nvSpPr>
        <p:spPr>
          <a:xfrm>
            <a:off x="416312" y="4294603"/>
            <a:ext cx="1781257" cy="461665"/>
          </a:xfrm>
          <a:prstGeom prst="rect">
            <a:avLst/>
          </a:prstGeom>
          <a:noFill/>
        </p:spPr>
        <p:txBody>
          <a:bodyPr wrap="none" rtlCol="0">
            <a:spAutoFit/>
          </a:bodyPr>
          <a:lstStyle/>
          <a:p>
            <a:r>
              <a:rPr lang="en-US" sz="2400" dirty="0" smtClean="0">
                <a:ln w="0"/>
                <a:solidFill>
                  <a:srgbClr val="0000FF"/>
                </a:solidFill>
                <a:effectLst>
                  <a:outerShdw blurRad="38100" dist="25400" dir="5400000" algn="ctr" rotWithShape="0">
                    <a:srgbClr val="6E747A">
                      <a:alpha val="43000"/>
                    </a:srgbClr>
                  </a:outerShdw>
                </a:effectLst>
              </a:rPr>
              <a:t>Statement 1</a:t>
            </a:r>
            <a:endParaRPr lang="en-US" sz="2400" dirty="0">
              <a:ln w="0"/>
              <a:solidFill>
                <a:srgbClr val="0000FF"/>
              </a:solidFill>
              <a:effectLst>
                <a:outerShdw blurRad="38100" dist="25400" dir="5400000" algn="ctr" rotWithShape="0">
                  <a:srgbClr val="6E747A">
                    <a:alpha val="43000"/>
                  </a:srgbClr>
                </a:outerShdw>
              </a:effectLst>
            </a:endParaRPr>
          </a:p>
        </p:txBody>
      </p:sp>
      <p:sp>
        <p:nvSpPr>
          <p:cNvPr id="28" name="TextBox 27"/>
          <p:cNvSpPr txBox="1"/>
          <p:nvPr/>
        </p:nvSpPr>
        <p:spPr>
          <a:xfrm>
            <a:off x="3048000" y="4225956"/>
            <a:ext cx="2077967" cy="461665"/>
          </a:xfrm>
          <a:prstGeom prst="rect">
            <a:avLst/>
          </a:prstGeom>
          <a:noFill/>
        </p:spPr>
        <p:txBody>
          <a:bodyPr wrap="square" rtlCol="0">
            <a:spAutoFit/>
          </a:bodyPr>
          <a:lstStyle/>
          <a:p>
            <a:r>
              <a:rPr lang="en-US" sz="2400" dirty="0" smtClean="0">
                <a:solidFill>
                  <a:srgbClr val="0000FF"/>
                </a:solidFill>
              </a:rPr>
              <a:t>Statement 2</a:t>
            </a:r>
            <a:endParaRPr lang="en-US" sz="2400" dirty="0">
              <a:solidFill>
                <a:srgbClr val="0000FF"/>
              </a:solidFill>
            </a:endParaRPr>
          </a:p>
        </p:txBody>
      </p:sp>
      <p:sp>
        <p:nvSpPr>
          <p:cNvPr id="29" name="TextBox 28"/>
          <p:cNvSpPr txBox="1"/>
          <p:nvPr/>
        </p:nvSpPr>
        <p:spPr>
          <a:xfrm>
            <a:off x="6308578" y="4248436"/>
            <a:ext cx="1781257" cy="461665"/>
          </a:xfrm>
          <a:prstGeom prst="rect">
            <a:avLst/>
          </a:prstGeom>
          <a:noFill/>
        </p:spPr>
        <p:txBody>
          <a:bodyPr wrap="none" rtlCol="0">
            <a:spAutoFit/>
          </a:bodyPr>
          <a:lstStyle/>
          <a:p>
            <a:r>
              <a:rPr lang="en-US" sz="2400" dirty="0" smtClean="0">
                <a:solidFill>
                  <a:srgbClr val="0000FF"/>
                </a:solidFill>
              </a:rPr>
              <a:t>Statement 3</a:t>
            </a:r>
            <a:endParaRPr lang="en-US" sz="2400" dirty="0">
              <a:solidFill>
                <a:srgbClr val="0000FF"/>
              </a:solidFill>
            </a:endParaRPr>
          </a:p>
        </p:txBody>
      </p:sp>
      <p:sp>
        <p:nvSpPr>
          <p:cNvPr id="3" name="TextBox 2"/>
          <p:cNvSpPr txBox="1"/>
          <p:nvPr/>
        </p:nvSpPr>
        <p:spPr>
          <a:xfrm>
            <a:off x="533399" y="6248400"/>
            <a:ext cx="6710491" cy="369332"/>
          </a:xfrm>
          <a:prstGeom prst="rect">
            <a:avLst/>
          </a:prstGeom>
          <a:noFill/>
        </p:spPr>
        <p:txBody>
          <a:bodyPr wrap="none" rtlCol="0">
            <a:spAutoFit/>
          </a:bodyPr>
          <a:lstStyle/>
          <a:p>
            <a:r>
              <a:rPr lang="en-US" dirty="0" smtClean="0">
                <a:solidFill>
                  <a:schemeClr val="accent3">
                    <a:lumMod val="75000"/>
                  </a:schemeClr>
                </a:solidFill>
              </a:rPr>
              <a:t>Construct viable arguments and critique the reasoning of others</a:t>
            </a:r>
            <a:endParaRPr lang="en-US" dirty="0">
              <a:solidFill>
                <a:schemeClr val="accent3">
                  <a:lumMod val="75000"/>
                </a:schemeClr>
              </a:solidFill>
            </a:endParaRPr>
          </a:p>
        </p:txBody>
      </p:sp>
    </p:spTree>
    <p:extLst>
      <p:ext uri="{BB962C8B-B14F-4D97-AF65-F5344CB8AC3E}">
        <p14:creationId xmlns:p14="http://schemas.microsoft.com/office/powerpoint/2010/main" val="33699091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4814" y="76200"/>
            <a:ext cx="8229600" cy="1143000"/>
          </a:xfrm>
        </p:spPr>
        <p:txBody>
          <a:bodyPr/>
          <a:lstStyle/>
          <a:p>
            <a:r>
              <a:rPr lang="en-US" dirty="0" smtClean="0">
                <a:solidFill>
                  <a:schemeClr val="accent3">
                    <a:lumMod val="75000"/>
                  </a:schemeClr>
                </a:solidFill>
              </a:rPr>
              <a:t>Two Truths and a Lie</a:t>
            </a:r>
            <a:endParaRPr lang="en-US" dirty="0">
              <a:solidFill>
                <a:schemeClr val="accent3">
                  <a:lumMod val="75000"/>
                </a:schemeClr>
              </a:solidFill>
            </a:endParaRPr>
          </a:p>
        </p:txBody>
      </p:sp>
      <p:pic>
        <p:nvPicPr>
          <p:cNvPr id="4" name="Picture 3"/>
          <p:cNvPicPr>
            <a:picLocks noChangeAspect="1"/>
          </p:cNvPicPr>
          <p:nvPr/>
        </p:nvPicPr>
        <p:blipFill>
          <a:blip r:embed="rId2"/>
          <a:stretch>
            <a:fillRect/>
          </a:stretch>
        </p:blipFill>
        <p:spPr>
          <a:xfrm>
            <a:off x="313274" y="1676400"/>
            <a:ext cx="8632680" cy="4953000"/>
          </a:xfrm>
          <a:prstGeom prst="rect">
            <a:avLst/>
          </a:prstGeom>
        </p:spPr>
      </p:pic>
      <p:sp>
        <p:nvSpPr>
          <p:cNvPr id="3" name="TextBox 2"/>
          <p:cNvSpPr txBox="1"/>
          <p:nvPr/>
        </p:nvSpPr>
        <p:spPr>
          <a:xfrm>
            <a:off x="2667000" y="1078468"/>
            <a:ext cx="4724400" cy="369332"/>
          </a:xfrm>
          <a:prstGeom prst="rect">
            <a:avLst/>
          </a:prstGeom>
          <a:noFill/>
        </p:spPr>
        <p:txBody>
          <a:bodyPr wrap="square" rtlCol="0">
            <a:spAutoFit/>
          </a:bodyPr>
          <a:lstStyle/>
          <a:p>
            <a:r>
              <a:rPr lang="en-US" dirty="0" smtClean="0">
                <a:solidFill>
                  <a:schemeClr val="accent2"/>
                </a:solidFill>
              </a:rPr>
              <a:t>Communication and Collaboration.</a:t>
            </a:r>
            <a:endParaRPr lang="en-US" dirty="0">
              <a:solidFill>
                <a:schemeClr val="accent2"/>
              </a:solidFill>
            </a:endParaRPr>
          </a:p>
        </p:txBody>
      </p:sp>
    </p:spTree>
    <p:extLst>
      <p:ext uri="{BB962C8B-B14F-4D97-AF65-F5344CB8AC3E}">
        <p14:creationId xmlns:p14="http://schemas.microsoft.com/office/powerpoint/2010/main" val="30560703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4814" y="76200"/>
            <a:ext cx="8229600" cy="1143000"/>
          </a:xfrm>
        </p:spPr>
        <p:txBody>
          <a:bodyPr/>
          <a:lstStyle/>
          <a:p>
            <a:r>
              <a:rPr lang="en-US" dirty="0" smtClean="0">
                <a:solidFill>
                  <a:schemeClr val="accent3">
                    <a:lumMod val="75000"/>
                  </a:schemeClr>
                </a:solidFill>
              </a:rPr>
              <a:t>Two Truths and a Lie</a:t>
            </a:r>
            <a:endParaRPr lang="en-US" dirty="0">
              <a:solidFill>
                <a:schemeClr val="accent3">
                  <a:lumMod val="75000"/>
                </a:schemeClr>
              </a:solidFill>
            </a:endParaRPr>
          </a:p>
        </p:txBody>
      </p:sp>
      <p:sp>
        <p:nvSpPr>
          <p:cNvPr id="3" name="TextBox 2"/>
          <p:cNvSpPr txBox="1"/>
          <p:nvPr/>
        </p:nvSpPr>
        <p:spPr>
          <a:xfrm>
            <a:off x="541484" y="1524000"/>
            <a:ext cx="8526316" cy="6063198"/>
          </a:xfrm>
          <a:prstGeom prst="rect">
            <a:avLst/>
          </a:prstGeom>
          <a:noFill/>
        </p:spPr>
        <p:txBody>
          <a:bodyPr wrap="square" rtlCol="0">
            <a:spAutoFit/>
          </a:bodyPr>
          <a:lstStyle/>
          <a:p>
            <a:pPr marL="571500" indent="-571500">
              <a:buFont typeface="Arial" panose="020B0604020202020204" pitchFamily="34" charset="0"/>
              <a:buChar char="•"/>
            </a:pPr>
            <a:r>
              <a:rPr lang="en-US" sz="4400" dirty="0" smtClean="0">
                <a:solidFill>
                  <a:schemeClr val="accent2"/>
                </a:solidFill>
              </a:rPr>
              <a:t>Communication </a:t>
            </a:r>
          </a:p>
          <a:p>
            <a:pPr marL="571500" indent="-571500">
              <a:buFont typeface="Arial" panose="020B0604020202020204" pitchFamily="34" charset="0"/>
              <a:buChar char="•"/>
            </a:pPr>
            <a:r>
              <a:rPr lang="en-US" sz="4400" dirty="0" smtClean="0">
                <a:solidFill>
                  <a:schemeClr val="accent2"/>
                </a:solidFill>
              </a:rPr>
              <a:t>Collaboration</a:t>
            </a:r>
          </a:p>
          <a:p>
            <a:pPr marL="571500" indent="-571500">
              <a:buFont typeface="Arial" panose="020B0604020202020204" pitchFamily="34" charset="0"/>
              <a:buChar char="•"/>
            </a:pPr>
            <a:r>
              <a:rPr lang="en-US" sz="4400" dirty="0" smtClean="0">
                <a:solidFill>
                  <a:schemeClr val="accent2"/>
                </a:solidFill>
              </a:rPr>
              <a:t>Improve writing in mathematics</a:t>
            </a:r>
          </a:p>
          <a:p>
            <a:pPr marL="571500" indent="-571500">
              <a:buFont typeface="Arial" panose="020B0604020202020204" pitchFamily="34" charset="0"/>
              <a:buChar char="•"/>
            </a:pPr>
            <a:r>
              <a:rPr lang="en-US" sz="4400" dirty="0" smtClean="0">
                <a:solidFill>
                  <a:schemeClr val="accent2"/>
                </a:solidFill>
              </a:rPr>
              <a:t>Deepen understandings</a:t>
            </a:r>
          </a:p>
          <a:p>
            <a:pPr marL="571500" indent="-571500">
              <a:buFont typeface="Arial" panose="020B0604020202020204" pitchFamily="34" charset="0"/>
              <a:buChar char="•"/>
            </a:pPr>
            <a:r>
              <a:rPr lang="en-US" sz="4400" dirty="0" smtClean="0">
                <a:solidFill>
                  <a:schemeClr val="accent2"/>
                </a:solidFill>
              </a:rPr>
              <a:t>Thinking Flexibly</a:t>
            </a:r>
          </a:p>
          <a:p>
            <a:pPr marL="571500" indent="-571500">
              <a:buFont typeface="Arial" panose="020B0604020202020204" pitchFamily="34" charset="0"/>
              <a:buChar char="•"/>
            </a:pPr>
            <a:r>
              <a:rPr lang="en-US" sz="4400" dirty="0" smtClean="0">
                <a:solidFill>
                  <a:schemeClr val="accent2"/>
                </a:solidFill>
              </a:rPr>
              <a:t>Critique the Reasoning of others</a:t>
            </a:r>
          </a:p>
          <a:p>
            <a:endParaRPr lang="en-US" dirty="0" smtClean="0">
              <a:solidFill>
                <a:schemeClr val="accent2"/>
              </a:solidFill>
            </a:endParaRPr>
          </a:p>
          <a:p>
            <a:endParaRPr lang="en-US" dirty="0">
              <a:solidFill>
                <a:schemeClr val="accent2"/>
              </a:solidFill>
            </a:endParaRPr>
          </a:p>
        </p:txBody>
      </p:sp>
    </p:spTree>
    <p:extLst>
      <p:ext uri="{BB962C8B-B14F-4D97-AF65-F5344CB8AC3E}">
        <p14:creationId xmlns:p14="http://schemas.microsoft.com/office/powerpoint/2010/main" val="1682210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4"/>
                </a:solidFill>
              </a:rPr>
              <a:t>Notice and Wonder</a:t>
            </a:r>
            <a:endParaRPr lang="en-US" dirty="0">
              <a:solidFill>
                <a:schemeClr val="accent4"/>
              </a:solidFill>
            </a:endParaRPr>
          </a:p>
        </p:txBody>
      </p:sp>
      <p:pic>
        <p:nvPicPr>
          <p:cNvPr id="4" name="Picture 4" descr="iteration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00200" y="1295400"/>
            <a:ext cx="6120157" cy="5413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1537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8231" y="9134"/>
            <a:ext cx="8153400" cy="1143000"/>
          </a:xfrm>
        </p:spPr>
        <p:txBody>
          <a:bodyPr/>
          <a:lstStyle/>
          <a:p>
            <a:r>
              <a:rPr lang="en-US" dirty="0" smtClean="0">
                <a:solidFill>
                  <a:schemeClr val="accent4"/>
                </a:solidFill>
              </a:rPr>
              <a:t>Integrate math with math</a:t>
            </a:r>
            <a:endParaRPr lang="en-US" dirty="0">
              <a:solidFill>
                <a:schemeClr val="accent4"/>
              </a:solidFill>
            </a:endParaRPr>
          </a:p>
        </p:txBody>
      </p:sp>
      <p:pic>
        <p:nvPicPr>
          <p:cNvPr id="4" name="Picture 4" descr="iteration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02222" y="1613071"/>
            <a:ext cx="4809242" cy="4254329"/>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1447800" y="3276600"/>
            <a:ext cx="3048000" cy="1905000"/>
            <a:chOff x="1752600" y="3581400"/>
            <a:chExt cx="3874804" cy="2521440"/>
          </a:xfrm>
        </p:grpSpPr>
        <p:sp>
          <p:nvSpPr>
            <p:cNvPr id="5" name="TextBox 4"/>
            <p:cNvSpPr txBox="1"/>
            <p:nvPr/>
          </p:nvSpPr>
          <p:spPr>
            <a:xfrm>
              <a:off x="2317339" y="5025622"/>
              <a:ext cx="2729217" cy="1077218"/>
            </a:xfrm>
            <a:prstGeom prst="rect">
              <a:avLst/>
            </a:prstGeom>
            <a:noFill/>
          </p:spPr>
          <p:txBody>
            <a:bodyPr wrap="square" rtlCol="0">
              <a:spAutoFit/>
            </a:bodyPr>
            <a:lstStyle/>
            <a:p>
              <a:r>
                <a:rPr lang="en-US" sz="3200" dirty="0" smtClean="0"/>
                <a:t>Special</a:t>
              </a:r>
            </a:p>
            <a:p>
              <a:r>
                <a:rPr lang="en-US" sz="3200" dirty="0" smtClean="0"/>
                <a:t>Rights</a:t>
              </a:r>
              <a:endParaRPr lang="en-US" sz="3200" dirty="0"/>
            </a:p>
          </p:txBody>
        </p:sp>
        <p:sp>
          <p:nvSpPr>
            <p:cNvPr id="6" name="TextBox 5"/>
            <p:cNvSpPr txBox="1"/>
            <p:nvPr/>
          </p:nvSpPr>
          <p:spPr>
            <a:xfrm rot="18985512">
              <a:off x="1752600" y="3581400"/>
              <a:ext cx="1303837" cy="369332"/>
            </a:xfrm>
            <a:prstGeom prst="rect">
              <a:avLst/>
            </a:prstGeom>
            <a:noFill/>
          </p:spPr>
          <p:txBody>
            <a:bodyPr wrap="square" rtlCol="0">
              <a:spAutoFit/>
            </a:bodyPr>
            <a:lstStyle/>
            <a:p>
              <a:r>
                <a:rPr lang="en-US" dirty="0" smtClean="0"/>
                <a:t>Radicals</a:t>
              </a:r>
              <a:endParaRPr lang="en-US" dirty="0"/>
            </a:p>
          </p:txBody>
        </p:sp>
        <p:sp>
          <p:nvSpPr>
            <p:cNvPr id="7" name="TextBox 6"/>
            <p:cNvSpPr txBox="1"/>
            <p:nvPr/>
          </p:nvSpPr>
          <p:spPr>
            <a:xfrm rot="13217201" flipV="1">
              <a:off x="3560438" y="3873788"/>
              <a:ext cx="1494149" cy="523220"/>
            </a:xfrm>
            <a:prstGeom prst="rect">
              <a:avLst/>
            </a:prstGeom>
            <a:noFill/>
          </p:spPr>
          <p:txBody>
            <a:bodyPr wrap="square" rtlCol="0">
              <a:spAutoFit/>
            </a:bodyPr>
            <a:lstStyle/>
            <a:p>
              <a:r>
                <a:rPr lang="en-US" sz="2800" dirty="0" smtClean="0"/>
                <a:t>SSE</a:t>
              </a:r>
              <a:endParaRPr lang="en-US" sz="2800" dirty="0"/>
            </a:p>
          </p:txBody>
        </p:sp>
        <p:sp>
          <p:nvSpPr>
            <p:cNvPr id="9" name="TextBox 8"/>
            <p:cNvSpPr txBox="1"/>
            <p:nvPr/>
          </p:nvSpPr>
          <p:spPr>
            <a:xfrm>
              <a:off x="4234799" y="5564231"/>
              <a:ext cx="300082" cy="369332"/>
            </a:xfrm>
            <a:prstGeom prst="rect">
              <a:avLst/>
            </a:prstGeom>
            <a:noFill/>
          </p:spPr>
          <p:txBody>
            <a:bodyPr wrap="none" rtlCol="0">
              <a:spAutoFit/>
            </a:bodyPr>
            <a:lstStyle/>
            <a:p>
              <a:r>
                <a:rPr lang="en-US" dirty="0">
                  <a:solidFill>
                    <a:schemeClr val="bg1"/>
                  </a:solidFill>
                </a:rPr>
                <a:t>8</a:t>
              </a:r>
            </a:p>
          </p:txBody>
        </p:sp>
        <p:sp>
          <p:nvSpPr>
            <p:cNvPr id="10" name="TextBox 9"/>
            <p:cNvSpPr txBox="1"/>
            <p:nvPr/>
          </p:nvSpPr>
          <p:spPr>
            <a:xfrm>
              <a:off x="4560903" y="4366932"/>
              <a:ext cx="542136" cy="369332"/>
            </a:xfrm>
            <a:prstGeom prst="rect">
              <a:avLst/>
            </a:prstGeom>
            <a:noFill/>
          </p:spPr>
          <p:txBody>
            <a:bodyPr wrap="none" rtlCol="0">
              <a:spAutoFit/>
            </a:bodyPr>
            <a:lstStyle/>
            <a:p>
              <a:r>
                <a:rPr lang="en-US" dirty="0" smtClean="0">
                  <a:solidFill>
                    <a:schemeClr val="bg1"/>
                  </a:solidFill>
                </a:rPr>
                <a:t>4√2</a:t>
              </a:r>
              <a:endParaRPr lang="en-US" dirty="0">
                <a:solidFill>
                  <a:schemeClr val="bg1"/>
                </a:solidFill>
              </a:endParaRPr>
            </a:p>
          </p:txBody>
        </p:sp>
        <p:sp>
          <p:nvSpPr>
            <p:cNvPr id="11" name="TextBox 10"/>
            <p:cNvSpPr txBox="1"/>
            <p:nvPr/>
          </p:nvSpPr>
          <p:spPr>
            <a:xfrm>
              <a:off x="5327322" y="3950732"/>
              <a:ext cx="300082" cy="369332"/>
            </a:xfrm>
            <a:prstGeom prst="rect">
              <a:avLst/>
            </a:prstGeom>
            <a:noFill/>
          </p:spPr>
          <p:txBody>
            <a:bodyPr wrap="none" rtlCol="0">
              <a:spAutoFit/>
            </a:bodyPr>
            <a:lstStyle/>
            <a:p>
              <a:r>
                <a:rPr lang="en-US" dirty="0" smtClean="0">
                  <a:solidFill>
                    <a:schemeClr val="bg1"/>
                  </a:solidFill>
                </a:rPr>
                <a:t>4</a:t>
              </a:r>
              <a:endParaRPr lang="en-US" dirty="0">
                <a:solidFill>
                  <a:schemeClr val="bg1"/>
                </a:solidFill>
              </a:endParaRPr>
            </a:p>
          </p:txBody>
        </p:sp>
      </p:grpSp>
      <p:sp>
        <p:nvSpPr>
          <p:cNvPr id="16" name="Rectangle 15"/>
          <p:cNvSpPr/>
          <p:nvPr/>
        </p:nvSpPr>
        <p:spPr>
          <a:xfrm>
            <a:off x="3429000" y="1155611"/>
            <a:ext cx="5257800" cy="369332"/>
          </a:xfrm>
          <a:prstGeom prst="rect">
            <a:avLst/>
          </a:prstGeom>
        </p:spPr>
        <p:txBody>
          <a:bodyPr wrap="square">
            <a:spAutoFit/>
          </a:bodyPr>
          <a:lstStyle/>
          <a:p>
            <a:r>
              <a:rPr lang="en-US" dirty="0">
                <a:hlinkClick r:id="rId6"/>
              </a:rPr>
              <a:t>https://www.geogebra.org/m/VU4SUVUp</a:t>
            </a:r>
            <a:endParaRPr lang="en-US" dirty="0"/>
          </a:p>
        </p:txBody>
      </p:sp>
      <p:pic>
        <p:nvPicPr>
          <p:cNvPr id="17" name="9UtdjVWSluo"/>
          <p:cNvPicPr>
            <a:picLocks noRot="1" noChangeAspect="1"/>
          </p:cNvPicPr>
          <p:nvPr>
            <a:videoFile r:link="rId1"/>
          </p:nvPr>
        </p:nvPicPr>
        <p:blipFill>
          <a:blip r:embed="rId7"/>
          <a:stretch>
            <a:fillRect/>
          </a:stretch>
        </p:blipFill>
        <p:spPr>
          <a:xfrm>
            <a:off x="4975505" y="1980657"/>
            <a:ext cx="3991580" cy="2245264"/>
          </a:xfrm>
          <a:prstGeom prst="rect">
            <a:avLst/>
          </a:prstGeom>
        </p:spPr>
      </p:pic>
      <p:pic>
        <p:nvPicPr>
          <p:cNvPr id="18" name="d7ssC0OkXa4"/>
          <p:cNvPicPr>
            <a:picLocks noRot="1" noChangeAspect="1"/>
          </p:cNvPicPr>
          <p:nvPr>
            <a:videoFile r:link="rId2"/>
          </p:nvPr>
        </p:nvPicPr>
        <p:blipFill>
          <a:blip r:embed="rId8"/>
          <a:stretch>
            <a:fillRect/>
          </a:stretch>
        </p:blipFill>
        <p:spPr>
          <a:xfrm>
            <a:off x="5054014" y="4419600"/>
            <a:ext cx="3991580" cy="2245264"/>
          </a:xfrm>
          <a:prstGeom prst="rect">
            <a:avLst/>
          </a:prstGeom>
        </p:spPr>
      </p:pic>
    </p:spTree>
    <p:extLst>
      <p:ext uri="{BB962C8B-B14F-4D97-AF65-F5344CB8AC3E}">
        <p14:creationId xmlns:p14="http://schemas.microsoft.com/office/powerpoint/2010/main" val="13396747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30000">
              <a:srgbClr val="C4E1F2"/>
            </a:gs>
            <a:gs pos="57000">
              <a:schemeClr val="accent3">
                <a:lumMod val="20000"/>
                <a:lumOff val="80000"/>
              </a:schemeClr>
            </a:gs>
            <a:gs pos="77000">
              <a:schemeClr val="tx1">
                <a:lumMod val="95000"/>
              </a:schemeClr>
            </a:gs>
          </a:gsLst>
          <a:lin ang="5400000" scaled="0"/>
        </a:gra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solidFill>
                  <a:schemeClr val="bg1"/>
                </a:solidFill>
              </a:rPr>
              <a:t>PYTHAGOREAN</a:t>
            </a:r>
            <a:r>
              <a:rPr lang="en-US" dirty="0" smtClean="0"/>
              <a:t> </a:t>
            </a:r>
            <a:r>
              <a:rPr lang="en-US" dirty="0" smtClean="0">
                <a:solidFill>
                  <a:schemeClr val="accent4"/>
                </a:solidFill>
              </a:rPr>
              <a:t>TREES</a:t>
            </a:r>
            <a:endParaRPr lang="en-US" dirty="0">
              <a:solidFill>
                <a:schemeClr val="accent4"/>
              </a:solidFill>
            </a:endParaRPr>
          </a:p>
        </p:txBody>
      </p:sp>
      <p:sp>
        <p:nvSpPr>
          <p:cNvPr id="7" name="Content Placeholder 6"/>
          <p:cNvSpPr>
            <a:spLocks noGrp="1"/>
          </p:cNvSpPr>
          <p:nvPr>
            <p:ph sz="half" idx="1"/>
          </p:nvPr>
        </p:nvSpPr>
        <p:spPr>
          <a:xfrm>
            <a:off x="457200" y="1600200"/>
            <a:ext cx="3429000" cy="4525963"/>
          </a:xfrm>
        </p:spPr>
        <p:txBody>
          <a:bodyPr/>
          <a:lstStyle/>
          <a:p>
            <a:pPr>
              <a:buClrTx/>
              <a:buFont typeface="Wingdings" panose="05000000000000000000" pitchFamily="2" charset="2"/>
              <a:buChar char="q"/>
            </a:pPr>
            <a:r>
              <a:rPr lang="en-US" dirty="0" smtClean="0">
                <a:solidFill>
                  <a:schemeClr val="bg1"/>
                </a:solidFill>
              </a:rPr>
              <a:t>What‘s the math in that ? </a:t>
            </a:r>
            <a:r>
              <a:rPr lang="en-US" b="1" dirty="0" smtClean="0">
                <a:solidFill>
                  <a:schemeClr val="bg1"/>
                </a:solidFill>
              </a:rPr>
              <a:t>Brainstorm!</a:t>
            </a:r>
          </a:p>
          <a:p>
            <a:pPr>
              <a:buClrTx/>
              <a:buFont typeface="Wingdings" panose="05000000000000000000" pitchFamily="2" charset="2"/>
              <a:buChar char="q"/>
            </a:pPr>
            <a:endParaRPr lang="en-US" dirty="0">
              <a:solidFill>
                <a:schemeClr val="bg1"/>
              </a:solidFill>
            </a:endParaRPr>
          </a:p>
          <a:p>
            <a:pPr>
              <a:buClrTx/>
              <a:buFont typeface="Wingdings" panose="05000000000000000000" pitchFamily="2" charset="2"/>
              <a:buChar char="q"/>
            </a:pPr>
            <a:r>
              <a:rPr lang="en-US" dirty="0" smtClean="0">
                <a:solidFill>
                  <a:schemeClr val="bg1"/>
                </a:solidFill>
              </a:rPr>
              <a:t>Is it valuable?</a:t>
            </a:r>
          </a:p>
          <a:p>
            <a:pPr>
              <a:buClrTx/>
              <a:buFont typeface="Wingdings" panose="05000000000000000000" pitchFamily="2" charset="2"/>
              <a:buChar char="q"/>
            </a:pPr>
            <a:endParaRPr lang="en-US" dirty="0">
              <a:solidFill>
                <a:schemeClr val="bg1"/>
              </a:solidFill>
            </a:endParaRPr>
          </a:p>
          <a:p>
            <a:pPr>
              <a:buClrTx/>
              <a:buFont typeface="Wingdings" panose="05000000000000000000" pitchFamily="2" charset="2"/>
              <a:buChar char="q"/>
            </a:pPr>
            <a:r>
              <a:rPr lang="en-US" dirty="0" smtClean="0">
                <a:solidFill>
                  <a:schemeClr val="bg1"/>
                </a:solidFill>
              </a:rPr>
              <a:t>Do a RISK assessment</a:t>
            </a:r>
          </a:p>
          <a:p>
            <a:pPr marL="137160" indent="0">
              <a:buClrTx/>
              <a:buNone/>
            </a:pPr>
            <a:r>
              <a:rPr lang="en-US" dirty="0" smtClean="0">
                <a:solidFill>
                  <a:schemeClr val="bg1"/>
                </a:solidFill>
              </a:rPr>
              <a:t>-Clarity about priorities</a:t>
            </a:r>
            <a:endParaRPr lang="en-US" dirty="0">
              <a:solidFill>
                <a:schemeClr val="bg1"/>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8981" y="1752600"/>
            <a:ext cx="5368011" cy="39985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a:lstStyle/>
          <a:p>
            <a:r>
              <a:rPr lang="en-US" dirty="0" smtClean="0"/>
              <a:t>Modeling Our Thinking</a:t>
            </a:r>
            <a:endParaRPr lang="en-US" dirty="0"/>
          </a:p>
        </p:txBody>
      </p:sp>
      <p:sp>
        <p:nvSpPr>
          <p:cNvPr id="3" name="Content Placeholder 2"/>
          <p:cNvSpPr>
            <a:spLocks noGrp="1"/>
          </p:cNvSpPr>
          <p:nvPr>
            <p:ph sz="half" idx="1"/>
          </p:nvPr>
        </p:nvSpPr>
        <p:spPr>
          <a:xfrm>
            <a:off x="4419600" y="1408344"/>
            <a:ext cx="4572000" cy="4525963"/>
          </a:xfrm>
          <a:ln/>
        </p:spPr>
        <p:style>
          <a:lnRef idx="2">
            <a:schemeClr val="accent1"/>
          </a:lnRef>
          <a:fillRef idx="1">
            <a:schemeClr val="lt1"/>
          </a:fillRef>
          <a:effectRef idx="0">
            <a:schemeClr val="accent1"/>
          </a:effectRef>
          <a:fontRef idx="minor">
            <a:schemeClr val="dk1"/>
          </a:fontRef>
        </p:style>
        <p:txBody>
          <a:bodyPr>
            <a:normAutofit/>
          </a:bodyPr>
          <a:lstStyle/>
          <a:p>
            <a:pPr marL="137160" indent="0">
              <a:buNone/>
            </a:pPr>
            <a:r>
              <a:rPr lang="en-US" b="1" dirty="0" smtClean="0">
                <a:solidFill>
                  <a:schemeClr val="bg1"/>
                </a:solidFill>
              </a:rPr>
              <a:t>Partitioning a line segment.</a:t>
            </a:r>
            <a:endParaRPr lang="en-US" b="1" dirty="0">
              <a:solidFill>
                <a:schemeClr val="bg1"/>
              </a:solidFill>
            </a:endParaRPr>
          </a:p>
          <a:p>
            <a:pPr marL="137160" indent="0">
              <a:buNone/>
            </a:pPr>
            <a:r>
              <a:rPr lang="en-US" dirty="0" smtClean="0">
                <a:solidFill>
                  <a:schemeClr val="bg1"/>
                </a:solidFill>
              </a:rPr>
              <a:t>Placement in curriculum ?</a:t>
            </a:r>
          </a:p>
          <a:p>
            <a:pPr marL="137160" indent="0">
              <a:buNone/>
            </a:pPr>
            <a:endParaRPr lang="en-US" dirty="0" smtClean="0">
              <a:solidFill>
                <a:schemeClr val="bg1"/>
              </a:solidFill>
            </a:endParaRPr>
          </a:p>
          <a:p>
            <a:pPr marL="137160" indent="0">
              <a:buNone/>
            </a:pPr>
            <a:r>
              <a:rPr lang="en-US" dirty="0" smtClean="0">
                <a:solidFill>
                  <a:schemeClr val="bg1"/>
                </a:solidFill>
              </a:rPr>
              <a:t>Examine Exemplars.</a:t>
            </a:r>
          </a:p>
          <a:p>
            <a:pPr marL="137160" indent="0">
              <a:buNone/>
            </a:pPr>
            <a:endParaRPr lang="en-US" dirty="0" smtClean="0">
              <a:solidFill>
                <a:schemeClr val="bg1"/>
              </a:solidFill>
            </a:endParaRPr>
          </a:p>
          <a:p>
            <a:pPr marL="137160" indent="0">
              <a:buNone/>
            </a:pPr>
            <a:r>
              <a:rPr lang="en-US" dirty="0" smtClean="0">
                <a:solidFill>
                  <a:schemeClr val="bg1"/>
                </a:solidFill>
              </a:rPr>
              <a:t>Any misconceptions revealed?</a:t>
            </a:r>
          </a:p>
          <a:p>
            <a:pPr marL="137160" indent="0">
              <a:buNone/>
            </a:pPr>
            <a:endParaRPr lang="en-US" dirty="0" smtClean="0">
              <a:solidFill>
                <a:schemeClr val="bg1"/>
              </a:solidFill>
            </a:endParaRPr>
          </a:p>
          <a:p>
            <a:pPr lvl="3"/>
            <a:r>
              <a:rPr lang="en-US" dirty="0" smtClean="0">
                <a:solidFill>
                  <a:schemeClr val="bg1"/>
                </a:solidFill>
              </a:rPr>
              <a:t>Math-language-meaning</a:t>
            </a:r>
          </a:p>
          <a:p>
            <a:pPr lvl="3"/>
            <a:endParaRPr lang="en-US" dirty="0">
              <a:solidFill>
                <a:schemeClr val="bg1"/>
              </a:solidFill>
            </a:endParaRPr>
          </a:p>
          <a:p>
            <a:pPr marL="1170432" lvl="3" indent="0">
              <a:buNone/>
            </a:pPr>
            <a:endParaRPr lang="en-US" dirty="0" smtClean="0">
              <a:solidFill>
                <a:schemeClr val="bg1"/>
              </a:solidFill>
            </a:endParaRPr>
          </a:p>
        </p:txBody>
      </p:sp>
      <p:sp>
        <p:nvSpPr>
          <p:cNvPr id="4" name="Content Placeholder 3"/>
          <p:cNvSpPr>
            <a:spLocks noGrp="1"/>
          </p:cNvSpPr>
          <p:nvPr>
            <p:ph sz="half" idx="2"/>
          </p:nvPr>
        </p:nvSpPr>
        <p:spPr>
          <a:xfrm>
            <a:off x="228600" y="1408345"/>
            <a:ext cx="4038600" cy="4525963"/>
          </a:xfrm>
          <a:ln/>
        </p:spPr>
        <p:style>
          <a:lnRef idx="2">
            <a:schemeClr val="accent1"/>
          </a:lnRef>
          <a:fillRef idx="1">
            <a:schemeClr val="lt1"/>
          </a:fillRef>
          <a:effectRef idx="0">
            <a:schemeClr val="accent1"/>
          </a:effectRef>
          <a:fontRef idx="minor">
            <a:schemeClr val="dk1"/>
          </a:fontRef>
        </p:style>
        <p:txBody>
          <a:bodyPr>
            <a:normAutofit/>
          </a:bodyPr>
          <a:lstStyle/>
          <a:p>
            <a:r>
              <a:rPr lang="en-US" b="1" dirty="0" smtClean="0">
                <a:solidFill>
                  <a:schemeClr val="bg1"/>
                </a:solidFill>
                <a:hlinkClick r:id="rId3"/>
              </a:rPr>
              <a:t>Cultural Forces (8) that Shape the Classroom</a:t>
            </a:r>
            <a:endParaRPr lang="en-US" b="1" dirty="0" smtClean="0">
              <a:solidFill>
                <a:schemeClr val="bg1"/>
              </a:solidFill>
            </a:endParaRPr>
          </a:p>
          <a:p>
            <a:r>
              <a:rPr lang="en-US" dirty="0" smtClean="0">
                <a:solidFill>
                  <a:srgbClr val="FF0000"/>
                </a:solidFill>
              </a:rPr>
              <a:t>Modeling(1)</a:t>
            </a:r>
            <a:r>
              <a:rPr lang="en-US" dirty="0" smtClean="0">
                <a:solidFill>
                  <a:schemeClr val="bg1"/>
                </a:solidFill>
              </a:rPr>
              <a:t> of who we are as thinkers and learners so that the process of our thinking is discussed , shared and made visible.</a:t>
            </a:r>
            <a:endParaRPr lang="en-US" dirty="0">
              <a:solidFill>
                <a:schemeClr val="bg1"/>
              </a:solidFill>
            </a:endParaRPr>
          </a:p>
        </p:txBody>
      </p:sp>
    </p:spTree>
    <p:extLst>
      <p:ext uri="{BB962C8B-B14F-4D97-AF65-F5344CB8AC3E}">
        <p14:creationId xmlns:p14="http://schemas.microsoft.com/office/powerpoint/2010/main" val="11734902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 &amp; Abstract Thinking</a:t>
            </a:r>
            <a:endParaRPr lang="en-US" dirty="0"/>
          </a:p>
        </p:txBody>
      </p:sp>
      <p:sp>
        <p:nvSpPr>
          <p:cNvPr id="4" name="Content Placeholder 3"/>
          <p:cNvSpPr>
            <a:spLocks noGrp="1"/>
          </p:cNvSpPr>
          <p:nvPr>
            <p:ph idx="1"/>
          </p:nvPr>
        </p:nvSpPr>
        <p:spPr>
          <a:xfrm>
            <a:off x="457200" y="1600200"/>
            <a:ext cx="8229600" cy="685800"/>
          </a:xfrm>
        </p:spPr>
        <p:txBody>
          <a:bodyPr/>
          <a:lstStyle/>
          <a:p>
            <a:r>
              <a:rPr lang="en-US" dirty="0" smtClean="0"/>
              <a:t>Sphere in Cone</a:t>
            </a:r>
            <a:endParaRPr lang="en-US" dirty="0"/>
          </a:p>
        </p:txBody>
      </p:sp>
      <p:pic>
        <p:nvPicPr>
          <p:cNvPr id="5" name="Picture 4"/>
          <p:cNvPicPr>
            <a:picLocks noChangeAspect="1"/>
          </p:cNvPicPr>
          <p:nvPr/>
        </p:nvPicPr>
        <p:blipFill>
          <a:blip r:embed="rId3"/>
          <a:stretch>
            <a:fillRect/>
          </a:stretch>
        </p:blipFill>
        <p:spPr>
          <a:xfrm>
            <a:off x="578153" y="2057400"/>
            <a:ext cx="7651447" cy="4438947"/>
          </a:xfrm>
          <a:prstGeom prst="rect">
            <a:avLst/>
          </a:prstGeom>
        </p:spPr>
      </p:pic>
    </p:spTree>
    <p:extLst>
      <p:ext uri="{BB962C8B-B14F-4D97-AF65-F5344CB8AC3E}">
        <p14:creationId xmlns:p14="http://schemas.microsoft.com/office/powerpoint/2010/main" val="3179710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Smart Board to the RESCUE!</a:t>
            </a:r>
            <a:endParaRPr lang="en-US" dirty="0"/>
          </a:p>
        </p:txBody>
      </p:sp>
      <p:pic>
        <p:nvPicPr>
          <p:cNvPr id="4" name="Content Placeholder 3"/>
          <p:cNvPicPr>
            <a:picLocks noGrp="1" noChangeAspect="1"/>
          </p:cNvPicPr>
          <p:nvPr>
            <p:ph idx="1"/>
          </p:nvPr>
        </p:nvPicPr>
        <p:blipFill>
          <a:blip r:embed="rId2"/>
          <a:stretch>
            <a:fillRect/>
          </a:stretch>
        </p:blipFill>
        <p:spPr>
          <a:xfrm>
            <a:off x="2433637" y="2133600"/>
            <a:ext cx="4276725" cy="3629025"/>
          </a:xfrm>
          <a:prstGeom prst="rect">
            <a:avLst/>
          </a:prstGeom>
        </p:spPr>
      </p:pic>
    </p:spTree>
    <p:extLst>
      <p:ext uri="{BB962C8B-B14F-4D97-AF65-F5344CB8AC3E}">
        <p14:creationId xmlns:p14="http://schemas.microsoft.com/office/powerpoint/2010/main" val="4360401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28600" y="1600200"/>
            <a:ext cx="8610600" cy="4719380"/>
          </a:xfrm>
          <a:prstGeom prst="rect">
            <a:avLst/>
          </a:prstGeom>
        </p:spPr>
      </p:pic>
      <p:sp>
        <p:nvSpPr>
          <p:cNvPr id="7" name="TextBox 6"/>
          <p:cNvSpPr txBox="1"/>
          <p:nvPr/>
        </p:nvSpPr>
        <p:spPr>
          <a:xfrm>
            <a:off x="2514600" y="685800"/>
            <a:ext cx="4191000" cy="769441"/>
          </a:xfrm>
          <a:prstGeom prst="rect">
            <a:avLst/>
          </a:prstGeom>
          <a:noFill/>
        </p:spPr>
        <p:txBody>
          <a:bodyPr wrap="square" rtlCol="0">
            <a:spAutoFit/>
          </a:bodyPr>
          <a:lstStyle/>
          <a:p>
            <a:r>
              <a:rPr lang="en-US" sz="4400" dirty="0" smtClean="0"/>
              <a:t>Collaboration! </a:t>
            </a:r>
            <a:endParaRPr lang="en-US" sz="4400" dirty="0"/>
          </a:p>
        </p:txBody>
      </p:sp>
    </p:spTree>
    <p:extLst>
      <p:ext uri="{BB962C8B-B14F-4D97-AF65-F5344CB8AC3E}">
        <p14:creationId xmlns:p14="http://schemas.microsoft.com/office/powerpoint/2010/main" val="12679737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457200" y="76200"/>
            <a:ext cx="8229600" cy="1143000"/>
          </a:xfrm>
        </p:spPr>
        <p:txBody>
          <a:bodyPr>
            <a:noAutofit/>
          </a:bodyPr>
          <a:lstStyle/>
          <a:p>
            <a:r>
              <a:rPr lang="en-US" sz="4400" dirty="0" smtClean="0">
                <a:solidFill>
                  <a:schemeClr val="accent1">
                    <a:lumMod val="75000"/>
                  </a:schemeClr>
                </a:solidFill>
              </a:rPr>
              <a:t>Mathematical Practice Standards</a:t>
            </a:r>
            <a:endParaRPr lang="en-US" sz="4400" dirty="0">
              <a:solidFill>
                <a:schemeClr val="accent1">
                  <a:lumMod val="75000"/>
                </a:schemeClr>
              </a:solidFill>
            </a:endParaRPr>
          </a:p>
        </p:txBody>
      </p:sp>
      <p:sp>
        <p:nvSpPr>
          <p:cNvPr id="4" name="Title 5"/>
          <p:cNvSpPr txBox="1">
            <a:spLocks/>
          </p:cNvSpPr>
          <p:nvPr/>
        </p:nvSpPr>
        <p:spPr>
          <a:xfrm>
            <a:off x="461010" y="5323326"/>
            <a:ext cx="8229600" cy="1143000"/>
          </a:xfrm>
          <a:prstGeom prst="rect">
            <a:avLst/>
          </a:prstGeom>
        </p:spPr>
        <p:txBody>
          <a:bodyPr vert="horz" anchor="ctr">
            <a:normAutofit fontScale="97500"/>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dirty="0" smtClean="0">
                <a:solidFill>
                  <a:schemeClr val="accent1">
                    <a:lumMod val="75000"/>
                  </a:schemeClr>
                </a:solidFill>
              </a:rPr>
              <a:t>Mathematical Content Standards</a:t>
            </a:r>
            <a:endParaRPr lang="en-US" dirty="0">
              <a:solidFill>
                <a:schemeClr val="accent1">
                  <a:lumMod val="75000"/>
                </a:schemeClr>
              </a:solidFill>
            </a:endParaRPr>
          </a:p>
        </p:txBody>
      </p:sp>
      <p:pic>
        <p:nvPicPr>
          <p:cNvPr id="2" name="Picture 1"/>
          <p:cNvPicPr>
            <a:picLocks noChangeAspect="1"/>
          </p:cNvPicPr>
          <p:nvPr/>
        </p:nvPicPr>
        <p:blipFill>
          <a:blip r:embed="rId3"/>
          <a:stretch>
            <a:fillRect/>
          </a:stretch>
        </p:blipFill>
        <p:spPr>
          <a:xfrm>
            <a:off x="1752600" y="1371600"/>
            <a:ext cx="5595257" cy="42672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057400"/>
            <a:ext cx="9144000" cy="4436592"/>
          </a:xfrm>
          <a:prstGeom prst="rect">
            <a:avLst/>
          </a:prstGeom>
        </p:spPr>
      </p:pic>
    </p:spTree>
    <p:extLst>
      <p:ext uri="{BB962C8B-B14F-4D97-AF65-F5344CB8AC3E}">
        <p14:creationId xmlns:p14="http://schemas.microsoft.com/office/powerpoint/2010/main" val="5512210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52400"/>
            <a:ext cx="8983398" cy="6096000"/>
          </a:xfrm>
          <a:prstGeom prst="rect">
            <a:avLst/>
          </a:prstGeom>
        </p:spPr>
      </p:pic>
    </p:spTree>
    <p:extLst>
      <p:ext uri="{BB962C8B-B14F-4D97-AF65-F5344CB8AC3E}">
        <p14:creationId xmlns:p14="http://schemas.microsoft.com/office/powerpoint/2010/main" val="2932261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457200"/>
            <a:ext cx="8849559" cy="5791200"/>
          </a:xfrm>
          <a:prstGeom prst="rect">
            <a:avLst/>
          </a:prstGeom>
        </p:spPr>
      </p:pic>
    </p:spTree>
    <p:extLst>
      <p:ext uri="{BB962C8B-B14F-4D97-AF65-F5344CB8AC3E}">
        <p14:creationId xmlns:p14="http://schemas.microsoft.com/office/powerpoint/2010/main" val="12990033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1143000"/>
          </a:xfrm>
        </p:spPr>
        <p:txBody>
          <a:bodyPr/>
          <a:lstStyle/>
          <a:p>
            <a:r>
              <a:rPr lang="en-US" dirty="0" smtClean="0"/>
              <a:t>Summary Points</a:t>
            </a:r>
            <a:endParaRPr lang="en-US" dirty="0"/>
          </a:p>
        </p:txBody>
      </p:sp>
      <p:sp>
        <p:nvSpPr>
          <p:cNvPr id="3" name="Content Placeholder 2"/>
          <p:cNvSpPr>
            <a:spLocks noGrp="1"/>
          </p:cNvSpPr>
          <p:nvPr>
            <p:ph idx="1"/>
          </p:nvPr>
        </p:nvSpPr>
        <p:spPr>
          <a:xfrm>
            <a:off x="477644" y="1143000"/>
            <a:ext cx="8285356" cy="5181600"/>
          </a:xfrm>
        </p:spPr>
        <p:txBody>
          <a:bodyPr>
            <a:normAutofit fontScale="85000" lnSpcReduction="10000"/>
          </a:bodyPr>
          <a:lstStyle/>
          <a:p>
            <a:endParaRPr lang="en-US" dirty="0" smtClean="0">
              <a:solidFill>
                <a:schemeClr val="bg1"/>
              </a:solidFill>
            </a:endParaRPr>
          </a:p>
          <a:p>
            <a:pPr>
              <a:buClrTx/>
              <a:buFont typeface="Wingdings" pitchFamily="2" charset="2"/>
              <a:buChar char="v"/>
            </a:pPr>
            <a:r>
              <a:rPr lang="en-US" sz="3100" dirty="0" smtClean="0">
                <a:solidFill>
                  <a:schemeClr val="bg1"/>
                </a:solidFill>
              </a:rPr>
              <a:t>Let them think! Let them LINK. </a:t>
            </a:r>
          </a:p>
          <a:p>
            <a:pPr marL="137160" indent="0">
              <a:buClrTx/>
              <a:buNone/>
            </a:pPr>
            <a:endParaRPr lang="en-US" sz="3100" dirty="0" smtClean="0">
              <a:solidFill>
                <a:schemeClr val="bg1"/>
              </a:solidFill>
            </a:endParaRPr>
          </a:p>
          <a:p>
            <a:pPr>
              <a:buClrTx/>
              <a:buFont typeface="Wingdings" pitchFamily="2" charset="2"/>
              <a:buChar char="v"/>
            </a:pPr>
            <a:r>
              <a:rPr lang="en-US" sz="3100" dirty="0" smtClean="0">
                <a:solidFill>
                  <a:schemeClr val="bg1"/>
                </a:solidFill>
              </a:rPr>
              <a:t>Building Knowledge , Know –How and Know -Why.</a:t>
            </a:r>
          </a:p>
          <a:p>
            <a:pPr marL="137160" indent="0">
              <a:buClrTx/>
              <a:buNone/>
            </a:pPr>
            <a:endParaRPr lang="en-US" sz="3100" dirty="0" smtClean="0">
              <a:solidFill>
                <a:schemeClr val="bg1"/>
              </a:solidFill>
            </a:endParaRPr>
          </a:p>
          <a:p>
            <a:pPr>
              <a:buClrTx/>
              <a:buFont typeface="Wingdings" pitchFamily="2" charset="2"/>
              <a:buChar char="v"/>
            </a:pPr>
            <a:r>
              <a:rPr lang="en-US" sz="3100" dirty="0" smtClean="0">
                <a:solidFill>
                  <a:schemeClr val="bg1"/>
                </a:solidFill>
              </a:rPr>
              <a:t> The goal is for </a:t>
            </a:r>
            <a:r>
              <a:rPr lang="en-US" sz="3100" dirty="0" err="1" smtClean="0">
                <a:solidFill>
                  <a:schemeClr val="bg1"/>
                </a:solidFill>
              </a:rPr>
              <a:t>Ss</a:t>
            </a:r>
            <a:r>
              <a:rPr lang="en-US" sz="3100" dirty="0" smtClean="0">
                <a:solidFill>
                  <a:schemeClr val="bg1"/>
                </a:solidFill>
              </a:rPr>
              <a:t> to be able to Transfer knowledge! </a:t>
            </a:r>
          </a:p>
          <a:p>
            <a:pPr marL="137160" indent="0">
              <a:buClrTx/>
              <a:buNone/>
            </a:pPr>
            <a:endParaRPr lang="en-US" sz="3100" dirty="0" smtClean="0">
              <a:solidFill>
                <a:schemeClr val="bg1"/>
              </a:solidFill>
            </a:endParaRPr>
          </a:p>
          <a:p>
            <a:pPr>
              <a:buClrTx/>
              <a:buFont typeface="Wingdings" pitchFamily="2" charset="2"/>
              <a:buChar char="v"/>
            </a:pPr>
            <a:r>
              <a:rPr lang="en-US" sz="3100" dirty="0" smtClean="0">
                <a:solidFill>
                  <a:schemeClr val="bg1"/>
                </a:solidFill>
              </a:rPr>
              <a:t>Create connected opportunities.</a:t>
            </a:r>
          </a:p>
          <a:p>
            <a:pPr marL="137160" indent="0">
              <a:buClrTx/>
              <a:buNone/>
            </a:pPr>
            <a:endParaRPr lang="en-US" sz="3100" dirty="0" smtClean="0">
              <a:solidFill>
                <a:schemeClr val="bg1"/>
              </a:solidFill>
            </a:endParaRPr>
          </a:p>
          <a:p>
            <a:endParaRPr lang="en-US" sz="3100" dirty="0" smtClean="0">
              <a:solidFill>
                <a:schemeClr val="bg1"/>
              </a:solidFill>
            </a:endParaRPr>
          </a:p>
          <a:p>
            <a:pPr>
              <a:buClrTx/>
              <a:buFont typeface="Wingdings" pitchFamily="2" charset="2"/>
              <a:buChar char="v"/>
            </a:pPr>
            <a:r>
              <a:rPr lang="en-US" sz="3100" dirty="0" smtClean="0">
                <a:solidFill>
                  <a:schemeClr val="bg1"/>
                </a:solidFill>
              </a:rPr>
              <a:t>Be positive problem solvers. </a:t>
            </a:r>
          </a:p>
          <a:p>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Points/Questions</a:t>
            </a:r>
            <a:endParaRPr lang="en-US" dirty="0"/>
          </a:p>
        </p:txBody>
      </p:sp>
      <p:sp>
        <p:nvSpPr>
          <p:cNvPr id="3" name="Content Placeholder 2"/>
          <p:cNvSpPr>
            <a:spLocks noGrp="1"/>
          </p:cNvSpPr>
          <p:nvPr>
            <p:ph idx="1"/>
          </p:nvPr>
        </p:nvSpPr>
        <p:spPr>
          <a:xfrm>
            <a:off x="457200" y="1143000"/>
            <a:ext cx="8229600" cy="4953000"/>
          </a:xfrm>
        </p:spPr>
        <p:txBody>
          <a:bodyPr>
            <a:normAutofit fontScale="92500" lnSpcReduction="10000"/>
          </a:bodyPr>
          <a:lstStyle/>
          <a:p>
            <a:endParaRPr lang="en-US" dirty="0" smtClean="0">
              <a:solidFill>
                <a:schemeClr val="bg1"/>
              </a:solidFill>
            </a:endParaRPr>
          </a:p>
          <a:p>
            <a:pPr>
              <a:buClrTx/>
              <a:buFont typeface="Wingdings" pitchFamily="2" charset="2"/>
              <a:buChar char="v"/>
            </a:pPr>
            <a:r>
              <a:rPr lang="en-US" dirty="0" smtClean="0">
                <a:solidFill>
                  <a:schemeClr val="bg1"/>
                </a:solidFill>
              </a:rPr>
              <a:t>How do we construct meaningful ( messy) tasks?</a:t>
            </a:r>
          </a:p>
          <a:p>
            <a:pPr>
              <a:buNone/>
            </a:pPr>
            <a:endParaRPr lang="en-US" dirty="0" smtClean="0">
              <a:solidFill>
                <a:schemeClr val="bg1"/>
              </a:solidFill>
            </a:endParaRPr>
          </a:p>
          <a:p>
            <a:pPr>
              <a:buClrTx/>
              <a:buFont typeface="Wingdings" pitchFamily="2" charset="2"/>
              <a:buChar char="v"/>
            </a:pPr>
            <a:r>
              <a:rPr lang="en-US" dirty="0" smtClean="0">
                <a:solidFill>
                  <a:schemeClr val="bg1"/>
                </a:solidFill>
              </a:rPr>
              <a:t>Where/when do I start? </a:t>
            </a:r>
          </a:p>
          <a:p>
            <a:pPr marL="137160" indent="0">
              <a:buClrTx/>
              <a:buNone/>
            </a:pPr>
            <a:endParaRPr lang="en-US" dirty="0">
              <a:solidFill>
                <a:schemeClr val="bg1"/>
              </a:solidFill>
            </a:endParaRPr>
          </a:p>
          <a:p>
            <a:pPr>
              <a:buClrTx/>
              <a:buFont typeface="Wingdings" pitchFamily="2" charset="2"/>
              <a:buChar char="v"/>
            </a:pPr>
            <a:r>
              <a:rPr lang="en-US" dirty="0" smtClean="0">
                <a:solidFill>
                  <a:schemeClr val="bg1"/>
                </a:solidFill>
              </a:rPr>
              <a:t>Risk Assessment- Clarity about priorities.</a:t>
            </a:r>
          </a:p>
          <a:p>
            <a:pPr lvl="1">
              <a:buClrTx/>
              <a:buFont typeface="Wingdings" pitchFamily="2" charset="2"/>
              <a:buChar char="v"/>
            </a:pPr>
            <a:r>
              <a:rPr lang="en-US" b="1" i="1" dirty="0" smtClean="0">
                <a:solidFill>
                  <a:schemeClr val="bg1"/>
                </a:solidFill>
              </a:rPr>
              <a:t>What am I willing to let go of?</a:t>
            </a:r>
          </a:p>
          <a:p>
            <a:pPr marL="137160" indent="0">
              <a:buClrTx/>
              <a:buNone/>
            </a:pPr>
            <a:endParaRPr lang="en-US" dirty="0" smtClean="0">
              <a:solidFill>
                <a:schemeClr val="bg1"/>
              </a:solidFill>
            </a:endParaRPr>
          </a:p>
          <a:p>
            <a:pPr>
              <a:buClrTx/>
              <a:buFont typeface="Wingdings" pitchFamily="2" charset="2"/>
              <a:buChar char="v"/>
            </a:pPr>
            <a:r>
              <a:rPr lang="en-US" dirty="0" smtClean="0">
                <a:solidFill>
                  <a:schemeClr val="bg1"/>
                </a:solidFill>
              </a:rPr>
              <a:t> Model thinking routines. NAME IT.</a:t>
            </a:r>
          </a:p>
          <a:p>
            <a:pPr marL="137160" indent="0">
              <a:buClrTx/>
              <a:buNone/>
            </a:pPr>
            <a:endParaRPr lang="en-US" dirty="0" smtClean="0">
              <a:solidFill>
                <a:schemeClr val="bg1"/>
              </a:solidFill>
            </a:endParaRPr>
          </a:p>
          <a:p>
            <a:pPr>
              <a:buClrTx/>
              <a:buFont typeface="Wingdings" pitchFamily="2" charset="2"/>
              <a:buChar char="v"/>
            </a:pPr>
            <a:r>
              <a:rPr lang="en-US" dirty="0" smtClean="0">
                <a:solidFill>
                  <a:schemeClr val="bg1"/>
                </a:solidFill>
              </a:rPr>
              <a:t>Instructional model that works for YOU ! </a:t>
            </a:r>
          </a:p>
          <a:p>
            <a:pPr marL="137160" indent="0">
              <a:buClrTx/>
              <a:buNone/>
            </a:pPr>
            <a:endParaRPr lang="en-US" dirty="0" smtClean="0">
              <a:solidFill>
                <a:schemeClr val="bg1"/>
              </a:solidFill>
            </a:endParaRPr>
          </a:p>
          <a:p>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Sources/Videos</a:t>
            </a:r>
            <a:endParaRPr lang="en-US" dirty="0"/>
          </a:p>
        </p:txBody>
      </p:sp>
      <p:sp>
        <p:nvSpPr>
          <p:cNvPr id="3" name="Content Placeholder 2"/>
          <p:cNvSpPr>
            <a:spLocks noGrp="1"/>
          </p:cNvSpPr>
          <p:nvPr>
            <p:ph idx="1"/>
          </p:nvPr>
        </p:nvSpPr>
        <p:spPr>
          <a:xfrm>
            <a:off x="457200" y="1295400"/>
            <a:ext cx="8229600" cy="4709160"/>
          </a:xfrm>
        </p:spPr>
        <p:txBody>
          <a:bodyPr>
            <a:normAutofit/>
          </a:bodyPr>
          <a:lstStyle/>
          <a:p>
            <a:pPr>
              <a:buClrTx/>
            </a:pPr>
            <a:r>
              <a:rPr lang="en-US" dirty="0" smtClean="0">
                <a:solidFill>
                  <a:schemeClr val="bg1"/>
                </a:solidFill>
                <a:hlinkClick r:id="rId3"/>
              </a:rPr>
              <a:t>Dan Meyer</a:t>
            </a:r>
            <a:r>
              <a:rPr lang="en-US" dirty="0" smtClean="0">
                <a:solidFill>
                  <a:schemeClr val="bg1"/>
                </a:solidFill>
              </a:rPr>
              <a:t>-math class needs a makeover.</a:t>
            </a:r>
          </a:p>
          <a:p>
            <a:pPr>
              <a:buClrTx/>
            </a:pPr>
            <a:r>
              <a:rPr lang="en-US" dirty="0" smtClean="0">
                <a:solidFill>
                  <a:schemeClr val="bg1"/>
                </a:solidFill>
              </a:rPr>
              <a:t>Dan Meyer- </a:t>
            </a:r>
            <a:r>
              <a:rPr lang="en-US" dirty="0" smtClean="0">
                <a:solidFill>
                  <a:schemeClr val="bg1"/>
                </a:solidFill>
                <a:hlinkClick r:id="rId4"/>
              </a:rPr>
              <a:t>3 Acts-</a:t>
            </a:r>
            <a:endParaRPr lang="en-US" dirty="0" smtClean="0"/>
          </a:p>
          <a:p>
            <a:pPr>
              <a:buClrTx/>
            </a:pPr>
            <a:r>
              <a:rPr lang="en-US" dirty="0" smtClean="0">
                <a:solidFill>
                  <a:schemeClr val="bg1"/>
                </a:solidFill>
              </a:rPr>
              <a:t>RSA </a:t>
            </a:r>
            <a:r>
              <a:rPr lang="en-US" dirty="0" smtClean="0">
                <a:solidFill>
                  <a:schemeClr val="bg1"/>
                </a:solidFill>
                <a:hlinkClick r:id="rId5"/>
              </a:rPr>
              <a:t>Animate-Ken Robinson</a:t>
            </a:r>
            <a:endParaRPr lang="en-US" dirty="0" smtClean="0">
              <a:solidFill>
                <a:schemeClr val="bg1"/>
              </a:solidFill>
            </a:endParaRPr>
          </a:p>
          <a:p>
            <a:pPr>
              <a:buClrTx/>
            </a:pPr>
            <a:r>
              <a:rPr lang="en-US" dirty="0" smtClean="0">
                <a:solidFill>
                  <a:schemeClr val="bg1"/>
                </a:solidFill>
              </a:rPr>
              <a:t>Illustrative Math-</a:t>
            </a:r>
            <a:r>
              <a:rPr lang="en-US" dirty="0" smtClean="0">
                <a:solidFill>
                  <a:schemeClr val="bg1"/>
                </a:solidFill>
                <a:hlinkClick r:id="rId6"/>
              </a:rPr>
              <a:t>Geometry</a:t>
            </a:r>
            <a:endParaRPr lang="en-US" dirty="0" smtClean="0">
              <a:solidFill>
                <a:schemeClr val="bg1"/>
              </a:solidFill>
            </a:endParaRPr>
          </a:p>
          <a:p>
            <a:pPr>
              <a:buClrTx/>
            </a:pPr>
            <a:r>
              <a:rPr lang="en-US" dirty="0" smtClean="0">
                <a:solidFill>
                  <a:schemeClr val="bg1"/>
                </a:solidFill>
              </a:rPr>
              <a:t>CPALMS – </a:t>
            </a:r>
            <a:r>
              <a:rPr lang="en-US" dirty="0" smtClean="0">
                <a:solidFill>
                  <a:schemeClr val="bg1"/>
                </a:solidFill>
                <a:hlinkClick r:id="rId7"/>
              </a:rPr>
              <a:t>Sine </a:t>
            </a:r>
            <a:r>
              <a:rPr lang="en-US" dirty="0" err="1" smtClean="0">
                <a:solidFill>
                  <a:schemeClr val="bg1"/>
                </a:solidFill>
                <a:hlinkClick r:id="rId7"/>
              </a:rPr>
              <a:t>CoSine</a:t>
            </a:r>
            <a:endParaRPr lang="en-US" dirty="0" smtClean="0">
              <a:solidFill>
                <a:schemeClr val="bg1"/>
              </a:solidFill>
            </a:endParaRPr>
          </a:p>
          <a:p>
            <a:pPr>
              <a:buClrTx/>
            </a:pPr>
            <a:r>
              <a:rPr lang="en-US" dirty="0" smtClean="0">
                <a:solidFill>
                  <a:schemeClr val="bg1"/>
                </a:solidFill>
              </a:rPr>
              <a:t>Pixar – </a:t>
            </a:r>
            <a:r>
              <a:rPr lang="en-US" dirty="0" err="1" smtClean="0">
                <a:solidFill>
                  <a:schemeClr val="bg1"/>
                </a:solidFill>
                <a:hlinkClick r:id="rId8"/>
              </a:rPr>
              <a:t>Numberphile</a:t>
            </a:r>
            <a:endParaRPr lang="en-US" dirty="0">
              <a:solidFill>
                <a:schemeClr val="bg1"/>
              </a:solidFill>
            </a:endParaRPr>
          </a:p>
          <a:p>
            <a:pPr>
              <a:buClrTx/>
            </a:pPr>
            <a:r>
              <a:rPr lang="en-US" dirty="0" smtClean="0">
                <a:solidFill>
                  <a:schemeClr val="bg1"/>
                </a:solidFill>
              </a:rPr>
              <a:t>NASA- </a:t>
            </a:r>
            <a:r>
              <a:rPr lang="en-US" dirty="0" smtClean="0">
                <a:solidFill>
                  <a:schemeClr val="bg1"/>
                </a:solidFill>
                <a:hlinkClick r:id="rId9"/>
              </a:rPr>
              <a:t>Exploring Space through Math</a:t>
            </a:r>
            <a:endParaRPr lang="en-US" dirty="0" smtClean="0">
              <a:solidFill>
                <a:schemeClr val="bg1"/>
              </a:solidFill>
            </a:endParaRPr>
          </a:p>
          <a:p>
            <a:pPr>
              <a:buClrTx/>
              <a:buFont typeface="Wingdings" pitchFamily="2" charset="2"/>
              <a:buChar char="q"/>
            </a:pPr>
            <a:r>
              <a:rPr lang="en-US" sz="2000" dirty="0" smtClean="0">
                <a:solidFill>
                  <a:schemeClr val="bg1"/>
                </a:solidFill>
              </a:rPr>
              <a:t>	</a:t>
            </a:r>
            <a:r>
              <a:rPr lang="en-US" sz="2000" dirty="0" smtClean="0">
                <a:solidFill>
                  <a:schemeClr val="bg1"/>
                </a:solidFill>
                <a:hlinkClick r:id="rId10"/>
              </a:rPr>
              <a:t>David McCandless turns complex data sets (like worldwide military spending, media buzz, </a:t>
            </a:r>
            <a:r>
              <a:rPr lang="en-US" sz="2000" dirty="0" smtClean="0">
                <a:solidFill>
                  <a:schemeClr val="bg1"/>
                </a:solidFill>
              </a:rPr>
              <a:t>into beautiful, simple diagrams that tease out unseen patterns and connections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16727"/>
            <a:ext cx="8229600" cy="1143000"/>
          </a:xfrm>
        </p:spPr>
        <p:txBody>
          <a:bodyPr/>
          <a:lstStyle/>
          <a:p>
            <a:r>
              <a:rPr lang="en-US" dirty="0" smtClean="0">
                <a:solidFill>
                  <a:schemeClr val="accent3"/>
                </a:solidFill>
              </a:rPr>
              <a:t>Part B- Motivation</a:t>
            </a:r>
            <a:endParaRPr lang="en-US" dirty="0">
              <a:solidFill>
                <a:schemeClr val="accent3"/>
              </a:solidFill>
            </a:endParaRPr>
          </a:p>
        </p:txBody>
      </p:sp>
      <p:pic>
        <p:nvPicPr>
          <p:cNvPr id="3074" name="Picture 2" descr="Image result for habits of mind graph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090" y="874914"/>
            <a:ext cx="8086510" cy="569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5150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30000">
              <a:srgbClr val="C4E1F2"/>
            </a:gs>
            <a:gs pos="57000">
              <a:schemeClr val="accent3">
                <a:lumMod val="20000"/>
                <a:lumOff val="80000"/>
              </a:schemeClr>
            </a:gs>
            <a:gs pos="77000">
              <a:schemeClr val="tx1">
                <a:lumMod val="95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0000FF"/>
                </a:solidFill>
                <a:effectLst/>
              </a:rPr>
              <a:t>Engagement through</a:t>
            </a:r>
            <a:endParaRPr lang="en-US" dirty="0">
              <a:solidFill>
                <a:srgbClr val="0000FF"/>
              </a:solidFill>
              <a:effectLst/>
            </a:endParaRPr>
          </a:p>
        </p:txBody>
      </p:sp>
      <p:sp>
        <p:nvSpPr>
          <p:cNvPr id="3" name="Content Placeholder 2"/>
          <p:cNvSpPr>
            <a:spLocks noGrp="1"/>
          </p:cNvSpPr>
          <p:nvPr>
            <p:ph idx="1"/>
          </p:nvPr>
        </p:nvSpPr>
        <p:spPr/>
        <p:txBody>
          <a:bodyPr/>
          <a:lstStyle/>
          <a:p>
            <a:pPr>
              <a:buClr>
                <a:schemeClr val="accent3"/>
              </a:buClr>
              <a:buFont typeface="Wingdings" panose="05000000000000000000" pitchFamily="2" charset="2"/>
              <a:buChar char="q"/>
            </a:pPr>
            <a:r>
              <a:rPr lang="en-US" dirty="0" smtClean="0">
                <a:solidFill>
                  <a:srgbClr val="0070C0"/>
                </a:solidFill>
              </a:rPr>
              <a:t>Easy to set up. </a:t>
            </a:r>
          </a:p>
          <a:p>
            <a:pPr>
              <a:buClr>
                <a:schemeClr val="accent3"/>
              </a:buClr>
              <a:buFont typeface="Wingdings" panose="05000000000000000000" pitchFamily="2" charset="2"/>
              <a:buChar char="q"/>
            </a:pPr>
            <a:r>
              <a:rPr lang="en-US" dirty="0" smtClean="0">
                <a:solidFill>
                  <a:srgbClr val="0070C0"/>
                </a:solidFill>
              </a:rPr>
              <a:t>Opportunity for inclusive communication.</a:t>
            </a:r>
            <a:endParaRPr lang="en-US" dirty="0">
              <a:solidFill>
                <a:srgbClr val="0070C0"/>
              </a:solidFill>
            </a:endParaRPr>
          </a:p>
          <a:p>
            <a:pPr>
              <a:buClr>
                <a:schemeClr val="accent3"/>
              </a:buClr>
              <a:buFont typeface="Wingdings" panose="05000000000000000000" pitchFamily="2" charset="2"/>
              <a:buChar char="q"/>
            </a:pPr>
            <a:r>
              <a:rPr lang="en-US" dirty="0" smtClean="0">
                <a:solidFill>
                  <a:srgbClr val="0070C0"/>
                </a:solidFill>
              </a:rPr>
              <a:t>Start a dialogue, give a quiz, or poll question.</a:t>
            </a:r>
          </a:p>
          <a:p>
            <a:pPr>
              <a:buClr>
                <a:schemeClr val="accent3"/>
              </a:buClr>
              <a:buFont typeface="Wingdings" panose="05000000000000000000" pitchFamily="2" charset="2"/>
              <a:buChar char="q"/>
            </a:pPr>
            <a:r>
              <a:rPr lang="en-US" dirty="0" smtClean="0">
                <a:solidFill>
                  <a:srgbClr val="0070C0"/>
                </a:solidFill>
              </a:rPr>
              <a:t>Upload assignments, videos, anything! </a:t>
            </a:r>
            <a:endParaRPr lang="en-US" dirty="0">
              <a:solidFill>
                <a:srgbClr val="0070C0"/>
              </a:solidFill>
            </a:endParaRPr>
          </a:p>
          <a:p>
            <a:pPr>
              <a:buClr>
                <a:schemeClr val="accent3"/>
              </a:buClr>
              <a:buFont typeface="Wingdings" panose="05000000000000000000" pitchFamily="2" charset="2"/>
              <a:buChar char="q"/>
            </a:pPr>
            <a:r>
              <a:rPr lang="en-US" dirty="0" smtClean="0">
                <a:solidFill>
                  <a:srgbClr val="0070C0"/>
                </a:solidFill>
              </a:rPr>
              <a:t>Create a level of comradery and support.</a:t>
            </a:r>
          </a:p>
          <a:p>
            <a:pPr>
              <a:buClr>
                <a:schemeClr val="accent3"/>
              </a:buClr>
              <a:buFont typeface="Wingdings" panose="05000000000000000000" pitchFamily="2" charset="2"/>
              <a:buChar char="q"/>
            </a:pPr>
            <a:r>
              <a:rPr lang="en-US" dirty="0" smtClean="0">
                <a:solidFill>
                  <a:srgbClr val="0070C0"/>
                </a:solidFill>
              </a:rPr>
              <a:t>FREE- but can be quirky.</a:t>
            </a:r>
          </a:p>
          <a:p>
            <a:pPr>
              <a:buClr>
                <a:schemeClr val="accent3"/>
              </a:buClr>
              <a:buFont typeface="Wingdings" panose="05000000000000000000" pitchFamily="2" charset="2"/>
              <a:buChar char="q"/>
            </a:pPr>
            <a:r>
              <a:rPr lang="en-US" dirty="0" smtClean="0">
                <a:solidFill>
                  <a:srgbClr val="0070C0"/>
                </a:solidFill>
              </a:rPr>
              <a:t>Engage in assessment connects to                 </a:t>
            </a:r>
            <a:r>
              <a:rPr lang="en-US" dirty="0" smtClean="0">
                <a:solidFill>
                  <a:srgbClr val="0070C0"/>
                </a:solidFill>
                <a:hlinkClick r:id="rId2"/>
              </a:rPr>
              <a:t>ck12.org</a:t>
            </a:r>
            <a:endParaRPr lang="en-US" dirty="0" smtClean="0">
              <a:solidFill>
                <a:srgbClr val="0070C0"/>
              </a:solidFill>
            </a:endParaRPr>
          </a:p>
        </p:txBody>
      </p:sp>
      <p:pic>
        <p:nvPicPr>
          <p:cNvPr id="7" name="Picture 6">
            <a:hlinkClick r:id="rId3"/>
          </p:cNvPr>
          <p:cNvPicPr>
            <a:picLocks noChangeAspect="1"/>
          </p:cNvPicPr>
          <p:nvPr/>
        </p:nvPicPr>
        <p:blipFill>
          <a:blip r:embed="rId4"/>
          <a:stretch>
            <a:fillRect/>
          </a:stretch>
        </p:blipFill>
        <p:spPr>
          <a:xfrm>
            <a:off x="6324600" y="152400"/>
            <a:ext cx="1143000" cy="114300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2000" y="228600"/>
            <a:ext cx="8083257" cy="5632483"/>
          </a:xfrm>
          <a:prstGeom prst="rect">
            <a:avLst/>
          </a:prstGeom>
        </p:spPr>
      </p:pic>
      <p:sp>
        <p:nvSpPr>
          <p:cNvPr id="2" name="TextBox 1"/>
          <p:cNvSpPr txBox="1"/>
          <p:nvPr/>
        </p:nvSpPr>
        <p:spPr>
          <a:xfrm>
            <a:off x="2514600" y="6172200"/>
            <a:ext cx="2178802" cy="369332"/>
          </a:xfrm>
          <a:prstGeom prst="rect">
            <a:avLst/>
          </a:prstGeom>
          <a:noFill/>
        </p:spPr>
        <p:txBody>
          <a:bodyPr wrap="none" rtlCol="0">
            <a:spAutoFit/>
          </a:bodyPr>
          <a:lstStyle/>
          <a:p>
            <a:r>
              <a:rPr lang="en-US" dirty="0" smtClean="0">
                <a:solidFill>
                  <a:schemeClr val="accent3"/>
                </a:solidFill>
              </a:rPr>
              <a:t>Other exemplars….</a:t>
            </a:r>
            <a:endParaRPr lang="en-US" dirty="0">
              <a:solidFill>
                <a:schemeClr val="accent3"/>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3220" y="0"/>
            <a:ext cx="8229600" cy="1143000"/>
          </a:xfrm>
        </p:spPr>
        <p:txBody>
          <a:bodyPr/>
          <a:lstStyle/>
          <a:p>
            <a:r>
              <a:rPr lang="en-US" dirty="0" err="1" smtClean="0">
                <a:solidFill>
                  <a:schemeClr val="accent3"/>
                </a:solidFill>
              </a:rPr>
              <a:t>Geogebra</a:t>
            </a:r>
            <a:endParaRPr lang="en-US" dirty="0">
              <a:solidFill>
                <a:schemeClr val="accent3"/>
              </a:solidFill>
            </a:endParaRPr>
          </a:p>
        </p:txBody>
      </p:sp>
      <p:sp>
        <p:nvSpPr>
          <p:cNvPr id="3" name="Content Placeholder 2"/>
          <p:cNvSpPr>
            <a:spLocks noGrp="1"/>
          </p:cNvSpPr>
          <p:nvPr>
            <p:ph idx="1"/>
          </p:nvPr>
        </p:nvSpPr>
        <p:spPr>
          <a:xfrm>
            <a:off x="609600" y="1137424"/>
            <a:ext cx="8229600" cy="4709160"/>
          </a:xfrm>
        </p:spPr>
        <p:txBody>
          <a:bodyPr>
            <a:normAutofit lnSpcReduction="10000"/>
          </a:bodyPr>
          <a:lstStyle/>
          <a:p>
            <a:pPr>
              <a:buClr>
                <a:schemeClr val="accent3"/>
              </a:buClr>
              <a:buFont typeface="Wingdings" panose="05000000000000000000" pitchFamily="2" charset="2"/>
              <a:buChar char="q"/>
            </a:pPr>
            <a:r>
              <a:rPr lang="en-US" dirty="0" smtClean="0">
                <a:solidFill>
                  <a:schemeClr val="accent3">
                    <a:lumMod val="75000"/>
                  </a:schemeClr>
                </a:solidFill>
              </a:rPr>
              <a:t>FREE!!!</a:t>
            </a:r>
          </a:p>
          <a:p>
            <a:pPr>
              <a:buClr>
                <a:schemeClr val="accent3"/>
              </a:buClr>
              <a:buFont typeface="Wingdings" panose="05000000000000000000" pitchFamily="2" charset="2"/>
              <a:buChar char="q"/>
            </a:pPr>
            <a:r>
              <a:rPr lang="en-US" dirty="0" smtClean="0">
                <a:solidFill>
                  <a:schemeClr val="accent3">
                    <a:lumMod val="75000"/>
                  </a:schemeClr>
                </a:solidFill>
              </a:rPr>
              <a:t>Excellent support.</a:t>
            </a:r>
          </a:p>
          <a:p>
            <a:pPr>
              <a:buClr>
                <a:schemeClr val="accent3"/>
              </a:buClr>
              <a:buFont typeface="Wingdings" panose="05000000000000000000" pitchFamily="2" charset="2"/>
              <a:buChar char="q"/>
            </a:pPr>
            <a:r>
              <a:rPr lang="en-US" dirty="0" smtClean="0">
                <a:solidFill>
                  <a:schemeClr val="accent3">
                    <a:lumMod val="75000"/>
                  </a:schemeClr>
                </a:solidFill>
              </a:rPr>
              <a:t>Strong Twitter community- </a:t>
            </a:r>
            <a:r>
              <a:rPr lang="en-US" dirty="0" smtClean="0">
                <a:solidFill>
                  <a:srgbClr val="FF0000"/>
                </a:solidFill>
              </a:rPr>
              <a:t>Tim Brzezinski</a:t>
            </a:r>
          </a:p>
          <a:p>
            <a:pPr>
              <a:buClr>
                <a:schemeClr val="accent3"/>
              </a:buClr>
              <a:buFont typeface="Wingdings" panose="05000000000000000000" pitchFamily="2" charset="2"/>
              <a:buChar char="q"/>
            </a:pPr>
            <a:r>
              <a:rPr lang="en-US" dirty="0" smtClean="0">
                <a:solidFill>
                  <a:srgbClr val="FF0000"/>
                </a:solidFill>
              </a:rPr>
              <a:t>Steve Phelps  @</a:t>
            </a:r>
            <a:r>
              <a:rPr lang="en-US" dirty="0" err="1" smtClean="0">
                <a:solidFill>
                  <a:srgbClr val="FF0000"/>
                </a:solidFill>
              </a:rPr>
              <a:t>geogebra</a:t>
            </a:r>
            <a:endParaRPr lang="en-US" dirty="0">
              <a:solidFill>
                <a:srgbClr val="FF0000"/>
              </a:solidFill>
            </a:endParaRPr>
          </a:p>
          <a:p>
            <a:pPr>
              <a:buClr>
                <a:schemeClr val="accent3"/>
              </a:buClr>
              <a:buFont typeface="Wingdings" panose="05000000000000000000" pitchFamily="2" charset="2"/>
              <a:buChar char="q"/>
            </a:pPr>
            <a:r>
              <a:rPr lang="en-US" dirty="0" smtClean="0">
                <a:solidFill>
                  <a:srgbClr val="FF0000"/>
                </a:solidFill>
              </a:rPr>
              <a:t>Can be overwhelming! So powerful.</a:t>
            </a:r>
          </a:p>
          <a:p>
            <a:pPr>
              <a:buClr>
                <a:schemeClr val="accent3"/>
              </a:buClr>
              <a:buFont typeface="Wingdings" panose="05000000000000000000" pitchFamily="2" charset="2"/>
              <a:buChar char="q"/>
            </a:pPr>
            <a:r>
              <a:rPr lang="en-US" b="1" dirty="0" smtClean="0">
                <a:solidFill>
                  <a:schemeClr val="accent3"/>
                </a:solidFill>
              </a:rPr>
              <a:t>Very intuitive </a:t>
            </a:r>
            <a:r>
              <a:rPr lang="en-US" dirty="0" smtClean="0">
                <a:solidFill>
                  <a:schemeClr val="accent3"/>
                </a:solidFill>
              </a:rPr>
              <a:t>for students. </a:t>
            </a:r>
          </a:p>
          <a:p>
            <a:pPr>
              <a:buClr>
                <a:schemeClr val="accent3"/>
              </a:buClr>
              <a:buFont typeface="Wingdings" panose="05000000000000000000" pitchFamily="2" charset="2"/>
              <a:buChar char="q"/>
            </a:pPr>
            <a:r>
              <a:rPr lang="en-US" b="1" dirty="0" smtClean="0">
                <a:solidFill>
                  <a:schemeClr val="accent3"/>
                </a:solidFill>
              </a:rPr>
              <a:t>Use only what you need</a:t>
            </a:r>
            <a:r>
              <a:rPr lang="en-US" dirty="0" smtClean="0">
                <a:solidFill>
                  <a:schemeClr val="accent3"/>
                </a:solidFill>
              </a:rPr>
              <a:t>. </a:t>
            </a:r>
            <a:r>
              <a:rPr lang="en-US" dirty="0" err="1" smtClean="0">
                <a:solidFill>
                  <a:schemeClr val="accent3"/>
                </a:solidFill>
              </a:rPr>
              <a:t>Geogebra</a:t>
            </a:r>
            <a:r>
              <a:rPr lang="en-US" dirty="0" smtClean="0">
                <a:solidFill>
                  <a:schemeClr val="accent3"/>
                </a:solidFill>
              </a:rPr>
              <a:t> classic!</a:t>
            </a:r>
          </a:p>
          <a:p>
            <a:pPr>
              <a:buClr>
                <a:schemeClr val="accent3"/>
              </a:buClr>
              <a:buFont typeface="Wingdings" panose="05000000000000000000" pitchFamily="2" charset="2"/>
              <a:buChar char="q"/>
            </a:pPr>
            <a:r>
              <a:rPr lang="en-US" dirty="0" smtClean="0">
                <a:solidFill>
                  <a:schemeClr val="accent3"/>
                </a:solidFill>
              </a:rPr>
              <a:t>Provides a </a:t>
            </a:r>
            <a:r>
              <a:rPr lang="en-US" b="1" dirty="0" smtClean="0">
                <a:solidFill>
                  <a:schemeClr val="accent3"/>
                </a:solidFill>
              </a:rPr>
              <a:t>dynamic platform </a:t>
            </a:r>
            <a:r>
              <a:rPr lang="en-US" dirty="0" smtClean="0">
                <a:solidFill>
                  <a:schemeClr val="accent3"/>
                </a:solidFill>
              </a:rPr>
              <a:t>to model and connect challenging topics that are hard to do by hand.   </a:t>
            </a:r>
          </a:p>
          <a:p>
            <a:pPr>
              <a:buFontTx/>
              <a:buChar char="-"/>
            </a:pPr>
            <a:endParaRPr lang="en-US" dirty="0" smtClean="0">
              <a:solidFill>
                <a:srgbClr val="FF0000"/>
              </a:solidFill>
            </a:endParaRPr>
          </a:p>
        </p:txBody>
      </p:sp>
    </p:spTree>
    <p:extLst>
      <p:ext uri="{BB962C8B-B14F-4D97-AF65-F5344CB8AC3E}">
        <p14:creationId xmlns:p14="http://schemas.microsoft.com/office/powerpoint/2010/main" val="17906322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6756" y="0"/>
            <a:ext cx="8229600" cy="1143000"/>
          </a:xfrm>
        </p:spPr>
        <p:txBody>
          <a:bodyPr>
            <a:normAutofit/>
          </a:bodyPr>
          <a:lstStyle/>
          <a:p>
            <a:r>
              <a:rPr lang="en-US" sz="3600" dirty="0" smtClean="0">
                <a:hlinkClick r:id="rId3"/>
              </a:rPr>
              <a:t>Understanding By Design</a:t>
            </a:r>
            <a:endParaRPr lang="en-US" sz="3600" dirty="0"/>
          </a:p>
        </p:txBody>
      </p:sp>
      <p:sp>
        <p:nvSpPr>
          <p:cNvPr id="4" name="Content Placeholder 3"/>
          <p:cNvSpPr>
            <a:spLocks noGrp="1"/>
          </p:cNvSpPr>
          <p:nvPr>
            <p:ph idx="1"/>
          </p:nvPr>
        </p:nvSpPr>
        <p:spPr>
          <a:xfrm>
            <a:off x="436756" y="1159727"/>
            <a:ext cx="8554844" cy="2040673"/>
          </a:xfrm>
          <a:ln>
            <a:solidFill>
              <a:schemeClr val="accent1"/>
            </a:solidFill>
          </a:ln>
        </p:spPr>
        <p:txBody>
          <a:bodyPr>
            <a:normAutofit lnSpcReduction="10000"/>
          </a:bodyPr>
          <a:lstStyle/>
          <a:p>
            <a:pPr marL="137160" indent="0">
              <a:buNone/>
            </a:pPr>
            <a:r>
              <a:rPr lang="en-US" dirty="0" smtClean="0">
                <a:solidFill>
                  <a:schemeClr val="bg1"/>
                </a:solidFill>
              </a:rPr>
              <a:t>•</a:t>
            </a:r>
            <a:r>
              <a:rPr lang="en-US" dirty="0">
                <a:solidFill>
                  <a:schemeClr val="bg1"/>
                </a:solidFill>
              </a:rPr>
              <a:t> </a:t>
            </a:r>
            <a:r>
              <a:rPr lang="en-US" dirty="0" smtClean="0">
                <a:solidFill>
                  <a:schemeClr val="bg1"/>
                </a:solidFill>
              </a:rPr>
              <a:t>Developed by Jay </a:t>
            </a:r>
            <a:r>
              <a:rPr lang="en-US" dirty="0" err="1" smtClean="0">
                <a:solidFill>
                  <a:schemeClr val="bg1"/>
                </a:solidFill>
              </a:rPr>
              <a:t>McTighe</a:t>
            </a:r>
            <a:r>
              <a:rPr lang="en-US" dirty="0" smtClean="0">
                <a:solidFill>
                  <a:schemeClr val="bg1"/>
                </a:solidFill>
              </a:rPr>
              <a:t> and Grant Wiggins.</a:t>
            </a:r>
            <a:endParaRPr lang="en-US" dirty="0">
              <a:solidFill>
                <a:schemeClr val="bg1"/>
              </a:solidFill>
            </a:endParaRPr>
          </a:p>
          <a:p>
            <a:pPr marL="137160" indent="0">
              <a:buNone/>
            </a:pPr>
            <a:r>
              <a:rPr lang="en-US" b="1" i="1" dirty="0" smtClean="0">
                <a:solidFill>
                  <a:schemeClr val="bg1"/>
                </a:solidFill>
              </a:rPr>
              <a:t>   “Transfer of knowledge </a:t>
            </a:r>
            <a:r>
              <a:rPr lang="en-US" b="1" i="1" dirty="0">
                <a:solidFill>
                  <a:schemeClr val="bg1"/>
                </a:solidFill>
              </a:rPr>
              <a:t>is our greatest </a:t>
            </a:r>
            <a:r>
              <a:rPr lang="en-US" b="1" i="1" dirty="0" smtClean="0">
                <a:solidFill>
                  <a:schemeClr val="bg1"/>
                </a:solidFill>
              </a:rPr>
              <a:t>challenge.”</a:t>
            </a:r>
            <a:endParaRPr lang="en-US" b="1" i="1" dirty="0">
              <a:solidFill>
                <a:schemeClr val="bg1"/>
              </a:solidFill>
            </a:endParaRPr>
          </a:p>
          <a:p>
            <a:pPr marL="137160" indent="0">
              <a:buNone/>
            </a:pPr>
            <a:endParaRPr lang="en-US" dirty="0"/>
          </a:p>
          <a:p>
            <a:pPr>
              <a:buFont typeface="Wingdings" panose="05000000000000000000" pitchFamily="2" charset="2"/>
              <a:buChar char="ü"/>
            </a:pPr>
            <a:r>
              <a:rPr lang="en-US" b="1" dirty="0" smtClean="0">
                <a:solidFill>
                  <a:schemeClr val="bg1"/>
                </a:solidFill>
              </a:rPr>
              <a:t>Only deep understanding leads to transfer.</a:t>
            </a:r>
          </a:p>
          <a:p>
            <a:pPr marL="137160" indent="0">
              <a:buNone/>
            </a:pPr>
            <a:endParaRPr lang="en-US" b="1" dirty="0" smtClean="0">
              <a:solidFill>
                <a:schemeClr val="bg1"/>
              </a:solidFill>
            </a:endParaRPr>
          </a:p>
        </p:txBody>
      </p:sp>
      <p:sp>
        <p:nvSpPr>
          <p:cNvPr id="5" name="Content Placeholder 3"/>
          <p:cNvSpPr txBox="1">
            <a:spLocks/>
          </p:cNvSpPr>
          <p:nvPr/>
        </p:nvSpPr>
        <p:spPr>
          <a:xfrm>
            <a:off x="827978" y="3962400"/>
            <a:ext cx="7772400" cy="2735580"/>
          </a:xfrm>
          <a:prstGeom prst="rect">
            <a:avLst/>
          </a:prstGeom>
          <a:ln>
            <a:solidFill>
              <a:schemeClr val="accent1"/>
            </a:solidFill>
          </a:ln>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buClr>
                <a:schemeClr val="accent1"/>
              </a:buClr>
              <a:buFont typeface="Wingdings" panose="05000000000000000000" pitchFamily="2" charset="2"/>
              <a:buChar char="q"/>
            </a:pPr>
            <a:r>
              <a:rPr lang="en-US" smtClean="0">
                <a:solidFill>
                  <a:schemeClr val="bg1"/>
                </a:solidFill>
              </a:rPr>
              <a:t>Investigations and meaningful tasks.</a:t>
            </a:r>
          </a:p>
          <a:p>
            <a:pPr>
              <a:buClr>
                <a:schemeClr val="accent1"/>
              </a:buClr>
              <a:buFont typeface="Wingdings" panose="05000000000000000000" pitchFamily="2" charset="2"/>
              <a:buChar char="q"/>
            </a:pPr>
            <a:r>
              <a:rPr lang="en-US" smtClean="0">
                <a:solidFill>
                  <a:schemeClr val="bg1"/>
                </a:solidFill>
              </a:rPr>
              <a:t>Construct knowledge through inquiry.</a:t>
            </a:r>
          </a:p>
          <a:p>
            <a:pPr>
              <a:buClr>
                <a:schemeClr val="accent1"/>
              </a:buClr>
              <a:buFont typeface="Wingdings" panose="05000000000000000000" pitchFamily="2" charset="2"/>
              <a:buChar char="q"/>
            </a:pPr>
            <a:r>
              <a:rPr lang="en-US" smtClean="0">
                <a:solidFill>
                  <a:schemeClr val="bg1"/>
                </a:solidFill>
              </a:rPr>
              <a:t>Culminates in a realistic hands –on project.</a:t>
            </a:r>
          </a:p>
          <a:p>
            <a:pPr>
              <a:buClr>
                <a:schemeClr val="accent1"/>
              </a:buClr>
              <a:buFont typeface="Wingdings" panose="05000000000000000000" pitchFamily="2" charset="2"/>
              <a:buChar char="q"/>
            </a:pPr>
            <a:r>
              <a:rPr lang="en-US" smtClean="0">
                <a:solidFill>
                  <a:schemeClr val="bg1"/>
                </a:solidFill>
                <a:hlinkClick r:id="rId4" action="ppaction://hlinkfile"/>
              </a:rPr>
              <a:t>5 Es Instructional Model</a:t>
            </a:r>
            <a:endParaRPr lang="en-US" smtClean="0">
              <a:solidFill>
                <a:schemeClr val="bg1"/>
              </a:solidFill>
            </a:endParaRPr>
          </a:p>
          <a:p>
            <a:pPr>
              <a:buClr>
                <a:schemeClr val="accent1"/>
              </a:buClr>
              <a:buFont typeface="Wingdings" panose="05000000000000000000" pitchFamily="2" charset="2"/>
              <a:buChar char="q"/>
            </a:pPr>
            <a:r>
              <a:rPr lang="en-US" smtClean="0">
                <a:solidFill>
                  <a:schemeClr val="bg1"/>
                </a:solidFill>
                <a:hlinkClick r:id="rId5"/>
              </a:rPr>
              <a:t>Empowering students</a:t>
            </a:r>
            <a:endParaRPr lang="en-US" smtClean="0">
              <a:solidFill>
                <a:schemeClr val="bg1"/>
              </a:solidFill>
            </a:endParaRPr>
          </a:p>
          <a:p>
            <a:endParaRPr lang="en-US" smtClean="0"/>
          </a:p>
          <a:p>
            <a:endParaRPr lang="en-US" smtClean="0"/>
          </a:p>
          <a:p>
            <a:endParaRPr lang="en-US" dirty="0"/>
          </a:p>
        </p:txBody>
      </p:sp>
      <p:sp>
        <p:nvSpPr>
          <p:cNvPr id="6" name="Title 1"/>
          <p:cNvSpPr txBox="1">
            <a:spLocks/>
          </p:cNvSpPr>
          <p:nvPr/>
        </p:nvSpPr>
        <p:spPr>
          <a:xfrm>
            <a:off x="1600200" y="3009900"/>
            <a:ext cx="6019800" cy="9525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3200" smtClean="0">
                <a:solidFill>
                  <a:schemeClr val="accent1">
                    <a:lumMod val="75000"/>
                  </a:schemeClr>
                </a:solidFill>
              </a:rPr>
              <a:t>Project Based Learning</a:t>
            </a:r>
            <a:endParaRPr lang="en-US" sz="3200" dirty="0">
              <a:solidFill>
                <a:schemeClr val="accent1">
                  <a:lumMod val="75000"/>
                </a:schemeClr>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3927" y="5576"/>
            <a:ext cx="8229600" cy="1143000"/>
          </a:xfrm>
        </p:spPr>
        <p:txBody>
          <a:bodyPr/>
          <a:lstStyle/>
          <a:p>
            <a:r>
              <a:rPr lang="en-US" dirty="0" smtClean="0">
                <a:solidFill>
                  <a:schemeClr val="accent3"/>
                </a:solidFill>
              </a:rPr>
              <a:t>Connecting Topics</a:t>
            </a:r>
            <a:endParaRPr lang="en-US" dirty="0">
              <a:solidFill>
                <a:schemeClr val="accent3"/>
              </a:solidFill>
            </a:endParaRPr>
          </a:p>
        </p:txBody>
      </p:sp>
      <p:sp>
        <p:nvSpPr>
          <p:cNvPr id="3" name="Content Placeholder 2"/>
          <p:cNvSpPr>
            <a:spLocks noGrp="1"/>
          </p:cNvSpPr>
          <p:nvPr>
            <p:ph idx="1"/>
          </p:nvPr>
        </p:nvSpPr>
        <p:spPr>
          <a:xfrm>
            <a:off x="457200" y="1143000"/>
            <a:ext cx="7848600" cy="5166360"/>
          </a:xfrm>
        </p:spPr>
        <p:txBody>
          <a:bodyPr/>
          <a:lstStyle/>
          <a:p>
            <a:pPr marL="137160" indent="0">
              <a:buNone/>
            </a:pPr>
            <a:r>
              <a:rPr lang="en-US" dirty="0" smtClean="0">
                <a:solidFill>
                  <a:schemeClr val="accent3"/>
                </a:solidFill>
              </a:rPr>
              <a:t>Connecting Partitions to Dilations through </a:t>
            </a:r>
            <a:r>
              <a:rPr lang="en-US" dirty="0" err="1" smtClean="0">
                <a:solidFill>
                  <a:schemeClr val="accent3"/>
                </a:solidFill>
              </a:rPr>
              <a:t>Geogebra</a:t>
            </a:r>
            <a:r>
              <a:rPr lang="en-US" dirty="0" smtClean="0">
                <a:solidFill>
                  <a:schemeClr val="accent3"/>
                </a:solidFill>
              </a:rPr>
              <a:t>:</a:t>
            </a:r>
          </a:p>
          <a:p>
            <a:pPr marL="137160" indent="0">
              <a:buNone/>
            </a:pPr>
            <a:r>
              <a:rPr lang="en-US" dirty="0" smtClean="0">
                <a:solidFill>
                  <a:schemeClr val="accent3"/>
                </a:solidFill>
              </a:rPr>
              <a:t> Partition segment AB so that AP:PB = 1:2</a:t>
            </a:r>
          </a:p>
          <a:p>
            <a:pPr>
              <a:buFontTx/>
              <a:buChar char="-"/>
            </a:pPr>
            <a:r>
              <a:rPr lang="en-US" dirty="0" smtClean="0">
                <a:solidFill>
                  <a:srgbClr val="FF0000"/>
                </a:solidFill>
              </a:rPr>
              <a:t>A(1,5)</a:t>
            </a:r>
          </a:p>
          <a:p>
            <a:pPr>
              <a:buFontTx/>
              <a:buChar char="-"/>
            </a:pPr>
            <a:r>
              <a:rPr lang="en-US" dirty="0" smtClean="0">
                <a:solidFill>
                  <a:srgbClr val="FF0000"/>
                </a:solidFill>
              </a:rPr>
              <a:t>B(7,2)</a:t>
            </a:r>
          </a:p>
          <a:p>
            <a:pPr>
              <a:buFontTx/>
              <a:buChar char="-"/>
            </a:pPr>
            <a:r>
              <a:rPr lang="en-US" dirty="0" smtClean="0">
                <a:solidFill>
                  <a:srgbClr val="FF0000"/>
                </a:solidFill>
              </a:rPr>
              <a:t>k=1/3</a:t>
            </a:r>
          </a:p>
          <a:p>
            <a:pPr>
              <a:buFontTx/>
              <a:buChar char="-"/>
            </a:pPr>
            <a:r>
              <a:rPr lang="en-US" dirty="0" smtClean="0">
                <a:solidFill>
                  <a:srgbClr val="FF0000"/>
                </a:solidFill>
              </a:rPr>
              <a:t>Point of</a:t>
            </a:r>
          </a:p>
          <a:p>
            <a:pPr>
              <a:buFontTx/>
              <a:buChar char="-"/>
            </a:pPr>
            <a:r>
              <a:rPr lang="en-US" dirty="0">
                <a:solidFill>
                  <a:srgbClr val="FF0000"/>
                </a:solidFill>
              </a:rPr>
              <a:t>d</a:t>
            </a:r>
            <a:r>
              <a:rPr lang="en-US" dirty="0" smtClean="0">
                <a:solidFill>
                  <a:srgbClr val="FF0000"/>
                </a:solidFill>
              </a:rPr>
              <a:t>ilation is A.</a:t>
            </a:r>
          </a:p>
          <a:p>
            <a:pPr>
              <a:buFontTx/>
              <a:buChar char="-"/>
            </a:pPr>
            <a:endParaRPr lang="en-US" dirty="0" smtClean="0">
              <a:solidFill>
                <a:srgbClr val="FF0000"/>
              </a:solidFill>
            </a:endParaRPr>
          </a:p>
        </p:txBody>
      </p:sp>
      <p:pic>
        <p:nvPicPr>
          <p:cNvPr id="4" name="Picture 3"/>
          <p:cNvPicPr>
            <a:picLocks noChangeAspect="1"/>
          </p:cNvPicPr>
          <p:nvPr/>
        </p:nvPicPr>
        <p:blipFill>
          <a:blip r:embed="rId2"/>
          <a:stretch>
            <a:fillRect/>
          </a:stretch>
        </p:blipFill>
        <p:spPr>
          <a:xfrm>
            <a:off x="3657600" y="2743200"/>
            <a:ext cx="5257800" cy="3748551"/>
          </a:xfrm>
          <a:prstGeom prst="rect">
            <a:avLst/>
          </a:prstGeom>
        </p:spPr>
      </p:pic>
    </p:spTree>
    <p:extLst>
      <p:ext uri="{BB962C8B-B14F-4D97-AF65-F5344CB8AC3E}">
        <p14:creationId xmlns:p14="http://schemas.microsoft.com/office/powerpoint/2010/main" val="26247957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3"/>
                </a:solidFill>
              </a:rPr>
              <a:t>Khan Academy</a:t>
            </a:r>
            <a:endParaRPr lang="en-US" dirty="0">
              <a:solidFill>
                <a:schemeClr val="accent3"/>
              </a:solidFill>
            </a:endParaRPr>
          </a:p>
        </p:txBody>
      </p:sp>
      <p:sp>
        <p:nvSpPr>
          <p:cNvPr id="3" name="Content Placeholder 2"/>
          <p:cNvSpPr>
            <a:spLocks noGrp="1"/>
          </p:cNvSpPr>
          <p:nvPr>
            <p:ph idx="1"/>
          </p:nvPr>
        </p:nvSpPr>
        <p:spPr>
          <a:xfrm>
            <a:off x="479502" y="1400911"/>
            <a:ext cx="8229600" cy="4709160"/>
          </a:xfrm>
        </p:spPr>
        <p:txBody>
          <a:bodyPr>
            <a:normAutofit lnSpcReduction="10000"/>
          </a:bodyPr>
          <a:lstStyle/>
          <a:p>
            <a:pPr marL="137160" indent="0">
              <a:buClr>
                <a:schemeClr val="accent3"/>
              </a:buClr>
              <a:buNone/>
            </a:pPr>
            <a:r>
              <a:rPr lang="en-US" b="1" dirty="0" smtClean="0">
                <a:solidFill>
                  <a:srgbClr val="FF0000"/>
                </a:solidFill>
              </a:rPr>
              <a:t>I am no expert!</a:t>
            </a:r>
          </a:p>
          <a:p>
            <a:pPr>
              <a:buClr>
                <a:schemeClr val="accent3"/>
              </a:buClr>
              <a:buFont typeface="Wingdings" panose="05000000000000000000" pitchFamily="2" charset="2"/>
              <a:buChar char="v"/>
            </a:pPr>
            <a:r>
              <a:rPr lang="en-US" dirty="0" smtClean="0">
                <a:solidFill>
                  <a:srgbClr val="FF0000"/>
                </a:solidFill>
              </a:rPr>
              <a:t>Tried in GEO, used in STATs.</a:t>
            </a:r>
          </a:p>
          <a:p>
            <a:pPr>
              <a:buClr>
                <a:schemeClr val="accent3"/>
              </a:buClr>
              <a:buFont typeface="Wingdings" panose="05000000000000000000" pitchFamily="2" charset="2"/>
              <a:buChar char="v"/>
            </a:pPr>
            <a:r>
              <a:rPr lang="en-US" dirty="0" smtClean="0">
                <a:solidFill>
                  <a:srgbClr val="FF0000"/>
                </a:solidFill>
              </a:rPr>
              <a:t>Easy to set up.</a:t>
            </a:r>
          </a:p>
          <a:p>
            <a:pPr>
              <a:buClr>
                <a:schemeClr val="accent3"/>
              </a:buClr>
              <a:buFont typeface="Wingdings" panose="05000000000000000000" pitchFamily="2" charset="2"/>
              <a:buChar char="v"/>
            </a:pPr>
            <a:r>
              <a:rPr lang="en-US" dirty="0" smtClean="0">
                <a:solidFill>
                  <a:srgbClr val="FF0000"/>
                </a:solidFill>
              </a:rPr>
              <a:t>Connects to Google Classroom.</a:t>
            </a:r>
          </a:p>
          <a:p>
            <a:pPr>
              <a:buClr>
                <a:schemeClr val="accent3"/>
              </a:buClr>
              <a:buFont typeface="Wingdings" panose="05000000000000000000" pitchFamily="2" charset="2"/>
              <a:buChar char="v"/>
            </a:pPr>
            <a:r>
              <a:rPr lang="en-US" dirty="0" smtClean="0">
                <a:solidFill>
                  <a:srgbClr val="FF0000"/>
                </a:solidFill>
              </a:rPr>
              <a:t>Hard to communicate to </a:t>
            </a:r>
            <a:r>
              <a:rPr lang="en-US" dirty="0" err="1" smtClean="0">
                <a:solidFill>
                  <a:srgbClr val="FF0000"/>
                </a:solidFill>
              </a:rPr>
              <a:t>Ss</a:t>
            </a:r>
            <a:r>
              <a:rPr lang="en-US" dirty="0" smtClean="0">
                <a:solidFill>
                  <a:srgbClr val="FF0000"/>
                </a:solidFill>
              </a:rPr>
              <a:t> directly.</a:t>
            </a:r>
          </a:p>
          <a:p>
            <a:pPr>
              <a:buClr>
                <a:schemeClr val="accent3"/>
              </a:buClr>
              <a:buFont typeface="Wingdings" panose="05000000000000000000" pitchFamily="2" charset="2"/>
              <a:buChar char="v"/>
            </a:pPr>
            <a:r>
              <a:rPr lang="en-US" dirty="0" smtClean="0">
                <a:solidFill>
                  <a:srgbClr val="FF0000"/>
                </a:solidFill>
              </a:rPr>
              <a:t>Assessments provide useful data.</a:t>
            </a:r>
          </a:p>
          <a:p>
            <a:pPr>
              <a:buClr>
                <a:schemeClr val="accent3"/>
              </a:buClr>
              <a:buFont typeface="Wingdings" panose="05000000000000000000" pitchFamily="2" charset="2"/>
              <a:buChar char="v"/>
            </a:pPr>
            <a:r>
              <a:rPr lang="en-US" dirty="0" smtClean="0">
                <a:solidFill>
                  <a:srgbClr val="FF0000"/>
                </a:solidFill>
              </a:rPr>
              <a:t>Standards driven.</a:t>
            </a:r>
          </a:p>
          <a:p>
            <a:pPr>
              <a:buClr>
                <a:schemeClr val="accent3"/>
              </a:buClr>
              <a:buFont typeface="Wingdings" panose="05000000000000000000" pitchFamily="2" charset="2"/>
              <a:buChar char="v"/>
            </a:pPr>
            <a:r>
              <a:rPr lang="en-US" dirty="0" smtClean="0">
                <a:solidFill>
                  <a:srgbClr val="FF0000"/>
                </a:solidFill>
              </a:rPr>
              <a:t>Test and Retest …</a:t>
            </a:r>
          </a:p>
          <a:p>
            <a:pPr>
              <a:buClr>
                <a:schemeClr val="accent3"/>
              </a:buClr>
              <a:buFont typeface="Wingdings" panose="05000000000000000000" pitchFamily="2" charset="2"/>
              <a:buChar char="v"/>
            </a:pPr>
            <a:r>
              <a:rPr lang="en-US" dirty="0" smtClean="0">
                <a:solidFill>
                  <a:srgbClr val="FF0000"/>
                </a:solidFill>
              </a:rPr>
              <a:t>Platform for differentiated instruction. </a:t>
            </a:r>
          </a:p>
          <a:p>
            <a:pPr>
              <a:buClr>
                <a:schemeClr val="accent3"/>
              </a:buClr>
              <a:buFont typeface="Wingdings" panose="05000000000000000000" pitchFamily="2" charset="2"/>
              <a:buChar char="v"/>
            </a:pPr>
            <a:r>
              <a:rPr lang="en-US" dirty="0">
                <a:solidFill>
                  <a:srgbClr val="FF0000"/>
                </a:solidFill>
              </a:rPr>
              <a:t>Jury is out…</a:t>
            </a:r>
          </a:p>
          <a:p>
            <a:pPr>
              <a:buClr>
                <a:schemeClr val="accent3"/>
              </a:buClr>
              <a:buFont typeface="Wingdings" panose="05000000000000000000" pitchFamily="2" charset="2"/>
              <a:buChar char="v"/>
            </a:pPr>
            <a:endParaRPr lang="en-US" dirty="0" smtClean="0">
              <a:solidFill>
                <a:srgbClr val="FF0000"/>
              </a:solidFill>
            </a:endParaRPr>
          </a:p>
          <a:p>
            <a:pPr>
              <a:buClr>
                <a:schemeClr val="accent3"/>
              </a:buClr>
              <a:buFont typeface="Wingdings" panose="05000000000000000000" pitchFamily="2" charset="2"/>
              <a:buChar char="v"/>
            </a:pPr>
            <a:endParaRPr lang="en-US" dirty="0" smtClean="0">
              <a:solidFill>
                <a:srgbClr val="FF0000"/>
              </a:solidFill>
            </a:endParaRPr>
          </a:p>
          <a:p>
            <a:pPr>
              <a:buFontTx/>
              <a:buChar char="-"/>
            </a:pPr>
            <a:endParaRPr lang="en-US" dirty="0" smtClean="0">
              <a:solidFill>
                <a:srgbClr val="FF0000"/>
              </a:solidFill>
            </a:endParaRPr>
          </a:p>
        </p:txBody>
      </p:sp>
    </p:spTree>
    <p:extLst>
      <p:ext uri="{BB962C8B-B14F-4D97-AF65-F5344CB8AC3E}">
        <p14:creationId xmlns:p14="http://schemas.microsoft.com/office/powerpoint/2010/main" val="39063017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3"/>
                </a:solidFill>
              </a:rPr>
              <a:t>Poll Questions</a:t>
            </a:r>
            <a:endParaRPr lang="en-US" dirty="0">
              <a:solidFill>
                <a:schemeClr val="accent3"/>
              </a:solidFill>
            </a:endParaRPr>
          </a:p>
        </p:txBody>
      </p:sp>
      <p:sp>
        <p:nvSpPr>
          <p:cNvPr id="3" name="Content Placeholder 2"/>
          <p:cNvSpPr>
            <a:spLocks noGrp="1"/>
          </p:cNvSpPr>
          <p:nvPr>
            <p:ph idx="1"/>
          </p:nvPr>
        </p:nvSpPr>
        <p:spPr/>
        <p:txBody>
          <a:bodyPr/>
          <a:lstStyle/>
          <a:p>
            <a:pPr>
              <a:buClr>
                <a:schemeClr val="accent3"/>
              </a:buClr>
              <a:buFont typeface="Wingdings" panose="05000000000000000000" pitchFamily="2" charset="2"/>
              <a:buChar char="v"/>
            </a:pPr>
            <a:endParaRPr lang="en-US" dirty="0" smtClean="0">
              <a:solidFill>
                <a:srgbClr val="FF0000"/>
              </a:solidFill>
            </a:endParaRPr>
          </a:p>
          <a:p>
            <a:pPr>
              <a:buFontTx/>
              <a:buChar char="-"/>
            </a:pPr>
            <a:endParaRPr lang="en-US" dirty="0" smtClean="0">
              <a:solidFill>
                <a:srgbClr val="FF0000"/>
              </a:solidFill>
            </a:endParaRPr>
          </a:p>
        </p:txBody>
      </p:sp>
      <p:pic>
        <p:nvPicPr>
          <p:cNvPr id="4" name="Picture 3"/>
          <p:cNvPicPr>
            <a:picLocks noChangeAspect="1"/>
          </p:cNvPicPr>
          <p:nvPr/>
        </p:nvPicPr>
        <p:blipFill>
          <a:blip r:embed="rId2"/>
          <a:stretch>
            <a:fillRect/>
          </a:stretch>
        </p:blipFill>
        <p:spPr>
          <a:xfrm>
            <a:off x="685800" y="1408345"/>
            <a:ext cx="7620000" cy="5146492"/>
          </a:xfrm>
          <a:prstGeom prst="rect">
            <a:avLst/>
          </a:prstGeom>
        </p:spPr>
      </p:pic>
    </p:spTree>
    <p:extLst>
      <p:ext uri="{BB962C8B-B14F-4D97-AF65-F5344CB8AC3E}">
        <p14:creationId xmlns:p14="http://schemas.microsoft.com/office/powerpoint/2010/main" val="1323246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chemeClr val="accent3"/>
                </a:solidFill>
              </a:rPr>
              <a:t>DESMOS</a:t>
            </a:r>
            <a:endParaRPr lang="en-US" dirty="0">
              <a:solidFill>
                <a:schemeClr val="accent3"/>
              </a:solidFill>
            </a:endParaRPr>
          </a:p>
        </p:txBody>
      </p:sp>
      <p:sp>
        <p:nvSpPr>
          <p:cNvPr id="3" name="Content Placeholder 2"/>
          <p:cNvSpPr>
            <a:spLocks noGrp="1"/>
          </p:cNvSpPr>
          <p:nvPr>
            <p:ph idx="1"/>
          </p:nvPr>
        </p:nvSpPr>
        <p:spPr>
          <a:xfrm>
            <a:off x="457200" y="1143000"/>
            <a:ext cx="8229600" cy="2133600"/>
          </a:xfrm>
        </p:spPr>
        <p:txBody>
          <a:bodyPr/>
          <a:lstStyle/>
          <a:p>
            <a:pPr>
              <a:buClr>
                <a:schemeClr val="accent3"/>
              </a:buClr>
              <a:buFont typeface="Wingdings" panose="05000000000000000000" pitchFamily="2" charset="2"/>
              <a:buChar char="v"/>
            </a:pPr>
            <a:r>
              <a:rPr lang="en-US" dirty="0" smtClean="0">
                <a:solidFill>
                  <a:srgbClr val="FF0000"/>
                </a:solidFill>
              </a:rPr>
              <a:t>FREE!!!</a:t>
            </a:r>
          </a:p>
          <a:p>
            <a:pPr>
              <a:buClr>
                <a:schemeClr val="accent3"/>
              </a:buClr>
              <a:buFont typeface="Wingdings" panose="05000000000000000000" pitchFamily="2" charset="2"/>
              <a:buChar char="v"/>
            </a:pPr>
            <a:r>
              <a:rPr lang="en-US" dirty="0" smtClean="0">
                <a:solidFill>
                  <a:srgbClr val="FF0000"/>
                </a:solidFill>
              </a:rPr>
              <a:t>I am no expert!    Useful in nearly every course!</a:t>
            </a:r>
          </a:p>
          <a:p>
            <a:pPr>
              <a:buClr>
                <a:schemeClr val="accent3"/>
              </a:buClr>
              <a:buFont typeface="Wingdings" panose="05000000000000000000" pitchFamily="2" charset="2"/>
              <a:buChar char="v"/>
            </a:pPr>
            <a:r>
              <a:rPr lang="en-US" dirty="0" smtClean="0">
                <a:solidFill>
                  <a:srgbClr val="FF0000"/>
                </a:solidFill>
              </a:rPr>
              <a:t>But…. Was not my go to for GEO.</a:t>
            </a:r>
          </a:p>
          <a:p>
            <a:pPr>
              <a:buClr>
                <a:schemeClr val="accent3"/>
              </a:buClr>
              <a:buFont typeface="Wingdings" panose="05000000000000000000" pitchFamily="2" charset="2"/>
              <a:buChar char="v"/>
            </a:pPr>
            <a:endParaRPr lang="en-US" dirty="0" smtClean="0">
              <a:solidFill>
                <a:srgbClr val="FF0000"/>
              </a:solidFill>
            </a:endParaRPr>
          </a:p>
          <a:p>
            <a:pPr>
              <a:buFontTx/>
              <a:buChar char="-"/>
            </a:pPr>
            <a:endParaRPr lang="en-US" dirty="0" smtClean="0">
              <a:solidFill>
                <a:srgbClr val="FF0000"/>
              </a:solidFill>
            </a:endParaRPr>
          </a:p>
        </p:txBody>
      </p:sp>
      <p:pic>
        <p:nvPicPr>
          <p:cNvPr id="4" name="Picture 3"/>
          <p:cNvPicPr>
            <a:picLocks noChangeAspect="1"/>
          </p:cNvPicPr>
          <p:nvPr/>
        </p:nvPicPr>
        <p:blipFill>
          <a:blip r:embed="rId2"/>
          <a:stretch>
            <a:fillRect/>
          </a:stretch>
        </p:blipFill>
        <p:spPr>
          <a:xfrm>
            <a:off x="952500" y="2667000"/>
            <a:ext cx="7239000" cy="4032463"/>
          </a:xfrm>
          <a:prstGeom prst="rect">
            <a:avLst/>
          </a:prstGeom>
        </p:spPr>
      </p:pic>
    </p:spTree>
    <p:extLst>
      <p:ext uri="{BB962C8B-B14F-4D97-AF65-F5344CB8AC3E}">
        <p14:creationId xmlns:p14="http://schemas.microsoft.com/office/powerpoint/2010/main" val="14515382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5" name="Content Placeholder 4" descr="20140207125451.jpg"/>
          <p:cNvPicPr>
            <a:picLocks noGrp="1" noChangeAspect="1"/>
          </p:cNvPicPr>
          <p:nvPr>
            <p:ph idx="1"/>
          </p:nvPr>
        </p:nvPicPr>
        <p:blipFill>
          <a:blip r:embed="rId3" cstate="print"/>
          <a:stretch>
            <a:fillRect/>
          </a:stretch>
        </p:blipFill>
        <p:spPr>
          <a:xfrm rot="21074373">
            <a:off x="247144" y="529877"/>
            <a:ext cx="3556001" cy="2667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85500" y="3079317"/>
            <a:ext cx="4472700" cy="335228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431" y="3886200"/>
            <a:ext cx="3611879" cy="27071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074" name="Picture 2" descr="https://lh3.googleusercontent.com/6Cg_BPVJwwEnTLVJ4xtSNNIjaOo1iHoJKO_Hlx9sqHXXGm9twXsxxPQw7wFEI6YnhfCKXdrYaPBL0nDJJEYuBoWKghOUT3OtHX85N1q7jOYAEqiZsO6rquPmlu3n1CrALLtz6v10FzgV2QQRsZ_-CI73Hh3Pnl8MmQsC1im6O6YzlSt9adBcLeyu5wunJK1AZ-ni4uofFlgp0_8-N7-TQntndHbdYV1W42-yAaZKxV6CRgnFXNrMx18goUe76gtbZxhPlHPaN4pq0JWw-eMkaI6pbblWNaZVlUrxI-fkylUgZChgxJ5jZTdFTs3dYENQbwPrBiwBLcbw2Jf2M6rSi4mINOQTqEa7dfkrUj0AS7jWb-rk6q6gcR18zeOuSSd8S3ym5xaI8OeAta8-Yvp5MCtPIDwO3b_x8iguWc1rehtVXl80yGaivbqYRAZATQUvMWu21gL3Y8Eqw67i61jEmBo3xFlZ2uIh4qnZLASLMTuBxM2qo2s9GKW3IQHIhyPxsvNrHCG6ApjAPxnxHk5s8xXrYHMKWGuh3xopQaiz1EepyJztO8Ch2prSod1uIevaHwB5uxYNQ1t3pLdNYb5P9DKsKvvweVgsiR6EIeS_GFnTkyMPcqojqTt0it6fiGuUqNLx33C7pQq5kjyGv9purQI39zGvX129=w677-h902-n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2844" y="133539"/>
            <a:ext cx="2105064" cy="2804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itle 1"/>
          <p:cNvSpPr>
            <a:spLocks noGrp="1"/>
          </p:cNvSpPr>
          <p:nvPr>
            <p:ph type="title"/>
          </p:nvPr>
        </p:nvSpPr>
        <p:spPr>
          <a:xfrm rot="832322">
            <a:off x="2037300" y="2469421"/>
            <a:ext cx="5046454" cy="823839"/>
          </a:xfrm>
        </p:spPr>
        <p:txBody>
          <a:bodyPr>
            <a:normAutofit/>
          </a:bodyPr>
          <a:lstStyle/>
          <a:p>
            <a:r>
              <a:rPr lang="en-US" dirty="0" smtClean="0"/>
              <a:t>Thanks!</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a:t>
            </a:r>
            <a:endParaRPr lang="en-US" dirty="0"/>
          </a:p>
        </p:txBody>
      </p:sp>
      <p:sp>
        <p:nvSpPr>
          <p:cNvPr id="3" name="Content Placeholder 2"/>
          <p:cNvSpPr>
            <a:spLocks noGrp="1"/>
          </p:cNvSpPr>
          <p:nvPr>
            <p:ph idx="1"/>
          </p:nvPr>
        </p:nvSpPr>
        <p:spPr/>
        <p:txBody>
          <a:bodyPr>
            <a:normAutofit fontScale="92500" lnSpcReduction="10000"/>
          </a:bodyPr>
          <a:lstStyle/>
          <a:p>
            <a:r>
              <a:rPr lang="en-US" sz="2400" dirty="0" smtClean="0"/>
              <a:t>Rational Number Project</a:t>
            </a:r>
          </a:p>
          <a:p>
            <a:r>
              <a:rPr lang="en-US" sz="2400" dirty="0" err="1" smtClean="0"/>
              <a:t>Lesh</a:t>
            </a:r>
            <a:r>
              <a:rPr lang="en-US" sz="2400" dirty="0" smtClean="0"/>
              <a:t>, R., Cramer, K., </a:t>
            </a:r>
            <a:r>
              <a:rPr lang="en-US" sz="2400" dirty="0" err="1" smtClean="0"/>
              <a:t>Doerr</a:t>
            </a:r>
            <a:r>
              <a:rPr lang="en-US" sz="2400" dirty="0" smtClean="0"/>
              <a:t>, H., Post, T., </a:t>
            </a:r>
            <a:r>
              <a:rPr lang="en-US" sz="2400" dirty="0" err="1" smtClean="0"/>
              <a:t>Zawojewski</a:t>
            </a:r>
            <a:r>
              <a:rPr lang="en-US" sz="2400" dirty="0" smtClean="0"/>
              <a:t>, J., (2003) Using a translation model for curriculum development and classroom instruction. In </a:t>
            </a:r>
            <a:r>
              <a:rPr lang="en-US" sz="2400" dirty="0" err="1" smtClean="0"/>
              <a:t>Lesh</a:t>
            </a:r>
            <a:r>
              <a:rPr lang="en-US" sz="2400" dirty="0" smtClean="0"/>
              <a:t>, R., </a:t>
            </a:r>
            <a:r>
              <a:rPr lang="en-US" sz="2400" dirty="0" err="1" smtClean="0"/>
              <a:t>Doerr</a:t>
            </a:r>
            <a:r>
              <a:rPr lang="en-US" sz="2400" dirty="0" smtClean="0"/>
              <a:t>, H. (Eds.) </a:t>
            </a:r>
            <a:r>
              <a:rPr lang="en-US" sz="2400" i="1" dirty="0" smtClean="0"/>
              <a:t>Beyond Constructivism. Models and Modeling Perspectives on Mathematics Problem Solving, Learning, and Teaching.</a:t>
            </a:r>
            <a:r>
              <a:rPr lang="en-US" sz="2400" dirty="0" smtClean="0"/>
              <a:t> Lawrence Erlbaum Associates, Mahwah, New Jersey.</a:t>
            </a:r>
          </a:p>
          <a:p>
            <a:pPr lvl="1"/>
            <a:r>
              <a:rPr lang="en-US" dirty="0" smtClean="0"/>
              <a:t>Cramer, K., (2001) </a:t>
            </a:r>
            <a:r>
              <a:rPr lang="en-US" dirty="0" smtClean="0">
                <a:hlinkClick r:id="rId2"/>
              </a:rPr>
              <a:t>Using Models to Build Middle-Grade Students' Understanding of Functions</a:t>
            </a:r>
            <a:r>
              <a:rPr lang="en-US" dirty="0" smtClean="0"/>
              <a:t>. </a:t>
            </a:r>
            <a:r>
              <a:rPr lang="en-US" i="1" dirty="0" smtClean="0"/>
              <a:t>Mathematics Teaching in the Middle School. </a:t>
            </a:r>
            <a:r>
              <a:rPr lang="en-US" dirty="0" smtClean="0"/>
              <a:t>6 (5), 310-318.mber Project</a:t>
            </a:r>
          </a:p>
          <a:p>
            <a:pPr lvl="1"/>
            <a:endParaRPr lang="en-US" dirty="0" smtClean="0"/>
          </a:p>
          <a:p>
            <a:pPr lvl="1"/>
            <a:r>
              <a:rPr lang="en-US" dirty="0" smtClean="0"/>
              <a:t>Davis, Robert, developer. Madison Project Independent Exploration Materials. Danbury Conn.: Math Media, 1966.</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lumMod val="75000"/>
                  </a:schemeClr>
                </a:solidFill>
              </a:rPr>
              <a:t>Modeling Behaviors</a:t>
            </a:r>
            <a:endParaRPr lang="en-US" dirty="0">
              <a:solidFill>
                <a:srgbClr val="0000FF"/>
              </a:solidFill>
            </a:endParaRPr>
          </a:p>
        </p:txBody>
      </p:sp>
      <p:sp>
        <p:nvSpPr>
          <p:cNvPr id="4" name="Content Placeholder 3"/>
          <p:cNvSpPr>
            <a:spLocks noGrp="1"/>
          </p:cNvSpPr>
          <p:nvPr>
            <p:ph idx="1"/>
          </p:nvPr>
        </p:nvSpPr>
        <p:spPr>
          <a:xfrm>
            <a:off x="472440" y="1143000"/>
            <a:ext cx="8229600" cy="4709160"/>
          </a:xfrm>
        </p:spPr>
        <p:txBody>
          <a:bodyPr>
            <a:normAutofit/>
          </a:bodyPr>
          <a:lstStyle/>
          <a:p>
            <a:pPr marL="137160" indent="0">
              <a:buClrTx/>
              <a:buNone/>
            </a:pPr>
            <a:endParaRPr lang="en-US" b="1" dirty="0" smtClean="0">
              <a:solidFill>
                <a:schemeClr val="bg1"/>
              </a:solidFill>
            </a:endParaRPr>
          </a:p>
          <a:p>
            <a:pPr>
              <a:buClrTx/>
              <a:buFont typeface="Wingdings" panose="05000000000000000000" pitchFamily="2" charset="2"/>
              <a:buChar char="q"/>
            </a:pPr>
            <a:r>
              <a:rPr lang="en-US" b="1" dirty="0" smtClean="0">
                <a:solidFill>
                  <a:schemeClr val="bg1"/>
                </a:solidFill>
              </a:rPr>
              <a:t>Identifying Variables</a:t>
            </a:r>
          </a:p>
          <a:p>
            <a:pPr>
              <a:buClrTx/>
              <a:buFont typeface="Wingdings" panose="05000000000000000000" pitchFamily="2" charset="2"/>
              <a:buChar char="q"/>
            </a:pPr>
            <a:r>
              <a:rPr lang="en-US" b="1" dirty="0" smtClean="0">
                <a:solidFill>
                  <a:schemeClr val="bg1"/>
                </a:solidFill>
              </a:rPr>
              <a:t>Formulate Models based on the above</a:t>
            </a:r>
          </a:p>
          <a:p>
            <a:pPr>
              <a:buClrTx/>
              <a:buFont typeface="Wingdings" panose="05000000000000000000" pitchFamily="2" charset="2"/>
              <a:buChar char="q"/>
            </a:pPr>
            <a:r>
              <a:rPr lang="en-US" b="1" dirty="0" smtClean="0">
                <a:solidFill>
                  <a:schemeClr val="bg1"/>
                </a:solidFill>
              </a:rPr>
              <a:t>Performing operations on those models</a:t>
            </a:r>
          </a:p>
          <a:p>
            <a:pPr>
              <a:buClrTx/>
              <a:buFont typeface="Wingdings" panose="05000000000000000000" pitchFamily="2" charset="2"/>
              <a:buChar char="q"/>
            </a:pPr>
            <a:r>
              <a:rPr lang="en-US" b="1" dirty="0" smtClean="0">
                <a:solidFill>
                  <a:schemeClr val="bg1"/>
                </a:solidFill>
              </a:rPr>
              <a:t>Interpret those results.</a:t>
            </a:r>
          </a:p>
          <a:p>
            <a:pPr>
              <a:buClrTx/>
              <a:buFont typeface="Wingdings" panose="05000000000000000000" pitchFamily="2" charset="2"/>
              <a:buChar char="q"/>
            </a:pPr>
            <a:r>
              <a:rPr lang="en-US" b="1" dirty="0" smtClean="0">
                <a:solidFill>
                  <a:schemeClr val="bg1"/>
                </a:solidFill>
              </a:rPr>
              <a:t>Validate conclusions.</a:t>
            </a:r>
          </a:p>
          <a:p>
            <a:pPr marL="137160" indent="0">
              <a:buClrTx/>
              <a:buNone/>
            </a:pPr>
            <a:r>
              <a:rPr lang="en-US" b="1" dirty="0" smtClean="0">
                <a:solidFill>
                  <a:schemeClr val="bg1"/>
                </a:solidFill>
              </a:rPr>
              <a:t>   </a:t>
            </a:r>
            <a:r>
              <a:rPr lang="en-US" b="1" i="1" dirty="0" smtClean="0">
                <a:solidFill>
                  <a:schemeClr val="bg1"/>
                </a:solidFill>
              </a:rPr>
              <a:t>Construct </a:t>
            </a:r>
            <a:r>
              <a:rPr lang="en-US" b="1" i="1" dirty="0" smtClean="0">
                <a:solidFill>
                  <a:schemeClr val="bg1"/>
                </a:solidFill>
              </a:rPr>
              <a:t>knowledge and meaning through</a:t>
            </a:r>
          </a:p>
          <a:p>
            <a:pPr marL="137160" indent="0">
              <a:buClrTx/>
              <a:buNone/>
            </a:pPr>
            <a:r>
              <a:rPr lang="en-US" b="1" i="1" dirty="0">
                <a:solidFill>
                  <a:schemeClr val="bg1"/>
                </a:solidFill>
              </a:rPr>
              <a:t>	</a:t>
            </a:r>
            <a:r>
              <a:rPr lang="en-US" b="1" i="1" dirty="0" smtClean="0">
                <a:solidFill>
                  <a:schemeClr val="bg1"/>
                </a:solidFill>
              </a:rPr>
              <a:t>meaningful tasks.</a:t>
            </a:r>
          </a:p>
          <a:p>
            <a:pPr marL="137160" indent="0">
              <a:buClrTx/>
              <a:buNone/>
            </a:pPr>
            <a:r>
              <a:rPr lang="en-US" b="1" dirty="0">
                <a:solidFill>
                  <a:schemeClr val="bg1"/>
                </a:solidFill>
              </a:rPr>
              <a:t>	</a:t>
            </a:r>
            <a:r>
              <a:rPr lang="en-US" b="1" dirty="0" smtClean="0">
                <a:solidFill>
                  <a:schemeClr val="bg1"/>
                </a:solidFill>
              </a:rPr>
              <a:t>                       </a:t>
            </a:r>
            <a:r>
              <a:rPr lang="en-US" b="1" dirty="0" smtClean="0">
                <a:solidFill>
                  <a:srgbClr val="FF0000"/>
                </a:solidFill>
              </a:rPr>
              <a:t>Constructivism</a:t>
            </a:r>
            <a:r>
              <a:rPr lang="en-US" b="1" dirty="0" smtClean="0">
                <a:solidFill>
                  <a:schemeClr val="bg1"/>
                </a:solidFill>
              </a:rPr>
              <a:t> </a:t>
            </a:r>
          </a:p>
          <a:p>
            <a:pPr>
              <a:buClrTx/>
              <a:buFont typeface="Wingdings" panose="05000000000000000000" pitchFamily="2" charset="2"/>
              <a:buChar char="q"/>
            </a:pPr>
            <a:endParaRPr lang="en-US" b="1" dirty="0" smtClean="0">
              <a:solidFill>
                <a:schemeClr val="bg1"/>
              </a:solidFill>
            </a:endParaRPr>
          </a:p>
          <a:p>
            <a:pPr marL="137160" indent="0">
              <a:buClrTx/>
              <a:buNone/>
            </a:pPr>
            <a:endParaRPr lang="en-US" dirty="0" smtClean="0">
              <a:solidFill>
                <a:schemeClr val="bg1"/>
              </a:solidFill>
            </a:endParaRPr>
          </a:p>
        </p:txBody>
      </p:sp>
      <p:sp>
        <p:nvSpPr>
          <p:cNvPr id="3" name="TextBox 2"/>
          <p:cNvSpPr txBox="1"/>
          <p:nvPr/>
        </p:nvSpPr>
        <p:spPr>
          <a:xfrm>
            <a:off x="4800600" y="3962400"/>
            <a:ext cx="184731" cy="923330"/>
          </a:xfrm>
          <a:prstGeom prst="rect">
            <a:avLst/>
          </a:prstGeom>
          <a:noFill/>
        </p:spPr>
        <p:txBody>
          <a:bodyPr wrap="none" rtlCol="0">
            <a:spAutoFit/>
          </a:bodyPr>
          <a:lstStyle/>
          <a:p>
            <a:endParaRPr lang="en-US" dirty="0" smtClean="0"/>
          </a:p>
          <a:p>
            <a:endParaRPr lang="en-US" dirty="0" smtClean="0"/>
          </a:p>
          <a:p>
            <a:endParaRPr lang="en-US" dirty="0"/>
          </a:p>
        </p:txBody>
      </p:sp>
    </p:spTree>
    <p:extLst>
      <p:ext uri="{BB962C8B-B14F-4D97-AF65-F5344CB8AC3E}">
        <p14:creationId xmlns:p14="http://schemas.microsoft.com/office/powerpoint/2010/main" val="18833134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sp>
        <p:nvSpPr>
          <p:cNvPr id="10" name="Rectangle 9"/>
          <p:cNvSpPr/>
          <p:nvPr/>
        </p:nvSpPr>
        <p:spPr>
          <a:xfrm>
            <a:off x="2209800" y="1828800"/>
            <a:ext cx="5105400" cy="3581400"/>
          </a:xfrm>
          <a:prstGeom prst="rect">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2" name="Title 1"/>
          <p:cNvSpPr>
            <a:spLocks noGrp="1"/>
          </p:cNvSpPr>
          <p:nvPr>
            <p:ph type="title"/>
          </p:nvPr>
        </p:nvSpPr>
        <p:spPr>
          <a:ln>
            <a:solidFill>
              <a:schemeClr val="accent1"/>
            </a:solidFill>
          </a:ln>
        </p:spPr>
        <p:txBody>
          <a:bodyPr/>
          <a:lstStyle/>
          <a:p>
            <a:r>
              <a:rPr lang="en-US" dirty="0" smtClean="0">
                <a:solidFill>
                  <a:schemeClr val="accent1">
                    <a:lumMod val="75000"/>
                  </a:schemeClr>
                </a:solidFill>
              </a:rPr>
              <a:t>Rules of </a:t>
            </a:r>
            <a:r>
              <a:rPr lang="en-US" dirty="0" smtClean="0">
                <a:solidFill>
                  <a:srgbClr val="C00000"/>
                </a:solidFill>
              </a:rPr>
              <a:t>Engagement</a:t>
            </a:r>
            <a:endParaRPr lang="en-US" dirty="0">
              <a:solidFill>
                <a:srgbClr val="C00000"/>
              </a:solidFill>
            </a:endParaRPr>
          </a:p>
        </p:txBody>
      </p:sp>
      <p:cxnSp>
        <p:nvCxnSpPr>
          <p:cNvPr id="4" name="Straight Arrow Connector 3"/>
          <p:cNvCxnSpPr/>
          <p:nvPr/>
        </p:nvCxnSpPr>
        <p:spPr>
          <a:xfrm>
            <a:off x="2209800" y="5410200"/>
            <a:ext cx="51816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 name="Straight Arrow Connector 5"/>
          <p:cNvCxnSpPr/>
          <p:nvPr/>
        </p:nvCxnSpPr>
        <p:spPr>
          <a:xfrm flipV="1">
            <a:off x="2209800" y="1752600"/>
            <a:ext cx="0" cy="3657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 name="Straight Connector 11"/>
          <p:cNvCxnSpPr/>
          <p:nvPr/>
        </p:nvCxnSpPr>
        <p:spPr>
          <a:xfrm flipV="1">
            <a:off x="2209800" y="1828800"/>
            <a:ext cx="3962400" cy="2438400"/>
          </a:xfrm>
          <a:prstGeom prst="line">
            <a:avLst/>
          </a:prstGeom>
          <a:ln/>
          <a:effectLst/>
        </p:spPr>
        <p:style>
          <a:lnRef idx="2">
            <a:schemeClr val="dk1"/>
          </a:lnRef>
          <a:fillRef idx="0">
            <a:schemeClr val="dk1"/>
          </a:fillRef>
          <a:effectRef idx="1">
            <a:schemeClr val="dk1"/>
          </a:effectRef>
          <a:fontRef idx="minor">
            <a:schemeClr val="tx1"/>
          </a:fontRef>
        </p:style>
      </p:cxnSp>
      <p:cxnSp>
        <p:nvCxnSpPr>
          <p:cNvPr id="15" name="Straight Connector 14"/>
          <p:cNvCxnSpPr/>
          <p:nvPr/>
        </p:nvCxnSpPr>
        <p:spPr>
          <a:xfrm flipV="1">
            <a:off x="2667000" y="2819400"/>
            <a:ext cx="4724400" cy="2590800"/>
          </a:xfrm>
          <a:prstGeom prst="line">
            <a:avLst/>
          </a:prstGeom>
          <a:effectLst/>
        </p:spPr>
        <p:style>
          <a:lnRef idx="3">
            <a:schemeClr val="dk1"/>
          </a:lnRef>
          <a:fillRef idx="0">
            <a:schemeClr val="dk1"/>
          </a:fillRef>
          <a:effectRef idx="2">
            <a:schemeClr val="dk1"/>
          </a:effectRef>
          <a:fontRef idx="minor">
            <a:schemeClr val="tx1"/>
          </a:fontRef>
        </p:style>
      </p:cxnSp>
      <p:sp>
        <p:nvSpPr>
          <p:cNvPr id="20" name="Rectangle 19"/>
          <p:cNvSpPr/>
          <p:nvPr/>
        </p:nvSpPr>
        <p:spPr>
          <a:xfrm rot="19746110">
            <a:off x="2683096" y="3115715"/>
            <a:ext cx="3908177" cy="923330"/>
          </a:xfrm>
          <a:prstGeom prst="rect">
            <a:avLst/>
          </a:prstGeom>
        </p:spPr>
        <p:txBody>
          <a:bodyPr wrap="square">
            <a:spAutoFit/>
          </a:bodyPr>
          <a:lstStyle/>
          <a:p>
            <a:pPr algn="ctr"/>
            <a:r>
              <a:rPr lang="en-US" sz="5400" dirty="0" smtClean="0">
                <a:solidFill>
                  <a:schemeClr val="bg1"/>
                </a:solidFill>
              </a:rPr>
              <a:t>FOCUS</a:t>
            </a:r>
            <a:endParaRPr lang="en-US" sz="5400" dirty="0">
              <a:solidFill>
                <a:schemeClr val="bg1"/>
              </a:solidFill>
            </a:endParaRPr>
          </a:p>
        </p:txBody>
      </p:sp>
      <p:sp>
        <p:nvSpPr>
          <p:cNvPr id="22" name="TextBox 21"/>
          <p:cNvSpPr txBox="1"/>
          <p:nvPr/>
        </p:nvSpPr>
        <p:spPr>
          <a:xfrm>
            <a:off x="2209800" y="5562600"/>
            <a:ext cx="5105400"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r>
              <a:rPr lang="en-US" b="1" dirty="0" smtClean="0">
                <a:ln w="50800"/>
                <a:solidFill>
                  <a:schemeClr val="bg1">
                    <a:shade val="50000"/>
                  </a:schemeClr>
                </a:solidFill>
              </a:rPr>
              <a:t>             MATH          WITH          MATH</a:t>
            </a:r>
            <a:endParaRPr lang="en-US" b="1" dirty="0">
              <a:ln w="50800"/>
              <a:solidFill>
                <a:schemeClr val="bg1">
                  <a:shade val="50000"/>
                </a:schemeClr>
              </a:solidFill>
            </a:endParaRPr>
          </a:p>
        </p:txBody>
      </p:sp>
      <p:sp>
        <p:nvSpPr>
          <p:cNvPr id="24" name="TextBox 23"/>
          <p:cNvSpPr txBox="1"/>
          <p:nvPr/>
        </p:nvSpPr>
        <p:spPr>
          <a:xfrm rot="16200000">
            <a:off x="70366" y="3511034"/>
            <a:ext cx="3581400"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r>
              <a:rPr lang="en-US" b="1" dirty="0" smtClean="0">
                <a:ln w="50800"/>
                <a:solidFill>
                  <a:schemeClr val="bg1">
                    <a:shade val="50000"/>
                  </a:schemeClr>
                </a:solidFill>
              </a:rPr>
              <a:t>        MATH     IN       CONTEXT</a:t>
            </a:r>
            <a:endParaRPr lang="en-US" b="1" dirty="0">
              <a:ln w="50800"/>
              <a:solidFill>
                <a:schemeClr val="bg1">
                  <a:shade val="50000"/>
                </a:schemeClr>
              </a:solidFill>
            </a:endParaRPr>
          </a:p>
        </p:txBody>
      </p:sp>
      <p:sp>
        <p:nvSpPr>
          <p:cNvPr id="26" name="TextBox 25"/>
          <p:cNvSpPr txBox="1"/>
          <p:nvPr/>
        </p:nvSpPr>
        <p:spPr>
          <a:xfrm>
            <a:off x="4800600" y="4343400"/>
            <a:ext cx="2462534" cy="830997"/>
          </a:xfrm>
          <a:prstGeom prst="rect">
            <a:avLst/>
          </a:prstGeom>
          <a:noFill/>
        </p:spPr>
        <p:txBody>
          <a:bodyPr wrap="none" rtlCol="0">
            <a:spAutoFit/>
          </a:bodyPr>
          <a:lstStyle/>
          <a:p>
            <a:r>
              <a:rPr lang="en-US" sz="1600" dirty="0" smtClean="0">
                <a:solidFill>
                  <a:schemeClr val="bg1"/>
                </a:solidFill>
              </a:rPr>
              <a:t>LOSS of :</a:t>
            </a:r>
          </a:p>
          <a:p>
            <a:r>
              <a:rPr lang="en-US" sz="1600" dirty="0" smtClean="0">
                <a:solidFill>
                  <a:schemeClr val="bg1"/>
                </a:solidFill>
              </a:rPr>
              <a:t>Width, </a:t>
            </a:r>
          </a:p>
          <a:p>
            <a:r>
              <a:rPr lang="en-US" sz="1600" dirty="0" smtClean="0">
                <a:solidFill>
                  <a:schemeClr val="bg1"/>
                </a:solidFill>
              </a:rPr>
              <a:t>Motivation, Applications</a:t>
            </a:r>
            <a:endParaRPr lang="en-US" sz="1600" dirty="0">
              <a:solidFill>
                <a:schemeClr val="bg1"/>
              </a:solidFill>
            </a:endParaRPr>
          </a:p>
        </p:txBody>
      </p:sp>
      <p:sp>
        <p:nvSpPr>
          <p:cNvPr id="27" name="TextBox 26"/>
          <p:cNvSpPr txBox="1"/>
          <p:nvPr/>
        </p:nvSpPr>
        <p:spPr>
          <a:xfrm>
            <a:off x="2281387" y="2281536"/>
            <a:ext cx="1662635" cy="923330"/>
          </a:xfrm>
          <a:prstGeom prst="rect">
            <a:avLst/>
          </a:prstGeom>
          <a:noFill/>
        </p:spPr>
        <p:txBody>
          <a:bodyPr wrap="none" rtlCol="0">
            <a:spAutoFit/>
          </a:bodyPr>
          <a:lstStyle/>
          <a:p>
            <a:r>
              <a:rPr lang="en-US" dirty="0" smtClean="0">
                <a:solidFill>
                  <a:schemeClr val="bg1"/>
                </a:solidFill>
              </a:rPr>
              <a:t>Loss of: Depth</a:t>
            </a:r>
          </a:p>
          <a:p>
            <a:r>
              <a:rPr lang="en-US" dirty="0" smtClean="0">
                <a:solidFill>
                  <a:schemeClr val="bg1"/>
                </a:solidFill>
              </a:rPr>
              <a:t>Efficiency</a:t>
            </a:r>
          </a:p>
          <a:p>
            <a:r>
              <a:rPr lang="en-US" dirty="0" smtClean="0">
                <a:solidFill>
                  <a:schemeClr val="bg1"/>
                </a:solidFill>
              </a:rPr>
              <a:t>Elegance</a:t>
            </a:r>
            <a:endParaRPr lang="en-US" dirty="0">
              <a:solidFill>
                <a:schemeClr val="bg1"/>
              </a:solidFill>
            </a:endParaRPr>
          </a:p>
        </p:txBody>
      </p:sp>
      <p:sp>
        <p:nvSpPr>
          <p:cNvPr id="28" name="Right Arrow 27"/>
          <p:cNvSpPr/>
          <p:nvPr/>
        </p:nvSpPr>
        <p:spPr>
          <a:xfrm rot="19817775">
            <a:off x="2590800" y="4343400"/>
            <a:ext cx="6096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rot="19829698">
            <a:off x="5867400" y="2286000"/>
            <a:ext cx="9906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262126" y="3577380"/>
            <a:ext cx="914400" cy="646331"/>
          </a:xfrm>
          <a:prstGeom prst="rect">
            <a:avLst/>
          </a:prstGeom>
          <a:noFill/>
        </p:spPr>
        <p:txBody>
          <a:bodyPr wrap="square" rtlCol="0">
            <a:spAutoFit/>
          </a:bodyPr>
          <a:lstStyle/>
          <a:p>
            <a:r>
              <a:rPr lang="en-US" dirty="0" smtClean="0"/>
              <a:t>Test Items</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87629"/>
            <a:ext cx="8229600" cy="1143000"/>
          </a:xfrm>
        </p:spPr>
        <p:txBody>
          <a:bodyPr/>
          <a:lstStyle/>
          <a:p>
            <a:r>
              <a:rPr lang="en-US" dirty="0" smtClean="0">
                <a:solidFill>
                  <a:schemeClr val="accent1">
                    <a:lumMod val="75000"/>
                  </a:schemeClr>
                </a:solidFill>
              </a:rPr>
              <a:t>Representational Fluency</a:t>
            </a:r>
            <a:endParaRPr lang="en-US" dirty="0">
              <a:solidFill>
                <a:schemeClr val="accent1">
                  <a:lumMod val="75000"/>
                </a:schemeClr>
              </a:solidFill>
            </a:endParaRPr>
          </a:p>
        </p:txBody>
      </p:sp>
      <p:pic>
        <p:nvPicPr>
          <p:cNvPr id="2049" name="Picture 1" descr="http://www.cehd.umn.edu/rationalnumberproject/images/03_1/leshmodel.gif"/>
          <p:cNvPicPr>
            <a:picLocks noChangeAspect="1" noChangeArrowheads="1"/>
          </p:cNvPicPr>
          <p:nvPr/>
        </p:nvPicPr>
        <p:blipFill>
          <a:blip r:embed="rId3" cstate="print"/>
          <a:srcRect/>
          <a:stretch>
            <a:fillRect/>
          </a:stretch>
        </p:blipFill>
        <p:spPr bwMode="auto">
          <a:xfrm>
            <a:off x="838200" y="1219199"/>
            <a:ext cx="7185660" cy="3816033"/>
          </a:xfrm>
          <a:prstGeom prst="rect">
            <a:avLst/>
          </a:prstGeom>
          <a:noFill/>
        </p:spPr>
      </p:pic>
      <p:sp>
        <p:nvSpPr>
          <p:cNvPr id="5" name="Rectangle 4"/>
          <p:cNvSpPr/>
          <p:nvPr/>
        </p:nvSpPr>
        <p:spPr>
          <a:xfrm>
            <a:off x="861060" y="5257800"/>
            <a:ext cx="7162800" cy="1477328"/>
          </a:xfrm>
          <a:prstGeom prst="rect">
            <a:avLst/>
          </a:prstGeom>
          <a:ln>
            <a:solidFill>
              <a:schemeClr val="bg1"/>
            </a:solidFill>
          </a:ln>
        </p:spPr>
        <p:txBody>
          <a:bodyPr wrap="square">
            <a:spAutoFit/>
          </a:bodyPr>
          <a:lstStyle/>
          <a:p>
            <a:r>
              <a:rPr lang="en-US" dirty="0" smtClean="0">
                <a:solidFill>
                  <a:schemeClr val="bg1"/>
                </a:solidFill>
              </a:rPr>
              <a:t>The </a:t>
            </a:r>
            <a:r>
              <a:rPr lang="en-US" dirty="0" err="1" smtClean="0">
                <a:solidFill>
                  <a:schemeClr val="bg1"/>
                </a:solidFill>
              </a:rPr>
              <a:t>Lesh</a:t>
            </a:r>
            <a:r>
              <a:rPr lang="en-US" dirty="0" smtClean="0">
                <a:solidFill>
                  <a:schemeClr val="bg1"/>
                </a:solidFill>
              </a:rPr>
              <a:t> translation model suggests that elementary mathematical ideas can be represented in five different modes: manipulatives, pictures, real-life contexts, verbal symbols, and written symbols. </a:t>
            </a:r>
            <a:r>
              <a:rPr lang="en-US" b="1" dirty="0" smtClean="0">
                <a:solidFill>
                  <a:schemeClr val="bg1"/>
                </a:solidFill>
              </a:rPr>
              <a:t>It emphasizes that translations within and between various modes of representation make ideas meaningful for students.</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8229600" cy="1143000"/>
          </a:xfrm>
        </p:spPr>
        <p:txBody>
          <a:bodyPr/>
          <a:lstStyle/>
          <a:p>
            <a:r>
              <a:rPr lang="en-US" dirty="0" smtClean="0">
                <a:solidFill>
                  <a:schemeClr val="accent1">
                    <a:lumMod val="75000"/>
                  </a:schemeClr>
                </a:solidFill>
              </a:rPr>
              <a:t>Performance Tasks</a:t>
            </a:r>
            <a:endParaRPr lang="en-US" dirty="0">
              <a:solidFill>
                <a:schemeClr val="accent1">
                  <a:lumMod val="75000"/>
                </a:schemeClr>
              </a:solidFill>
            </a:endParaRPr>
          </a:p>
        </p:txBody>
      </p:sp>
      <p:sp>
        <p:nvSpPr>
          <p:cNvPr id="3" name="Rectangle 2"/>
          <p:cNvSpPr/>
          <p:nvPr/>
        </p:nvSpPr>
        <p:spPr>
          <a:xfrm>
            <a:off x="381000" y="1752600"/>
            <a:ext cx="8534400" cy="4401205"/>
          </a:xfrm>
          <a:prstGeom prst="rect">
            <a:avLst/>
          </a:prstGeom>
          <a:ln>
            <a:solidFill>
              <a:schemeClr val="accent1"/>
            </a:solidFill>
          </a:ln>
        </p:spPr>
        <p:txBody>
          <a:bodyPr wrap="square">
            <a:spAutoFit/>
          </a:bodyPr>
          <a:lstStyle/>
          <a:p>
            <a:pPr>
              <a:buFont typeface="Arial" pitchFamily="34" charset="0"/>
              <a:buChar char="•"/>
            </a:pPr>
            <a:r>
              <a:rPr lang="en-US" sz="3200" dirty="0" smtClean="0">
                <a:solidFill>
                  <a:schemeClr val="bg1"/>
                </a:solidFill>
              </a:rPr>
              <a:t>Designed to reveal a learner's understanding of a problem/task and </a:t>
            </a:r>
            <a:r>
              <a:rPr lang="en-US" sz="3200" i="1" dirty="0" smtClean="0">
                <a:solidFill>
                  <a:schemeClr val="bg1"/>
                </a:solidFill>
              </a:rPr>
              <a:t>her/his</a:t>
            </a:r>
            <a:r>
              <a:rPr lang="en-US" sz="3200" dirty="0" smtClean="0">
                <a:solidFill>
                  <a:schemeClr val="bg1"/>
                </a:solidFill>
              </a:rPr>
              <a:t> mathematical approach to it. </a:t>
            </a:r>
            <a:r>
              <a:rPr lang="en-US" sz="3200" dirty="0" smtClean="0">
                <a:solidFill>
                  <a:schemeClr val="accent1"/>
                </a:solidFill>
              </a:rPr>
              <a:t>Math MODELING behaviors</a:t>
            </a:r>
            <a:r>
              <a:rPr lang="en-US" sz="3200" dirty="0" smtClean="0">
                <a:solidFill>
                  <a:schemeClr val="bg1"/>
                </a:solidFill>
              </a:rPr>
              <a:t>.</a:t>
            </a:r>
          </a:p>
          <a:p>
            <a:r>
              <a:rPr lang="en-US" sz="3200" dirty="0" smtClean="0">
                <a:solidFill>
                  <a:schemeClr val="bg1"/>
                </a:solidFill>
              </a:rPr>
              <a:t> </a:t>
            </a:r>
          </a:p>
          <a:p>
            <a:pPr>
              <a:buFont typeface="Arial" pitchFamily="34" charset="0"/>
              <a:buChar char="•"/>
            </a:pPr>
            <a:r>
              <a:rPr lang="en-US" sz="3200" dirty="0" smtClean="0">
                <a:solidFill>
                  <a:schemeClr val="bg1"/>
                </a:solidFill>
              </a:rPr>
              <a:t>Can be a problem or a project, performance.</a:t>
            </a:r>
          </a:p>
          <a:p>
            <a:endParaRPr lang="en-US" sz="3200" dirty="0" smtClean="0">
              <a:solidFill>
                <a:schemeClr val="bg1"/>
              </a:solidFill>
            </a:endParaRPr>
          </a:p>
          <a:p>
            <a:pPr>
              <a:buFont typeface="Arial" pitchFamily="34" charset="0"/>
              <a:buChar char="•"/>
            </a:pPr>
            <a:r>
              <a:rPr lang="en-US" sz="3200" dirty="0" smtClean="0">
                <a:solidFill>
                  <a:schemeClr val="bg1"/>
                </a:solidFill>
              </a:rPr>
              <a:t>It can be an individual, group or class-wide exercise.</a:t>
            </a:r>
            <a:r>
              <a:rPr lang="en-US" sz="2400" dirty="0" smtClean="0">
                <a:solidFill>
                  <a:schemeClr val="bg1"/>
                </a:solidFill>
              </a:rPr>
              <a:t/>
            </a:r>
            <a:br>
              <a:rPr lang="en-US" sz="2400" dirty="0" smtClean="0">
                <a:solidFill>
                  <a:schemeClr val="bg1"/>
                </a:solidFill>
              </a:rPr>
            </a:b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25000"/>
            <a:lumOff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Favorite Construction? </a:t>
            </a:r>
            <a:endParaRPr lang="en-US" dirty="0"/>
          </a:p>
        </p:txBody>
      </p:sp>
      <p:sp>
        <p:nvSpPr>
          <p:cNvPr id="3" name="Content Placeholder 2"/>
          <p:cNvSpPr>
            <a:spLocks noGrp="1"/>
          </p:cNvSpPr>
          <p:nvPr>
            <p:ph idx="1"/>
          </p:nvPr>
        </p:nvSpPr>
        <p:spPr>
          <a:xfrm>
            <a:off x="492512" y="2133600"/>
            <a:ext cx="8229600" cy="4038600"/>
          </a:xfrm>
        </p:spPr>
        <p:txBody>
          <a:bodyPr/>
          <a:lstStyle/>
          <a:p>
            <a:r>
              <a:rPr lang="en-US" dirty="0" smtClean="0">
                <a:solidFill>
                  <a:schemeClr val="bg1"/>
                </a:solidFill>
              </a:rPr>
              <a:t>Why?</a:t>
            </a:r>
          </a:p>
          <a:p>
            <a:r>
              <a:rPr lang="en-US" dirty="0" smtClean="0">
                <a:solidFill>
                  <a:schemeClr val="bg1"/>
                </a:solidFill>
              </a:rPr>
              <a:t>How does it connect to Prior Knowledge?</a:t>
            </a:r>
          </a:p>
          <a:p>
            <a:r>
              <a:rPr lang="en-US" dirty="0" smtClean="0">
                <a:solidFill>
                  <a:schemeClr val="bg1"/>
                </a:solidFill>
              </a:rPr>
              <a:t>What are future connections?</a:t>
            </a:r>
          </a:p>
          <a:p>
            <a:r>
              <a:rPr lang="en-US" dirty="0" smtClean="0">
                <a:solidFill>
                  <a:schemeClr val="bg1"/>
                </a:solidFill>
              </a:rPr>
              <a:t>What understandings does it support?</a:t>
            </a:r>
          </a:p>
          <a:p>
            <a:r>
              <a:rPr lang="en-US" dirty="0" smtClean="0">
                <a:solidFill>
                  <a:schemeClr val="bg1"/>
                </a:solidFill>
              </a:rPr>
              <a:t>Math Connections to STEM? BONUS</a:t>
            </a:r>
          </a:p>
          <a:p>
            <a:endParaRPr lang="en-US" dirty="0">
              <a:solidFill>
                <a:schemeClr val="bg1"/>
              </a:solidFill>
            </a:endParaRPr>
          </a:p>
          <a:p>
            <a:r>
              <a:rPr lang="en-US" dirty="0" smtClean="0">
                <a:solidFill>
                  <a:schemeClr val="bg1"/>
                </a:solidFill>
              </a:rPr>
              <a:t>PAIR - SHARE</a:t>
            </a:r>
            <a:endParaRPr lang="en-US" dirty="0">
              <a:solidFill>
                <a:schemeClr val="bg1"/>
              </a:solidFill>
            </a:endParaRPr>
          </a:p>
        </p:txBody>
      </p:sp>
      <p:pic>
        <p:nvPicPr>
          <p:cNvPr id="4" name="Picture 2" descr="Image result for comp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95744">
            <a:off x="7617905" y="683705"/>
            <a:ext cx="1143000" cy="1143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07212" y="1544786"/>
            <a:ext cx="1600200" cy="461665"/>
          </a:xfrm>
          <a:prstGeom prst="rect">
            <a:avLst/>
          </a:prstGeom>
          <a:noFill/>
        </p:spPr>
        <p:txBody>
          <a:bodyPr wrap="square" rtlCol="0">
            <a:spAutoFit/>
          </a:bodyPr>
          <a:lstStyle/>
          <a:p>
            <a:r>
              <a:rPr lang="en-US" sz="2400" b="1" dirty="0" smtClean="0">
                <a:ln w="22225">
                  <a:solidFill>
                    <a:schemeClr val="accent2"/>
                  </a:solidFill>
                  <a:prstDash val="solid"/>
                </a:ln>
                <a:solidFill>
                  <a:schemeClr val="accent2">
                    <a:lumMod val="40000"/>
                    <a:lumOff val="60000"/>
                  </a:schemeClr>
                </a:solidFill>
              </a:rPr>
              <a:t>THINK</a:t>
            </a:r>
            <a:endParaRPr lang="en-US" sz="24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13013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25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25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25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25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25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Apex">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3.xml><?xml version="1.0" encoding="utf-8"?>
<a:theme xmlns:a="http://schemas.openxmlformats.org/drawingml/2006/main" name="Summer">
  <a:themeElements>
    <a:clrScheme name="Summer">
      <a:dk1>
        <a:sysClr val="windowText" lastClr="000000"/>
      </a:dk1>
      <a:lt1>
        <a:sysClr val="window" lastClr="FFFFFF"/>
      </a:lt1>
      <a:dk2>
        <a:srgbClr val="D16207"/>
      </a:dk2>
      <a:lt2>
        <a:srgbClr val="F0B31E"/>
      </a:lt2>
      <a:accent1>
        <a:srgbClr val="51A6C2"/>
      </a:accent1>
      <a:accent2>
        <a:srgbClr val="51C2A9"/>
      </a:accent2>
      <a:accent3>
        <a:srgbClr val="7EC251"/>
      </a:accent3>
      <a:accent4>
        <a:srgbClr val="E1DC53"/>
      </a:accent4>
      <a:accent5>
        <a:srgbClr val="B54721"/>
      </a:accent5>
      <a:accent6>
        <a:srgbClr val="A16BB1"/>
      </a:accent6>
      <a:hlink>
        <a:srgbClr val="A40A06"/>
      </a:hlink>
      <a:folHlink>
        <a:srgbClr val="837F16"/>
      </a:folHlink>
    </a:clrScheme>
    <a:fontScheme name="Summer">
      <a:majorFont>
        <a:latin typeface="Century Gothic"/>
        <a:ea typeface=""/>
        <a:cs typeface=""/>
        <a:font script="Jpan" typeface="ヒラギノ丸ゴ Pro W4"/>
        <a:font script="Hans" typeface="宋体"/>
        <a:font script="Hant" typeface="新細明體"/>
      </a:majorFont>
      <a:minorFont>
        <a:latin typeface="Century Gothic"/>
        <a:ea typeface=""/>
        <a:cs typeface=""/>
        <a:font script="Jpan" typeface="ヒラギノ丸ゴ Pro W4"/>
        <a:font script="Hans" typeface="宋体"/>
        <a:font script="Hant" typeface="新細明體"/>
      </a:minorFont>
    </a:fontScheme>
    <a:fmtScheme name="Summer">
      <a:fillStyleLst>
        <a:solidFill>
          <a:schemeClr val="phClr"/>
        </a:solidFill>
        <a:solidFill>
          <a:schemeClr val="phClr">
            <a:tint val="90000"/>
            <a:satMod val="135000"/>
          </a:schemeClr>
        </a:solidFill>
        <a:solidFill>
          <a:schemeClr val="phClr">
            <a:shade val="80000"/>
            <a:satMod val="110000"/>
          </a:schemeClr>
        </a:solidFill>
      </a:fillStyleLst>
      <a:lnStyleLst>
        <a:ln w="9525" cap="flat" cmpd="sng" algn="ctr">
          <a:solidFill>
            <a:schemeClr val="phClr">
              <a:satMod val="135000"/>
            </a:schemeClr>
          </a:solidFill>
          <a:prstDash val="solid"/>
        </a:ln>
        <a:ln w="25400" cap="flat" cmpd="sng" algn="ctr">
          <a:solidFill>
            <a:schemeClr val="phClr">
              <a:satMod val="150000"/>
            </a:schemeClr>
          </a:solidFill>
          <a:prstDash val="solid"/>
        </a:ln>
        <a:ln w="38100" cap="flat" cmpd="sng" algn="ctr">
          <a:solidFill>
            <a:schemeClr val="phClr">
              <a:satMod val="150000"/>
            </a:schemeClr>
          </a:solidFill>
          <a:prstDash val="solid"/>
        </a:ln>
      </a:lnStyleLst>
      <a:effectStyleLst>
        <a:effectStyle>
          <a:effectLst/>
        </a:effectStyle>
        <a:effectStyle>
          <a:effectLst>
            <a:outerShdw blurRad="76200" sx="101000" sy="101000" algn="ctr" rotWithShape="0">
              <a:srgbClr val="000000">
                <a:alpha val="50000"/>
              </a:srgbClr>
            </a:outerShdw>
            <a:reflection blurRad="12700" stA="20000" endPos="35000" dist="63500" dir="5400000" sy="-100000" rotWithShape="0"/>
          </a:effectLst>
        </a:effectStyle>
        <a:effectStyle>
          <a:effectLst>
            <a:outerShdw blurRad="127000" sx="103000" sy="103000" algn="ctr" rotWithShape="0">
              <a:srgbClr val="FFFFFF">
                <a:alpha val="65000"/>
              </a:srgbClr>
            </a:outerShdw>
          </a:effectLst>
          <a:scene3d>
            <a:camera prst="orthographicFront">
              <a:rot lat="0" lon="0" rev="0"/>
            </a:camera>
            <a:lightRig rig="morning" dir="t">
              <a:rot lat="0" lon="0" rev="1200000"/>
            </a:lightRig>
          </a:scene3d>
          <a:sp3d>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gs>
            <a:gs pos="100000">
              <a:schemeClr val="tx2"/>
            </a:gs>
          </a:gsLst>
          <a:lin ang="5400000" scaled="0"/>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1843</TotalTime>
  <Words>1262</Words>
  <Application>Microsoft Office PowerPoint</Application>
  <PresentationFormat>On-screen Show (4:3)</PresentationFormat>
  <Paragraphs>266</Paragraphs>
  <Slides>45</Slides>
  <Notes>22</Notes>
  <HiddenSlides>0</HiddenSlides>
  <MMClips>2</MMClips>
  <ScaleCrop>false</ScaleCrop>
  <HeadingPairs>
    <vt:vector size="8" baseType="variant">
      <vt:variant>
        <vt:lpstr>Fonts Used</vt:lpstr>
      </vt:variant>
      <vt:variant>
        <vt:i4>12</vt:i4>
      </vt:variant>
      <vt:variant>
        <vt:lpstr>Theme</vt:lpstr>
      </vt:variant>
      <vt:variant>
        <vt:i4>3</vt:i4>
      </vt:variant>
      <vt:variant>
        <vt:lpstr>Embedded OLE Servers</vt:lpstr>
      </vt:variant>
      <vt:variant>
        <vt:i4>1</vt:i4>
      </vt:variant>
      <vt:variant>
        <vt:lpstr>Slide Titles</vt:lpstr>
      </vt:variant>
      <vt:variant>
        <vt:i4>45</vt:i4>
      </vt:variant>
    </vt:vector>
  </HeadingPairs>
  <TitlesOfParts>
    <vt:vector size="61" baseType="lpstr">
      <vt:lpstr>Arial</vt:lpstr>
      <vt:lpstr>Book Antiqua</vt:lpstr>
      <vt:lpstr>Calibri</vt:lpstr>
      <vt:lpstr>Century Gothic</vt:lpstr>
      <vt:lpstr>Franklin Gothic Book</vt:lpstr>
      <vt:lpstr>Franklin Gothic Medium</vt:lpstr>
      <vt:lpstr>Lucida Sans</vt:lpstr>
      <vt:lpstr>Times New Roman</vt:lpstr>
      <vt:lpstr>Tunga</vt:lpstr>
      <vt:lpstr>Wingdings</vt:lpstr>
      <vt:lpstr>Wingdings 2</vt:lpstr>
      <vt:lpstr>Wingdings 3</vt:lpstr>
      <vt:lpstr>Apex</vt:lpstr>
      <vt:lpstr>Angles</vt:lpstr>
      <vt:lpstr>Summer</vt:lpstr>
      <vt:lpstr>Equation.3</vt:lpstr>
      <vt:lpstr>PowerPoint Presentation</vt:lpstr>
      <vt:lpstr>INFLUENCERS</vt:lpstr>
      <vt:lpstr>Mathematical Practice Standards</vt:lpstr>
      <vt:lpstr>Understanding By Design</vt:lpstr>
      <vt:lpstr>Modeling Behaviors</vt:lpstr>
      <vt:lpstr>Rules of Engagement</vt:lpstr>
      <vt:lpstr>Representational Fluency</vt:lpstr>
      <vt:lpstr>Performance Tasks</vt:lpstr>
      <vt:lpstr>Favorite Construction? </vt:lpstr>
      <vt:lpstr>The Placement of Constructions</vt:lpstr>
      <vt:lpstr>PowerPoint Presentation</vt:lpstr>
      <vt:lpstr>PowerPoint Presentation</vt:lpstr>
      <vt:lpstr>Fermat’s Principle of Least Time</vt:lpstr>
      <vt:lpstr>What’s the Balance Point?</vt:lpstr>
      <vt:lpstr>Modeling Critical and Creative Thinking with the CENTROID Theorem</vt:lpstr>
      <vt:lpstr>Method 2: Homemade compass and construction</vt:lpstr>
      <vt:lpstr>PowerPoint Presentation</vt:lpstr>
      <vt:lpstr>Conclusion</vt:lpstr>
      <vt:lpstr>Pride in what they accomplished…</vt:lpstr>
      <vt:lpstr>Two Truths and a Lie</vt:lpstr>
      <vt:lpstr>Two Truths and a Lie</vt:lpstr>
      <vt:lpstr>Two Truths and a Lie</vt:lpstr>
      <vt:lpstr>Notice and Wonder</vt:lpstr>
      <vt:lpstr>Integrate math with math</vt:lpstr>
      <vt:lpstr>PYTHAGOREAN TREES</vt:lpstr>
      <vt:lpstr>Modeling Our Thinking</vt:lpstr>
      <vt:lpstr>H.O.M. &amp; Abstract Thinking</vt:lpstr>
      <vt:lpstr>Smart Board to the RESCUE!</vt:lpstr>
      <vt:lpstr>PowerPoint Presentation</vt:lpstr>
      <vt:lpstr>PowerPoint Presentation</vt:lpstr>
      <vt:lpstr>PowerPoint Presentation</vt:lpstr>
      <vt:lpstr>PowerPoint Presentation</vt:lpstr>
      <vt:lpstr>Summary Points</vt:lpstr>
      <vt:lpstr>Summary Points/Questions</vt:lpstr>
      <vt:lpstr>Sources/Videos</vt:lpstr>
      <vt:lpstr>Part B- Motivation</vt:lpstr>
      <vt:lpstr>Engagement through</vt:lpstr>
      <vt:lpstr>PowerPoint Presentation</vt:lpstr>
      <vt:lpstr>Geogebra</vt:lpstr>
      <vt:lpstr>Connecting Topics</vt:lpstr>
      <vt:lpstr>Khan Academy</vt:lpstr>
      <vt:lpstr>Poll Questions</vt:lpstr>
      <vt:lpstr>DESMOS</vt:lpstr>
      <vt:lpstr>Thanks!</vt:lpstr>
      <vt:lpstr>Sources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Ellen Falk</dc:creator>
  <cp:lastModifiedBy>Ellen Falk</cp:lastModifiedBy>
  <cp:revision>175</cp:revision>
  <dcterms:created xsi:type="dcterms:W3CDTF">2011-11-17T18:35:24Z</dcterms:created>
  <dcterms:modified xsi:type="dcterms:W3CDTF">2019-11-14T12:38:16Z</dcterms:modified>
</cp:coreProperties>
</file>