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15" r:id="rId3"/>
    <p:sldId id="258" r:id="rId4"/>
    <p:sldId id="301" r:id="rId5"/>
    <p:sldId id="303" r:id="rId6"/>
    <p:sldId id="302" r:id="rId7"/>
    <p:sldId id="305" r:id="rId8"/>
    <p:sldId id="308" r:id="rId9"/>
    <p:sldId id="300" r:id="rId10"/>
    <p:sldId id="312" r:id="rId11"/>
    <p:sldId id="309" r:id="rId12"/>
    <p:sldId id="318" r:id="rId13"/>
    <p:sldId id="311" r:id="rId14"/>
    <p:sldId id="313" r:id="rId15"/>
    <p:sldId id="316" r:id="rId16"/>
    <p:sldId id="314" r:id="rId17"/>
  </p:sldIdLst>
  <p:sldSz cx="10972800" cy="685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FF00"/>
    <a:srgbClr val="FF0000"/>
    <a:srgbClr val="66FF33"/>
    <a:srgbClr val="00CC99"/>
    <a:srgbClr val="00FFFF"/>
    <a:srgbClr val="FFFFCC"/>
    <a:srgbClr val="93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88421" autoAdjust="0"/>
  </p:normalViewPr>
  <p:slideViewPr>
    <p:cSldViewPr>
      <p:cViewPr varScale="1">
        <p:scale>
          <a:sx n="65" d="100"/>
          <a:sy n="65" d="100"/>
        </p:scale>
        <p:origin x="-1158" y="-96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27CA08-1882-4AC7-BB63-E4C42C354C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67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F9A31-E931-40D1-8A6E-19921F1B1F98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46767-1032-447C-97B0-40AF3FC2BE61}" type="slidenum">
              <a:rPr lang="en-US"/>
              <a:pPr/>
              <a:t>11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C5456-3F4C-40F0-A3BB-6AF4B59DBB17}" type="slidenum">
              <a:rPr lang="en-US"/>
              <a:pPr/>
              <a:t>12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7F1FA-3A84-4063-95DB-8A1F351C1181}" type="slidenum">
              <a:rPr lang="en-US"/>
              <a:pPr/>
              <a:t>13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7F1FA-3A84-4063-95DB-8A1F351C1181}" type="slidenum">
              <a:rPr lang="en-US"/>
              <a:pPr/>
              <a:t>14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7F1FA-3A84-4063-95DB-8A1F351C1181}" type="slidenum">
              <a:rPr lang="en-US"/>
              <a:pPr/>
              <a:t>16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F92B0-A03F-4598-8A75-199128AB367E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C5456-3F4C-40F0-A3BB-6AF4B59DBB17}" type="slidenum">
              <a:rPr lang="en-US"/>
              <a:pPr/>
              <a:t>4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1778E7-D9D2-4F7C-B517-9CD9A22C2D12}" type="slidenum">
              <a:rPr lang="en-US"/>
              <a:pPr/>
              <a:t>5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6C6A1-B98D-406D-90F5-DD15F62CD85C}" type="slidenum">
              <a:rPr lang="en-US"/>
              <a:pPr/>
              <a:t>6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AB85E-E3A3-44F9-BA47-08D12BF0717D}" type="slidenum">
              <a:rPr lang="en-US"/>
              <a:pPr/>
              <a:t>7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DC88A-D155-4C84-AB07-2C163FA13F4C}" type="slidenum">
              <a:rPr lang="en-US"/>
              <a:pPr/>
              <a:t>8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C08A1-557B-4676-93A6-06C54573D176}" type="slidenum">
              <a:rPr lang="en-US"/>
              <a:pPr/>
              <a:t>9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46767-1032-447C-97B0-40AF3FC2BE61}" type="slidenum">
              <a:rPr lang="en-US"/>
              <a:pPr/>
              <a:t>10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325" y="2130425"/>
            <a:ext cx="932815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6238" y="3886200"/>
            <a:ext cx="7680325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74638"/>
            <a:ext cx="987425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1600200"/>
            <a:ext cx="98742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4963" y="274638"/>
            <a:ext cx="2468562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274638"/>
            <a:ext cx="7253288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74638"/>
            <a:ext cx="987425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98742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5" y="4406900"/>
            <a:ext cx="9326563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5" y="2906713"/>
            <a:ext cx="9326563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74638"/>
            <a:ext cx="987425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48609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48609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74638"/>
            <a:ext cx="987425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535113"/>
            <a:ext cx="48482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5" y="2174875"/>
            <a:ext cx="48482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3713" y="1535113"/>
            <a:ext cx="484981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3713" y="2174875"/>
            <a:ext cx="484981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74638"/>
            <a:ext cx="987425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73050"/>
            <a:ext cx="360997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425" y="273050"/>
            <a:ext cx="61341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9275" y="1435100"/>
            <a:ext cx="360997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063" y="4800600"/>
            <a:ext cx="658336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1063" y="612775"/>
            <a:ext cx="6583362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063" y="5367338"/>
            <a:ext cx="658336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auto">
          <a:xfrm flipV="1">
            <a:off x="4846638" y="1600200"/>
            <a:ext cx="6126162" cy="9842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939000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3" name="Group 19"/>
          <p:cNvGrpSpPr>
            <a:grpSpLocks/>
          </p:cNvGrpSpPr>
          <p:nvPr/>
        </p:nvGrpSpPr>
        <p:grpSpPr bwMode="auto">
          <a:xfrm>
            <a:off x="0" y="0"/>
            <a:ext cx="2819400" cy="6858000"/>
            <a:chOff x="0" y="0"/>
            <a:chExt cx="2246" cy="4320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2246" cy="192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kumimoji="1" lang="en-US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blackWhite">
            <a:xfrm>
              <a:off x="0" y="192"/>
              <a:ext cx="2246" cy="3984"/>
            </a:xfrm>
            <a:prstGeom prst="rect">
              <a:avLst/>
            </a:prstGeom>
            <a:solidFill>
              <a:srgbClr val="939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kumimoji="1"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4176"/>
              <a:ext cx="2246" cy="144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kumimoji="1" lang="en-US"/>
            </a:p>
          </p:txBody>
        </p:sp>
      </p:grpSp>
      <p:grpSp>
        <p:nvGrpSpPr>
          <p:cNvPr id="1044" name="Group 20"/>
          <p:cNvGrpSpPr>
            <a:grpSpLocks/>
          </p:cNvGrpSpPr>
          <p:nvPr/>
        </p:nvGrpSpPr>
        <p:grpSpPr bwMode="auto">
          <a:xfrm>
            <a:off x="2819400" y="0"/>
            <a:ext cx="8153400" cy="6858000"/>
            <a:chOff x="2246" y="0"/>
            <a:chExt cx="4666" cy="4320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blackWhite">
            <a:xfrm>
              <a:off x="2246" y="0"/>
              <a:ext cx="4666" cy="192"/>
            </a:xfrm>
            <a:prstGeom prst="rect">
              <a:avLst/>
            </a:prstGeom>
            <a:solidFill>
              <a:srgbClr val="939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0" rIns="92075" bIns="46038"/>
            <a:lstStyle/>
            <a:p>
              <a:pPr algn="r"/>
              <a:endParaRPr lang="en-US" sz="2000" i="1">
                <a:solidFill>
                  <a:schemeClr val="bg1"/>
                </a:solidFill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 userDrawn="1"/>
          </p:nvSpPr>
          <p:spPr bwMode="blackWhite">
            <a:xfrm>
              <a:off x="2246" y="4176"/>
              <a:ext cx="4666" cy="144"/>
            </a:xfrm>
            <a:prstGeom prst="rect">
              <a:avLst/>
            </a:prstGeom>
            <a:solidFill>
              <a:srgbClr val="939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0" rIns="92075" bIns="46038"/>
            <a:lstStyle/>
            <a:p>
              <a:pPr algn="r"/>
              <a:endParaRPr lang="en-US" sz="2000" i="1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rlenvirothon.net/forestry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85800"/>
            <a:ext cx="9874250" cy="1600200"/>
          </a:xfrm>
          <a:solidFill>
            <a:srgbClr val="FFFFCC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FORESTRY</a:t>
            </a:r>
            <a:b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Study notes for 2013 competition</a:t>
            </a:r>
            <a:r>
              <a:rPr lang="en-US" sz="5400" b="1" i="1" dirty="0"/>
              <a:t/>
            </a:r>
            <a:br>
              <a:rPr lang="en-US" sz="5400" b="1" i="1" dirty="0"/>
            </a:br>
            <a:endParaRPr lang="en-US" sz="5400" b="1" i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blackWhite">
          <a:xfrm>
            <a:off x="0" y="6553200"/>
            <a:ext cx="10972800" cy="304800"/>
          </a:xfrm>
          <a:prstGeom prst="rect">
            <a:avLst/>
          </a:prstGeom>
          <a:solidFill>
            <a:srgbClr val="939000"/>
          </a:solidFill>
          <a:ln w="9525">
            <a:noFill/>
            <a:miter lim="800000"/>
            <a:headEnd/>
            <a:tailEnd/>
          </a:ln>
        </p:spPr>
        <p:txBody>
          <a:bodyPr wrap="none" lIns="92075" tIns="0" rIns="92075" bIns="46038"/>
          <a:lstStyle/>
          <a:p>
            <a:pPr algn="r" hangingPunct="0"/>
            <a:endParaRPr kumimoji="1" lang="en-US" sz="1400">
              <a:solidFill>
                <a:schemeClr val="bg1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85800" y="3810000"/>
            <a:ext cx="9601200" cy="255454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dirty="0" smtClean="0"/>
              <a:t>Richie Bamlet, </a:t>
            </a:r>
            <a:r>
              <a:rPr lang="en-US" sz="2800" dirty="0"/>
              <a:t>Senior Forester</a:t>
            </a:r>
          </a:p>
          <a:p>
            <a:r>
              <a:rPr lang="en-US" sz="2800" dirty="0"/>
              <a:t>Florida </a:t>
            </a:r>
            <a:r>
              <a:rPr lang="en-US" sz="2800" dirty="0" smtClean="0"/>
              <a:t>Forest Service</a:t>
            </a:r>
          </a:p>
          <a:p>
            <a:endParaRPr lang="en-US" sz="2800" dirty="0"/>
          </a:p>
          <a:p>
            <a:r>
              <a:rPr lang="en-US" sz="2800" dirty="0" smtClean="0"/>
              <a:t>772-778-5067</a:t>
            </a:r>
            <a:endParaRPr lang="en-US" sz="2800" dirty="0"/>
          </a:p>
          <a:p>
            <a:r>
              <a:rPr lang="en-US" sz="2000" dirty="0"/>
              <a:t>Serving Highlands, Glades, Okeechobee, Martin, St. Lucie, &amp; Indian River Counties</a:t>
            </a:r>
          </a:p>
          <a:p>
            <a:endParaRPr lang="en-US" sz="2800" dirty="0"/>
          </a:p>
        </p:txBody>
      </p:sp>
      <p:pic>
        <p:nvPicPr>
          <p:cNvPr id="6" name="Picture 5" descr="FF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209800"/>
            <a:ext cx="1428750" cy="1503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 flipV="1">
            <a:off x="0" y="6857999"/>
            <a:ext cx="10972800" cy="45719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533400"/>
            <a:ext cx="7010400" cy="914400"/>
          </a:xfrm>
          <a:solidFill>
            <a:srgbClr val="FFFFCC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/>
              <a:t>FORESTRY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 rot="-2438936">
            <a:off x="-297150" y="953993"/>
            <a:ext cx="3505200" cy="15557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 dirty="0">
                <a:solidFill>
                  <a:srgbClr val="FFFF00"/>
                </a:solidFill>
              </a:rPr>
              <a:t>Biltmore Stick</a:t>
            </a:r>
          </a:p>
        </p:txBody>
      </p:sp>
      <p:pic>
        <p:nvPicPr>
          <p:cNvPr id="116746" name="Picture 10" descr="biltmor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524000"/>
            <a:ext cx="4419600" cy="44545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895600" y="1447800"/>
            <a:ext cx="48006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Used to measure height</a:t>
            </a:r>
          </a:p>
          <a:p>
            <a:pPr algn="l"/>
            <a:endParaRPr lang="en-US" sz="800" dirty="0" smtClean="0"/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Stands 66ft away from the tree</a:t>
            </a:r>
          </a:p>
          <a:p>
            <a:pPr algn="l"/>
            <a:endParaRPr lang="en-US" sz="800" dirty="0" smtClean="0"/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Hold 25’ from eye</a:t>
            </a:r>
          </a:p>
          <a:p>
            <a:pPr algn="l"/>
            <a:endParaRPr lang="en-US" sz="800" dirty="0" smtClean="0"/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Hold the stick straight and keep it still.</a:t>
            </a:r>
          </a:p>
          <a:p>
            <a:pPr algn="l"/>
            <a:endParaRPr lang="en-US" sz="800" dirty="0" smtClean="0"/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Line up the bottom of the stick</a:t>
            </a:r>
          </a:p>
          <a:p>
            <a:pPr algn="l"/>
            <a:r>
              <a:rPr lang="en-US" sz="2000" dirty="0" smtClean="0"/>
              <a:t>   With the base of the tree.</a:t>
            </a:r>
          </a:p>
          <a:p>
            <a:pPr algn="l"/>
            <a:endParaRPr lang="en-US" sz="800" dirty="0" smtClean="0"/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 Read off the number of 16ft logs with your   head still!</a:t>
            </a:r>
          </a:p>
          <a:p>
            <a:pPr algn="l"/>
            <a:endParaRPr lang="en-US" sz="2000" dirty="0" smtClean="0"/>
          </a:p>
          <a:p>
            <a:pPr algn="l"/>
            <a:endParaRPr lang="en-US" sz="800" dirty="0" smtClean="0"/>
          </a:p>
          <a:p>
            <a:pPr algn="l"/>
            <a:r>
              <a:rPr lang="en-US" sz="1400" dirty="0" smtClean="0"/>
              <a:t>Note:  Read the question carefully- e.g. are you measuring total height, height to first branch, merchantable height? </a:t>
            </a:r>
          </a:p>
          <a:p>
            <a:pPr algn="l"/>
            <a:r>
              <a:rPr lang="en-US" sz="1400" dirty="0" smtClean="0"/>
              <a:t>Follow instructions regarding rounding errors- e.g. down to nearest ½ log, ¼ log? Do you have to convert to feet??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</p:txBody>
      </p:sp>
      <p:pic>
        <p:nvPicPr>
          <p:cNvPr id="9218" name="Picture 2" descr="http://t0.gstatic.com/images?q=tbn:ANd9GcR1wIEfZvhy_dfHQP63CIHNcNcvdmqPXLlEHpINLkI9V3kda25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57600"/>
            <a:ext cx="2962051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0" y="655320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533400"/>
            <a:ext cx="7010400" cy="914400"/>
          </a:xfrm>
          <a:solidFill>
            <a:srgbClr val="FFFFCC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/>
              <a:t>FORESTRY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 rot="-2438936">
            <a:off x="-297151" y="572993"/>
            <a:ext cx="3505200" cy="15557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 dirty="0">
                <a:solidFill>
                  <a:srgbClr val="FFFF00"/>
                </a:solidFill>
              </a:rPr>
              <a:t>Biltmore Stick</a:t>
            </a:r>
          </a:p>
        </p:txBody>
      </p:sp>
      <p:pic>
        <p:nvPicPr>
          <p:cNvPr id="116745" name="Picture 9" descr="biltmo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971800"/>
            <a:ext cx="5257800" cy="3259674"/>
          </a:xfrm>
          <a:prstGeom prst="rect">
            <a:avLst/>
          </a:prstGeom>
          <a:noFill/>
        </p:spPr>
      </p:pic>
      <p:pic>
        <p:nvPicPr>
          <p:cNvPr id="7" name="Picture 6" descr="biltmore db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657600"/>
            <a:ext cx="3048000" cy="2824873"/>
          </a:xfrm>
          <a:prstGeom prst="rect">
            <a:avLst/>
          </a:prstGeom>
        </p:spPr>
      </p:pic>
      <p:pic>
        <p:nvPicPr>
          <p:cNvPr id="11266" name="Picture 2" descr="Biltmore View Descrip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657600"/>
            <a:ext cx="4014021" cy="248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10972800" cy="45719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 flipV="1">
            <a:off x="0" y="6857999"/>
            <a:ext cx="10972800" cy="45719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990600"/>
            <a:ext cx="10210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000" dirty="0" smtClean="0"/>
              <a:t>The stick is held against the tree trunk at arm's length (about 25 inches from the eye- practice to get it the right distance!). 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The stick should be perpendicular to your arm, and should just touch the trunk. 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Align the "0" (zero) mark with the edge of the trunk, so it appears they are in line. 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Without moving your head, look at the far end of the stick, and note where the other side of the trunk crosses the stick. 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 Read the measurement directly from the stick.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That's all there is! The key is to practice for accuracy and consistency. 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The points to remember are:</a:t>
            </a:r>
          </a:p>
          <a:p>
            <a:pPr algn="l"/>
            <a:r>
              <a:rPr lang="en-US" sz="2000" dirty="0" smtClean="0"/>
              <a:t>Keep the stick perpendicular to your reach.</a:t>
            </a:r>
          </a:p>
          <a:p>
            <a:pPr algn="l"/>
            <a:r>
              <a:rPr lang="en-US" sz="2000" dirty="0" smtClean="0"/>
              <a:t>Hold the stick the right distance from your eye (25 inches is standard, but you can customize your stick)</a:t>
            </a:r>
          </a:p>
          <a:p>
            <a:pPr algn="l"/>
            <a:r>
              <a:rPr lang="en-US" sz="2000" dirty="0" smtClean="0"/>
              <a:t>Do not move your head when reading the far end (this causes a shift in the intersect with the tree trunk)</a:t>
            </a:r>
          </a:p>
          <a:p>
            <a:pPr algn="l"/>
            <a:r>
              <a:rPr lang="en-US" sz="2000" dirty="0" smtClean="0"/>
              <a:t>Accuracy is not guaranteed. Practice helps. The nearest two-inch diameter class is acceptable.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475384" y="381000"/>
            <a:ext cx="5761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To measure diameter with a Biltmore stick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8" name="Picture 10" descr="pris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797050"/>
            <a:ext cx="7391400" cy="4579938"/>
          </a:xfrm>
          <a:prstGeom prst="rect">
            <a:avLst/>
          </a:prstGeom>
          <a:noFill/>
        </p:spPr>
      </p:pic>
      <p:pic>
        <p:nvPicPr>
          <p:cNvPr id="124941" name="Picture 13" descr="penc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343400"/>
            <a:ext cx="1752600" cy="2092194"/>
          </a:xfrm>
          <a:prstGeom prst="rect">
            <a:avLst/>
          </a:prstGeom>
          <a:noFill/>
        </p:spPr>
      </p:pic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0" y="655320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533400"/>
            <a:ext cx="7010400" cy="914400"/>
          </a:xfrm>
          <a:solidFill>
            <a:srgbClr val="FFFFCC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/>
              <a:t>FORESTRY</a:t>
            </a: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 rot="19161064">
            <a:off x="-154518" y="2413885"/>
            <a:ext cx="3505200" cy="82391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 dirty="0">
                <a:solidFill>
                  <a:srgbClr val="FFFF00"/>
                </a:solidFill>
              </a:rPr>
              <a:t>Basal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0" y="655320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533400"/>
            <a:ext cx="7010400" cy="914400"/>
          </a:xfrm>
          <a:solidFill>
            <a:srgbClr val="FFFFCC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/>
              <a:t>FORESTRY</a:t>
            </a: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 rot="19161064">
            <a:off x="-306918" y="1651884"/>
            <a:ext cx="3505200" cy="82391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 dirty="0">
                <a:solidFill>
                  <a:srgbClr val="FFFF00"/>
                </a:solidFill>
              </a:rPr>
              <a:t>Basal Area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505200"/>
            <a:ext cx="28729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Students should be </a:t>
            </a:r>
          </a:p>
          <a:p>
            <a:pPr algn="l"/>
            <a:r>
              <a:rPr lang="en-US" dirty="0" smtClean="0"/>
              <a:t>able to identify a </a:t>
            </a:r>
          </a:p>
          <a:p>
            <a:pPr algn="l"/>
            <a:r>
              <a:rPr lang="en-US" dirty="0" smtClean="0"/>
              <a:t>tree that is “in”, </a:t>
            </a:r>
          </a:p>
          <a:p>
            <a:pPr algn="l"/>
            <a:r>
              <a:rPr lang="en-US" dirty="0" smtClean="0"/>
              <a:t>“out” or “borderline”.</a:t>
            </a:r>
          </a:p>
          <a:p>
            <a:pPr algn="l"/>
            <a:r>
              <a:rPr lang="en-US" dirty="0" smtClean="0"/>
              <a:t>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581400" y="2590800"/>
            <a:ext cx="7086600" cy="3657600"/>
            <a:chOff x="1440" y="1980"/>
            <a:chExt cx="9360" cy="3417"/>
          </a:xfrm>
        </p:grpSpPr>
        <p:pic>
          <p:nvPicPr>
            <p:cNvPr id="1027" name="Picture 3" descr="prismbor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25" y="2037"/>
              <a:ext cx="2175" cy="3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 descr="prismou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40" y="1980"/>
              <a:ext cx="2190" cy="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5" descr="prismi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40" y="2023"/>
              <a:ext cx="2205" cy="3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Box 13"/>
          <p:cNvSpPr txBox="1"/>
          <p:nvPr/>
        </p:nvSpPr>
        <p:spPr>
          <a:xfrm>
            <a:off x="3733800" y="1905000"/>
            <a:ext cx="6301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Foresters view of trees as viewed through a prism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550" y="381000"/>
            <a:ext cx="9874250" cy="1143000"/>
          </a:xfrm>
        </p:spPr>
        <p:txBody>
          <a:bodyPr/>
          <a:lstStyle/>
          <a:p>
            <a:r>
              <a:rPr lang="en-US" dirty="0" smtClean="0"/>
              <a:t>Good resource to look at!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95600" y="1828800"/>
            <a:ext cx="515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http://www.sites.ext.vt.edu/virtualforest/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1129" y="2601083"/>
            <a:ext cx="3828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at the “Lets cruise” link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0" y="655320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533400"/>
            <a:ext cx="7010400" cy="914400"/>
          </a:xfrm>
          <a:solidFill>
            <a:srgbClr val="FFFFCC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Oral question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-381000" y="1676400"/>
            <a:ext cx="3591518" cy="2677656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 dirty="0" smtClean="0">
                <a:solidFill>
                  <a:srgbClr val="FFFF00"/>
                </a:solidFill>
              </a:rPr>
              <a:t>Oral question:</a:t>
            </a:r>
          </a:p>
          <a:p>
            <a:pPr>
              <a:spcBef>
                <a:spcPct val="50000"/>
              </a:spcBef>
            </a:pPr>
            <a:endParaRPr lang="en-US" sz="4800" b="1" i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505200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1981200"/>
            <a:ext cx="92084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2013 Current Issue is </a:t>
            </a:r>
          </a:p>
          <a:p>
            <a:pPr algn="l"/>
            <a:r>
              <a:rPr lang="en-US" dirty="0" smtClean="0"/>
              <a:t>“</a:t>
            </a:r>
            <a:r>
              <a:rPr lang="en-US" b="1" dirty="0" smtClean="0"/>
              <a:t>Sustainable Rangeland Management: Achieving a </a:t>
            </a:r>
          </a:p>
          <a:p>
            <a:pPr algn="l"/>
            <a:r>
              <a:rPr lang="en-US" b="1" dirty="0" smtClean="0"/>
              <a:t>balance between Traditional Agricultural Uses with Non-Agricultural uses on Montana Rangelands" 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u="sng" dirty="0" smtClean="0"/>
              <a:t>The Forestry Oral question </a:t>
            </a:r>
            <a:r>
              <a:rPr lang="en-US" dirty="0" smtClean="0"/>
              <a:t>will focus on the current issue.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Whilst using the study materials and links for the current issue,</a:t>
            </a:r>
          </a:p>
          <a:p>
            <a:pPr algn="l"/>
            <a:r>
              <a:rPr lang="en-US" dirty="0" smtClean="0"/>
              <a:t>students should keep in mind the role and significance of forested rangelands in managing a multi-use rangeland ecosystem.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599" y="1981200"/>
            <a:ext cx="7527925" cy="4144963"/>
          </a:xfrm>
        </p:spPr>
        <p:txBody>
          <a:bodyPr/>
          <a:lstStyle/>
          <a:p>
            <a:r>
              <a:rPr lang="en-US" dirty="0" smtClean="0"/>
              <a:t>This study guide does not replace the online forestry guides found at :</a:t>
            </a:r>
          </a:p>
          <a:p>
            <a:r>
              <a:rPr lang="en-US" dirty="0" smtClean="0">
                <a:hlinkClick r:id="rId2"/>
              </a:rPr>
              <a:t>http://irlenvirothon.net/forestry_resources.html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655320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9982200" cy="1828800"/>
          </a:xfrm>
          <a:solidFill>
            <a:srgbClr val="FFFFCC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Envirothon Forestry Study guide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600" dirty="0" smtClean="0">
                <a:solidFill>
                  <a:schemeClr val="tx1"/>
                </a:solidFill>
              </a:rPr>
              <a:t>The online study guide</a:t>
            </a:r>
            <a:r>
              <a:rPr lang="en-US" b="1" dirty="0" smtClean="0"/>
              <a:t>: </a:t>
            </a:r>
            <a:r>
              <a:rPr lang="en-US" sz="3600" dirty="0" smtClean="0">
                <a:solidFill>
                  <a:schemeClr val="tx1"/>
                </a:solidFill>
              </a:rPr>
              <a:t>If </a:t>
            </a:r>
            <a:r>
              <a:rPr lang="en-US" sz="3600" dirty="0">
                <a:solidFill>
                  <a:schemeClr val="tx1"/>
                </a:solidFill>
              </a:rPr>
              <a:t>it’s in</a:t>
            </a:r>
            <a:r>
              <a:rPr lang="en-US" sz="3600" b="1" dirty="0">
                <a:solidFill>
                  <a:schemeClr val="tx1"/>
                </a:solidFill>
              </a:rPr>
              <a:t> bold </a:t>
            </a:r>
            <a:r>
              <a:rPr lang="en-US" sz="3600" dirty="0">
                <a:solidFill>
                  <a:schemeClr val="tx1"/>
                </a:solidFill>
              </a:rPr>
              <a:t>face, </a:t>
            </a:r>
            <a:r>
              <a:rPr lang="en-US" sz="3600" u="sng" dirty="0">
                <a:solidFill>
                  <a:schemeClr val="tx1"/>
                </a:solidFill>
              </a:rPr>
              <a:t>underlined</a:t>
            </a:r>
            <a:r>
              <a:rPr lang="en-US" sz="3600" dirty="0">
                <a:solidFill>
                  <a:schemeClr val="tx1"/>
                </a:solidFill>
              </a:rPr>
              <a:t>, and </a:t>
            </a:r>
            <a:r>
              <a:rPr lang="en-US" sz="3600" i="1" dirty="0">
                <a:solidFill>
                  <a:schemeClr val="tx1"/>
                </a:solidFill>
              </a:rPr>
              <a:t>italicized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it’s fair </a:t>
            </a:r>
            <a:r>
              <a:rPr lang="en-US" sz="3600" dirty="0" smtClean="0">
                <a:solidFill>
                  <a:schemeClr val="tx1"/>
                </a:solidFill>
              </a:rPr>
              <a:t>game for the test!</a:t>
            </a:r>
            <a:endParaRPr lang="en-US" sz="3600" dirty="0">
              <a:solidFill>
                <a:schemeClr val="tx1"/>
              </a:solidFill>
            </a:endParaRPr>
          </a:p>
        </p:txBody>
      </p:sp>
      <p:grpSp>
        <p:nvGrpSpPr>
          <p:cNvPr id="8211" name="Group 19"/>
          <p:cNvGrpSpPr>
            <a:grpSpLocks/>
          </p:cNvGrpSpPr>
          <p:nvPr/>
        </p:nvGrpSpPr>
        <p:grpSpPr bwMode="auto">
          <a:xfrm>
            <a:off x="457200" y="4114800"/>
            <a:ext cx="10210800" cy="2133445"/>
            <a:chOff x="192" y="1252"/>
            <a:chExt cx="6432" cy="2774"/>
          </a:xfrm>
        </p:grpSpPr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192" y="1252"/>
              <a:ext cx="6432" cy="2774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1400" b="1" dirty="0">
                  <a:latin typeface="Comic Sans MS" pitchFamily="66" charset="0"/>
                  <a:cs typeface="Times New Roman" pitchFamily="18" charset="0"/>
                </a:rPr>
                <a:t>    </a:t>
              </a:r>
              <a:r>
                <a:rPr lang="en-US" sz="2000" b="1" dirty="0">
                  <a:latin typeface="Comic Sans MS" pitchFamily="66" charset="0"/>
                  <a:cs typeface="Times New Roman" pitchFamily="18" charset="0"/>
                </a:rPr>
                <a:t>Crown</a:t>
              </a:r>
              <a:r>
                <a:rPr lang="en-US" sz="2000" dirty="0">
                  <a:latin typeface="Comic Sans MS" pitchFamily="66" charset="0"/>
                  <a:cs typeface="Times New Roman" pitchFamily="18" charset="0"/>
                </a:rPr>
                <a:t> - The </a:t>
              </a:r>
              <a:r>
                <a:rPr lang="en-US" sz="2000" b="1" i="1" u="sng" dirty="0">
                  <a:latin typeface="Comic Sans MS" pitchFamily="66" charset="0"/>
                  <a:cs typeface="Times New Roman" pitchFamily="18" charset="0"/>
                </a:rPr>
                <a:t>crown</a:t>
              </a:r>
              <a:r>
                <a:rPr lang="en-US" sz="2000" dirty="0">
                  <a:latin typeface="Comic Sans MS" pitchFamily="66" charset="0"/>
                  <a:cs typeface="Times New Roman" pitchFamily="18" charset="0"/>
                </a:rPr>
                <a:t> is the site of active food making and growth.  Leaves are the main component of the crown and are responsible for manufacturing the tree’s food. This process is called </a:t>
              </a:r>
              <a:r>
                <a:rPr lang="en-US" sz="2000" b="1" i="1" u="sng" dirty="0">
                  <a:latin typeface="Comic Sans MS" pitchFamily="66" charset="0"/>
                  <a:cs typeface="Times New Roman" pitchFamily="18" charset="0"/>
                </a:rPr>
                <a:t>photosynthesis</a:t>
              </a:r>
              <a:r>
                <a:rPr lang="en-US" sz="2000" dirty="0">
                  <a:latin typeface="Comic Sans MS" pitchFamily="66" charset="0"/>
                  <a:cs typeface="Times New Roman" pitchFamily="18" charset="0"/>
                </a:rPr>
                <a:t>.  Photosynthesis is a chemical process that utilizes energy from the sun and converts water, minerals, and carbon dioxide into sugars. </a:t>
              </a:r>
              <a:endParaRPr lang="en-US" sz="2000" dirty="0" smtClean="0">
                <a:latin typeface="Comic Sans MS" pitchFamily="66" charset="0"/>
                <a:cs typeface="Times New Roman" pitchFamily="18" charset="0"/>
              </a:endParaRPr>
            </a:p>
            <a:p>
              <a:pPr algn="just">
                <a:spcBef>
                  <a:spcPct val="50000"/>
                </a:spcBef>
              </a:pPr>
              <a:endParaRPr lang="en-US" sz="2000" dirty="0" smtClean="0">
                <a:latin typeface="Comic Sans MS" pitchFamily="66" charset="0"/>
                <a:cs typeface="Times New Roman" pitchFamily="18" charset="0"/>
              </a:endParaRPr>
            </a:p>
            <a:p>
              <a:pPr algn="just">
                <a:spcBef>
                  <a:spcPct val="50000"/>
                </a:spcBef>
              </a:pPr>
              <a:r>
                <a:rPr lang="en-US" sz="2000" dirty="0">
                  <a:latin typeface="Comic Sans MS" pitchFamily="66" charset="0"/>
                  <a:cs typeface="Times New Roman" pitchFamily="18" charset="0"/>
                </a:rPr>
                <a:t> </a:t>
              </a:r>
              <a:endParaRPr lang="en-US" sz="2000" dirty="0">
                <a:latin typeface="ESRI Transportation &amp; Civic" pitchFamily="2" charset="0"/>
                <a:cs typeface="Times New Roman" pitchFamily="18" charset="0"/>
              </a:endParaRPr>
            </a:p>
            <a:p>
              <a:pPr algn="just">
                <a:spcBef>
                  <a:spcPct val="50000"/>
                </a:spcBef>
              </a:pPr>
              <a:endParaRPr lang="en-US" sz="2000" dirty="0">
                <a:latin typeface="ESRI Transportation &amp; Civic" pitchFamily="2" charset="0"/>
                <a:cs typeface="Times New Roman" pitchFamily="18" charset="0"/>
              </a:endParaRPr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1488" y="1632"/>
              <a:ext cx="306" cy="615"/>
            </a:xfrm>
            <a:prstGeom prst="upArrow">
              <a:avLst>
                <a:gd name="adj1" fmla="val 50000"/>
                <a:gd name="adj2" fmla="val 50245"/>
              </a:avLst>
            </a:prstGeom>
            <a:solidFill>
              <a:srgbClr val="FF0000"/>
            </a:solidFill>
            <a:ln w="12700" cap="sq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AutoShape 14"/>
            <p:cNvSpPr>
              <a:spLocks noChangeArrowheads="1"/>
            </p:cNvSpPr>
            <p:nvPr/>
          </p:nvSpPr>
          <p:spPr bwMode="auto">
            <a:xfrm rot="10800000">
              <a:off x="2448" y="2303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rgbClr val="FF0000"/>
            </a:solidFill>
            <a:ln w="12700" cap="sq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655320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10134600" cy="1143000"/>
          </a:xfrm>
          <a:solidFill>
            <a:srgbClr val="FFFFCC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</a:t>
            </a:r>
            <a:r>
              <a:rPr lang="en-US" sz="2400" b="1" dirty="0">
                <a:solidFill>
                  <a:schemeClr val="tx1"/>
                </a:solidFill>
              </a:rPr>
              <a:t>Dendrology - tree identification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905000" y="2971800"/>
            <a:ext cx="7162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Hardwood Key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1. Leaves and twigs are opposite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1. Leaves and twigs are alternate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2. Leaves are compound and 7-12 inches long; 5-7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    leaflets per leaf 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 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CAROLINA ASH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(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Fraxinus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caroliniana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2. Leaves are simple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11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3. Leaves are lobed	4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3. Leaves are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unlobed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4. Lobes on leaves are V-shaped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5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4. Lobes on leaves are U-shaped, toothed leaf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    margins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RED MULBERRY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(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Morus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rubra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5. Leaves 3-5 lobes, 4-9 inches long and broad, light green and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    smooth above and paler below	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SYCAMORE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(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Platanus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occidentalis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5. Leaves star-shaped, 5-7 lobes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	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SWEET GUM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Times New Roman" pitchFamily="18" charset="0"/>
                <a:cs typeface="Comic Sans MS" pitchFamily="66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(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Liquidambar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stryaciflua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Comic Sans MS" pitchFamily="66" charset="0"/>
              </a:rPr>
              <a:t>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1371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Below is a short example of a dichotomous key. Refer to the study guide for the key that may be used in the test.</a:t>
            </a:r>
          </a:p>
          <a:p>
            <a:pPr algn="l"/>
            <a:r>
              <a:rPr lang="en-US" dirty="0" smtClean="0"/>
              <a:t>Students may be expected to use the key to identify  tree samples or photographs of trees.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0" y="655320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10287000" cy="1371600"/>
          </a:xfrm>
          <a:solidFill>
            <a:srgbClr val="FFFFCC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Determining a tree’s age</a:t>
            </a:r>
          </a:p>
        </p:txBody>
      </p:sp>
      <p:pic>
        <p:nvPicPr>
          <p:cNvPr id="101386" name="Picture 10" descr="annualring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438400"/>
            <a:ext cx="8991600" cy="395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5334000" y="3886200"/>
            <a:ext cx="5334000" cy="1754326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 smtClean="0"/>
              <a:t>Q: What </a:t>
            </a:r>
            <a:r>
              <a:rPr lang="en-US" b="1" dirty="0"/>
              <a:t>is the volume of a tree whose diameter is 16.5 inches and merchantable height is 47 </a:t>
            </a:r>
            <a:r>
              <a:rPr lang="en-US" b="1" dirty="0" smtClean="0"/>
              <a:t>feet?</a:t>
            </a:r>
          </a:p>
          <a:p>
            <a:pPr algn="l">
              <a:spcBef>
                <a:spcPct val="50000"/>
              </a:spcBef>
            </a:pPr>
            <a:r>
              <a:rPr lang="en-US" b="1" dirty="0" smtClean="0"/>
              <a:t>A: 185 board feet</a:t>
            </a:r>
            <a:endParaRPr lang="en-US" b="1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655320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10287000" cy="1371600"/>
          </a:xfrm>
          <a:solidFill>
            <a:srgbClr val="FFFFCC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Timber volume determination</a:t>
            </a:r>
          </a:p>
        </p:txBody>
      </p:sp>
      <p:pic>
        <p:nvPicPr>
          <p:cNvPr id="99338" name="Picture 10" descr="timbervolu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25613"/>
            <a:ext cx="4800600" cy="4686300"/>
          </a:xfrm>
          <a:prstGeom prst="rect">
            <a:avLst/>
          </a:prstGeom>
          <a:noFill/>
        </p:spPr>
      </p:pic>
      <p:sp>
        <p:nvSpPr>
          <p:cNvPr id="99340" name="AutoShape 12"/>
          <p:cNvSpPr>
            <a:spLocks noChangeArrowheads="1"/>
          </p:cNvSpPr>
          <p:nvPr/>
        </p:nvSpPr>
        <p:spPr bwMode="auto">
          <a:xfrm>
            <a:off x="533400" y="4191000"/>
            <a:ext cx="4495800" cy="381000"/>
          </a:xfrm>
          <a:prstGeom prst="flowChartProcess">
            <a:avLst/>
          </a:prstGeom>
          <a:noFill/>
          <a:ln w="5080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1" name="AutoShape 13"/>
          <p:cNvSpPr>
            <a:spLocks noChangeArrowheads="1"/>
          </p:cNvSpPr>
          <p:nvPr/>
        </p:nvSpPr>
        <p:spPr bwMode="auto">
          <a:xfrm>
            <a:off x="2667000" y="2362200"/>
            <a:ext cx="533400" cy="3962400"/>
          </a:xfrm>
          <a:prstGeom prst="flowChartProcess">
            <a:avLst/>
          </a:prstGeom>
          <a:noFill/>
          <a:ln w="50800" cap="sq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2667000" y="4191000"/>
            <a:ext cx="533400" cy="366713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185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5181600" y="2362200"/>
            <a:ext cx="5562600" cy="8223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Sawtimber – Typically pine trees whose diameter is greater than 9.6 inches.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7" grpId="0" autoUpdateAnimBg="0"/>
      <p:bldP spid="99340" grpId="0" animBg="1"/>
      <p:bldP spid="99341" grpId="0" animBg="1"/>
      <p:bldP spid="99343" grpId="0" animBg="1" autoUpdateAnimBg="0"/>
      <p:bldP spid="993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655320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10972800" cy="1447800"/>
          </a:xfrm>
          <a:solidFill>
            <a:srgbClr val="FFFFCC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Calculating tree </a:t>
            </a:r>
            <a:r>
              <a:rPr lang="en-US" b="1" dirty="0"/>
              <a:t>planting </a:t>
            </a:r>
            <a:r>
              <a:rPr lang="en-US" b="1" dirty="0" smtClean="0"/>
              <a:t>needs</a:t>
            </a:r>
            <a:endParaRPr lang="en-US" b="1" dirty="0"/>
          </a:p>
        </p:txBody>
      </p:sp>
      <p:grpSp>
        <p:nvGrpSpPr>
          <p:cNvPr id="105477" name="Group 5"/>
          <p:cNvGrpSpPr>
            <a:grpSpLocks/>
          </p:cNvGrpSpPr>
          <p:nvPr/>
        </p:nvGrpSpPr>
        <p:grpSpPr bwMode="auto">
          <a:xfrm>
            <a:off x="533400" y="2438400"/>
            <a:ext cx="10058400" cy="5078415"/>
            <a:chOff x="336" y="1536"/>
            <a:chExt cx="6336" cy="3199"/>
          </a:xfrm>
        </p:grpSpPr>
        <p:sp>
          <p:nvSpPr>
            <p:cNvPr id="105478" name="Text Box 6"/>
            <p:cNvSpPr txBox="1">
              <a:spLocks noChangeArrowheads="1"/>
            </p:cNvSpPr>
            <p:nvPr/>
          </p:nvSpPr>
          <p:spPr bwMode="auto">
            <a:xfrm>
              <a:off x="384" y="1536"/>
              <a:ext cx="6288" cy="3199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  <a:cs typeface="Times New Roman" pitchFamily="18" charset="0"/>
                </a:rPr>
                <a:t>Mrs. Donnelly wants to plant 100 acres of </a:t>
              </a:r>
              <a:r>
                <a:rPr lang="en-US" dirty="0" smtClean="0">
                  <a:solidFill>
                    <a:srgbClr val="000000"/>
                  </a:solidFill>
                  <a:cs typeface="Times New Roman" pitchFamily="18" charset="0"/>
                </a:rPr>
                <a:t>Slash pine near Ft Pierce.  </a:t>
              </a:r>
              <a:r>
                <a:rPr lang="en-US" dirty="0">
                  <a:solidFill>
                    <a:srgbClr val="000000"/>
                  </a:solidFill>
                  <a:cs typeface="Times New Roman" pitchFamily="18" charset="0"/>
                </a:rPr>
                <a:t>The forester recommends she plant each seedling on a 6’ x 12’ spacing.  How many trees will be needed? (Hint: there are 43,560 sq. ft. per acre)</a:t>
              </a:r>
              <a:r>
                <a:rPr lang="en-US" dirty="0"/>
                <a:t> </a:t>
              </a:r>
            </a:p>
            <a:p>
              <a:pPr algn="l">
                <a:spcBef>
                  <a:spcPct val="50000"/>
                </a:spcBef>
              </a:pPr>
              <a:r>
                <a:rPr lang="en-US" dirty="0" smtClean="0"/>
                <a:t>6’ x 12’ =  72 sq ft per tree</a:t>
              </a:r>
            </a:p>
            <a:p>
              <a:pPr algn="l">
                <a:spcBef>
                  <a:spcPct val="50000"/>
                </a:spcBef>
              </a:pPr>
              <a:endParaRPr lang="en-US" u="sng" dirty="0"/>
            </a:p>
            <a:p>
              <a:pPr algn="l">
                <a:spcBef>
                  <a:spcPct val="50000"/>
                </a:spcBef>
              </a:pPr>
              <a:r>
                <a:rPr lang="en-US" u="sng" dirty="0" smtClean="0"/>
                <a:t>100 </a:t>
              </a:r>
              <a:r>
                <a:rPr lang="en-US" u="sng" dirty="0"/>
                <a:t>acres</a:t>
              </a:r>
              <a:r>
                <a:rPr lang="en-US" dirty="0"/>
                <a:t>        </a:t>
              </a:r>
              <a:r>
                <a:rPr lang="en-US" u="sng" dirty="0"/>
                <a:t>43,560 sq ft</a:t>
              </a:r>
              <a:r>
                <a:rPr lang="en-US" dirty="0"/>
                <a:t>         </a:t>
              </a:r>
              <a:r>
                <a:rPr lang="en-US" u="sng" dirty="0"/>
                <a:t>1 tree</a:t>
              </a:r>
            </a:p>
            <a:p>
              <a:pPr algn="l">
                <a:spcBef>
                  <a:spcPct val="50000"/>
                </a:spcBef>
              </a:pPr>
              <a:r>
                <a:rPr lang="en-US" dirty="0"/>
                <a:t>       1         </a:t>
              </a:r>
              <a:r>
                <a:rPr lang="en-US" sz="3600" baseline="50000" dirty="0"/>
                <a:t>X </a:t>
              </a:r>
              <a:r>
                <a:rPr lang="en-US" dirty="0"/>
                <a:t>      acre           </a:t>
              </a:r>
              <a:r>
                <a:rPr lang="en-US" sz="3600" baseline="50000" dirty="0"/>
                <a:t>X</a:t>
              </a:r>
              <a:r>
                <a:rPr lang="en-US" dirty="0"/>
                <a:t>   72 sq ft    </a:t>
              </a:r>
              <a:r>
                <a:rPr lang="en-US" sz="3600" baseline="50000" dirty="0"/>
                <a:t>=  </a:t>
              </a:r>
              <a:r>
                <a:rPr lang="en-US" sz="3600" b="1" baseline="50000" dirty="0"/>
                <a:t>60,500 </a:t>
              </a:r>
              <a:r>
                <a:rPr lang="en-US" sz="3600" b="1" baseline="50000" dirty="0" smtClean="0"/>
                <a:t>trees</a:t>
              </a:r>
            </a:p>
            <a:p>
              <a:pPr algn="l">
                <a:spcBef>
                  <a:spcPct val="50000"/>
                </a:spcBef>
              </a:pPr>
              <a:endParaRPr lang="en-US" sz="3600" b="1" baseline="50000" dirty="0"/>
            </a:p>
            <a:p>
              <a:pPr algn="l">
                <a:spcBef>
                  <a:spcPct val="50000"/>
                </a:spcBef>
              </a:pPr>
              <a:endParaRPr lang="en-US" sz="3600" b="1" baseline="50000" dirty="0"/>
            </a:p>
            <a:p>
              <a:pPr algn="l">
                <a:spcBef>
                  <a:spcPct val="50000"/>
                </a:spcBef>
              </a:pPr>
              <a:endParaRPr lang="en-US" dirty="0"/>
            </a:p>
          </p:txBody>
        </p:sp>
        <p:sp>
          <p:nvSpPr>
            <p:cNvPr id="105479" name="AutoShape 7"/>
            <p:cNvSpPr>
              <a:spLocks noChangeArrowheads="1"/>
            </p:cNvSpPr>
            <p:nvPr/>
          </p:nvSpPr>
          <p:spPr bwMode="auto">
            <a:xfrm>
              <a:off x="336" y="3072"/>
              <a:ext cx="864" cy="624"/>
            </a:xfrm>
            <a:prstGeom prst="bracketPair">
              <a:avLst>
                <a:gd name="adj" fmla="val 16667"/>
              </a:avLst>
            </a:prstGeom>
            <a:noFill/>
            <a:ln w="25400" cap="sq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0" name="AutoShape 8"/>
            <p:cNvSpPr>
              <a:spLocks noChangeArrowheads="1"/>
            </p:cNvSpPr>
            <p:nvPr/>
          </p:nvSpPr>
          <p:spPr bwMode="auto">
            <a:xfrm>
              <a:off x="1440" y="3072"/>
              <a:ext cx="1056" cy="624"/>
            </a:xfrm>
            <a:prstGeom prst="bracketPair">
              <a:avLst>
                <a:gd name="adj" fmla="val 16667"/>
              </a:avLst>
            </a:prstGeom>
            <a:noFill/>
            <a:ln w="25400" cap="sq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1" name="AutoShape 9"/>
            <p:cNvSpPr>
              <a:spLocks noChangeArrowheads="1"/>
            </p:cNvSpPr>
            <p:nvPr/>
          </p:nvSpPr>
          <p:spPr bwMode="auto">
            <a:xfrm>
              <a:off x="2784" y="3072"/>
              <a:ext cx="720" cy="624"/>
            </a:xfrm>
            <a:prstGeom prst="bracketPair">
              <a:avLst>
                <a:gd name="adj" fmla="val 16667"/>
              </a:avLst>
            </a:prstGeom>
            <a:noFill/>
            <a:ln w="254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0" y="655320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533400"/>
            <a:ext cx="7010400" cy="914400"/>
          </a:xfrm>
          <a:solidFill>
            <a:srgbClr val="FFFFCC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/>
              <a:t>FORESTRY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 rot="-2438936">
            <a:off x="192476" y="1179843"/>
            <a:ext cx="2523840" cy="82391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 dirty="0">
                <a:solidFill>
                  <a:srgbClr val="FFFF00"/>
                </a:solidFill>
              </a:rPr>
              <a:t>Pacing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895600" y="1295400"/>
            <a:ext cx="8077200" cy="489364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1 pace = 2 steps</a:t>
            </a:r>
          </a:p>
          <a:p>
            <a:endParaRPr lang="en-US" dirty="0"/>
          </a:p>
          <a:p>
            <a:r>
              <a:rPr lang="en-US" dirty="0"/>
              <a:t>The standard unit of distance measurement is the </a:t>
            </a:r>
            <a:r>
              <a:rPr lang="en-US" b="1" i="1" u="sng" dirty="0"/>
              <a:t>chain</a:t>
            </a:r>
            <a:r>
              <a:rPr lang="en-US" dirty="0"/>
              <a:t> or </a:t>
            </a:r>
            <a:r>
              <a:rPr lang="en-US" b="1" i="1" u="sng" dirty="0"/>
              <a:t>Gunter’s chain</a:t>
            </a:r>
            <a:r>
              <a:rPr lang="en-US" dirty="0"/>
              <a:t>, which equals 66 feet. </a:t>
            </a:r>
            <a:r>
              <a:rPr lang="en-US" dirty="0" smtClean="0"/>
              <a:t> How many of your paces are in one chain? </a:t>
            </a:r>
            <a:endParaRPr lang="en-US" dirty="0"/>
          </a:p>
          <a:p>
            <a:endParaRPr lang="en-US" dirty="0"/>
          </a:p>
          <a:p>
            <a:r>
              <a:rPr lang="en-US" dirty="0"/>
              <a:t>Several forestry tools are calibrated to be accurate from a distance of one chain.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are 10 sq chains in an acre. Students should be able to pace an area to determine its acreage as in the next example.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0" y="6553200"/>
            <a:ext cx="10972800" cy="304800"/>
          </a:xfrm>
          <a:prstGeom prst="rect">
            <a:avLst/>
          </a:prstGeom>
          <a:solidFill>
            <a:srgbClr val="939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10972800" cy="609600"/>
          </a:xfrm>
          <a:solidFill>
            <a:srgbClr val="FFFFCC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Area </a:t>
            </a:r>
            <a:r>
              <a:rPr lang="en-US" b="1" dirty="0"/>
              <a:t>determination</a:t>
            </a:r>
          </a:p>
        </p:txBody>
      </p:sp>
      <p:grpSp>
        <p:nvGrpSpPr>
          <p:cNvPr id="95254" name="Group 22"/>
          <p:cNvGrpSpPr>
            <a:grpSpLocks/>
          </p:cNvGrpSpPr>
          <p:nvPr/>
        </p:nvGrpSpPr>
        <p:grpSpPr bwMode="auto">
          <a:xfrm>
            <a:off x="7696200" y="2514600"/>
            <a:ext cx="3052763" cy="3429000"/>
            <a:chOff x="4653" y="1584"/>
            <a:chExt cx="1923" cy="2160"/>
          </a:xfrm>
        </p:grpSpPr>
        <p:grpSp>
          <p:nvGrpSpPr>
            <p:cNvPr id="95252" name="Group 20"/>
            <p:cNvGrpSpPr>
              <a:grpSpLocks/>
            </p:cNvGrpSpPr>
            <p:nvPr/>
          </p:nvGrpSpPr>
          <p:grpSpPr bwMode="auto">
            <a:xfrm>
              <a:off x="4653" y="1584"/>
              <a:ext cx="1923" cy="2160"/>
              <a:chOff x="4653" y="1584"/>
              <a:chExt cx="1923" cy="2160"/>
            </a:xfrm>
          </p:grpSpPr>
          <p:sp>
            <p:nvSpPr>
              <p:cNvPr id="95248" name="AutoShape 16"/>
              <p:cNvSpPr>
                <a:spLocks noChangeArrowheads="1"/>
              </p:cNvSpPr>
              <p:nvPr/>
            </p:nvSpPr>
            <p:spPr bwMode="auto">
              <a:xfrm>
                <a:off x="4656" y="1584"/>
                <a:ext cx="1920" cy="2160"/>
              </a:xfrm>
              <a:prstGeom prst="flowChartManualInput">
                <a:avLst/>
              </a:prstGeom>
              <a:solidFill>
                <a:srgbClr val="00FFFF"/>
              </a:solidFill>
              <a:ln w="12700" cap="sq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49" name="Text Box 17"/>
              <p:cNvSpPr txBox="1">
                <a:spLocks noChangeArrowheads="1"/>
              </p:cNvSpPr>
              <p:nvPr/>
            </p:nvSpPr>
            <p:spPr bwMode="auto">
              <a:xfrm>
                <a:off x="5232" y="3408"/>
                <a:ext cx="912" cy="288"/>
              </a:xfrm>
              <a:prstGeom prst="rect">
                <a:avLst/>
              </a:prstGeom>
              <a:solidFill>
                <a:srgbClr val="00FFFF"/>
              </a:solidFill>
              <a:ln w="12700" cap="sq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 smtClean="0"/>
                  <a:t>10 chains</a:t>
                </a:r>
                <a:endParaRPr lang="en-US" b="1" dirty="0"/>
              </a:p>
            </p:txBody>
          </p:sp>
          <p:sp>
            <p:nvSpPr>
              <p:cNvPr id="95250" name="Text Box 18"/>
              <p:cNvSpPr txBox="1">
                <a:spLocks noChangeArrowheads="1"/>
              </p:cNvSpPr>
              <p:nvPr/>
            </p:nvSpPr>
            <p:spPr bwMode="auto">
              <a:xfrm>
                <a:off x="4653" y="2400"/>
                <a:ext cx="349" cy="864"/>
              </a:xfrm>
              <a:prstGeom prst="rect">
                <a:avLst/>
              </a:prstGeom>
              <a:solidFill>
                <a:srgbClr val="00FFFF"/>
              </a:solidFill>
              <a:ln w="12700" cap="sq">
                <a:noFill/>
                <a:miter lim="800000"/>
                <a:headEnd/>
                <a:tailEnd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 smtClean="0"/>
                  <a:t>9 chains</a:t>
                </a:r>
                <a:endParaRPr lang="en-US" b="1" dirty="0"/>
              </a:p>
            </p:txBody>
          </p:sp>
          <p:sp>
            <p:nvSpPr>
              <p:cNvPr id="95251" name="Text Box 19"/>
              <p:cNvSpPr txBox="1">
                <a:spLocks noChangeArrowheads="1"/>
              </p:cNvSpPr>
              <p:nvPr/>
            </p:nvSpPr>
            <p:spPr bwMode="auto">
              <a:xfrm>
                <a:off x="6189" y="2352"/>
                <a:ext cx="349" cy="912"/>
              </a:xfrm>
              <a:prstGeom prst="rect">
                <a:avLst/>
              </a:prstGeom>
              <a:solidFill>
                <a:srgbClr val="00FFFF"/>
              </a:solidFill>
              <a:ln w="12700" cap="sq">
                <a:noFill/>
                <a:miter lim="800000"/>
                <a:headEnd/>
                <a:tailEnd/>
              </a:ln>
              <a:effectLst/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 smtClean="0"/>
                  <a:t>12  chains</a:t>
                </a:r>
                <a:endParaRPr lang="en-US" b="1" dirty="0"/>
              </a:p>
            </p:txBody>
          </p:sp>
        </p:grpSp>
        <p:sp>
          <p:nvSpPr>
            <p:cNvPr id="95253" name="Line 21"/>
            <p:cNvSpPr>
              <a:spLocks noChangeShapeType="1"/>
            </p:cNvSpPr>
            <p:nvPr/>
          </p:nvSpPr>
          <p:spPr bwMode="auto">
            <a:xfrm>
              <a:off x="4656" y="2016"/>
              <a:ext cx="19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8600" y="1524000"/>
            <a:ext cx="7467600" cy="454893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How many acres are in 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polygon? 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Hint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: there are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10 square chains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per acre)</a:t>
            </a:r>
            <a:r>
              <a:rPr lang="en-US" dirty="0"/>
              <a:t> 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u="sng" dirty="0"/>
              <a:t>Area of the square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(base x height)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/>
              <a:t>10 chains </a:t>
            </a:r>
            <a:r>
              <a:rPr lang="en-US" sz="2000" dirty="0"/>
              <a:t>x </a:t>
            </a:r>
            <a:r>
              <a:rPr lang="en-US" sz="2000" dirty="0" smtClean="0"/>
              <a:t>9 chains </a:t>
            </a:r>
            <a:r>
              <a:rPr lang="en-US" sz="2000" dirty="0"/>
              <a:t>= </a:t>
            </a:r>
            <a:r>
              <a:rPr lang="en-US" sz="2000" dirty="0" smtClean="0"/>
              <a:t>90 </a:t>
            </a:r>
            <a:r>
              <a:rPr lang="en-US" sz="2000" dirty="0"/>
              <a:t>sq </a:t>
            </a:r>
            <a:r>
              <a:rPr lang="en-US" sz="2000" dirty="0" smtClean="0"/>
              <a:t>chains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/>
              <a:t>90 sq chains / 10 sq chains per acre = 9.0 acres</a:t>
            </a:r>
            <a:endParaRPr lang="en-US" sz="2000" dirty="0"/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u="sng" dirty="0"/>
              <a:t>Area of the triangle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(base x height)/2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/>
              <a:t>(10 chains x 3 chains) / 2 =15 sq chains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/>
              <a:t>15 sq chains / 10 sq chains per acre =1.5 acres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endParaRPr lang="en-US" b="1" baseline="50000" dirty="0"/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Total area = </a:t>
            </a:r>
            <a:r>
              <a:rPr lang="en-US" dirty="0" smtClean="0"/>
              <a:t>9 </a:t>
            </a:r>
            <a:r>
              <a:rPr lang="en-US" dirty="0"/>
              <a:t>acres + </a:t>
            </a:r>
            <a:r>
              <a:rPr lang="en-US" dirty="0" smtClean="0"/>
              <a:t>1.5 </a:t>
            </a:r>
            <a:r>
              <a:rPr lang="en-US" dirty="0"/>
              <a:t>acres = </a:t>
            </a:r>
            <a:r>
              <a:rPr lang="en-US" b="1" dirty="0" smtClean="0"/>
              <a:t>10.5 </a:t>
            </a:r>
            <a:r>
              <a:rPr lang="en-US" b="1" dirty="0"/>
              <a:t>acres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0287000" y="2590800"/>
            <a:ext cx="461665" cy="762000"/>
          </a:xfrm>
          <a:prstGeom prst="rect">
            <a:avLst/>
          </a:prstGeom>
          <a:solidFill>
            <a:srgbClr val="00FFFF"/>
          </a:solidFill>
          <a:ln w="12700" cap="sq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12 </a:t>
            </a:r>
            <a:r>
              <a:rPr lang="en-US" sz="1800" b="1" dirty="0" smtClean="0"/>
              <a:t>-</a:t>
            </a:r>
            <a:r>
              <a:rPr lang="en-US" sz="1200" b="1" dirty="0" smtClean="0"/>
              <a:t> 9=3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12613</TotalTime>
  <Words>873</Words>
  <Application>Microsoft Office PowerPoint</Application>
  <PresentationFormat>Custom</PresentationFormat>
  <Paragraphs>144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FORESTRY Study notes for 2013 competition </vt:lpstr>
      <vt:lpstr>Note:</vt:lpstr>
      <vt:lpstr>Envirothon Forestry Study guide The online study guide: If it’s in bold face, underlined, and italicized,  it’s fair game for the test!</vt:lpstr>
      <vt:lpstr>  Dendrology - tree identification</vt:lpstr>
      <vt:lpstr> Determining a tree’s age</vt:lpstr>
      <vt:lpstr> Timber volume determination</vt:lpstr>
      <vt:lpstr> Calculating tree planting needs</vt:lpstr>
      <vt:lpstr>FORESTRY</vt:lpstr>
      <vt:lpstr>Area determination</vt:lpstr>
      <vt:lpstr>FORESTRY</vt:lpstr>
      <vt:lpstr>FORESTRY</vt:lpstr>
      <vt:lpstr>PowerPoint Presentation</vt:lpstr>
      <vt:lpstr>FORESTRY</vt:lpstr>
      <vt:lpstr>FORESTRY</vt:lpstr>
      <vt:lpstr>Good resource to look at!</vt:lpstr>
      <vt:lpstr>Oral question</vt:lpstr>
    </vt:vector>
  </TitlesOfParts>
  <Company>Division Of Forestry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THINK YOU’RE  STRESSED?   A look at trees and their environment.</dc:title>
  <dc:creator>armstrd</dc:creator>
  <cp:lastModifiedBy>Richie Bamlet</cp:lastModifiedBy>
  <cp:revision>57</cp:revision>
  <dcterms:created xsi:type="dcterms:W3CDTF">2001-10-17T19:36:20Z</dcterms:created>
  <dcterms:modified xsi:type="dcterms:W3CDTF">2013-01-11T21:06:44Z</dcterms:modified>
</cp:coreProperties>
</file>