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46"/>
  </p:notesMasterIdLst>
  <p:handoutMasterIdLst>
    <p:handoutMasterId r:id="rId47"/>
  </p:handoutMasterIdLst>
  <p:sldIdLst>
    <p:sldId id="286" r:id="rId2"/>
    <p:sldId id="367" r:id="rId3"/>
    <p:sldId id="362" r:id="rId4"/>
    <p:sldId id="368" r:id="rId5"/>
    <p:sldId id="365" r:id="rId6"/>
    <p:sldId id="364" r:id="rId7"/>
    <p:sldId id="391" r:id="rId8"/>
    <p:sldId id="374" r:id="rId9"/>
    <p:sldId id="373" r:id="rId10"/>
    <p:sldId id="375" r:id="rId11"/>
    <p:sldId id="343" r:id="rId12"/>
    <p:sldId id="356" r:id="rId13"/>
    <p:sldId id="355" r:id="rId14"/>
    <p:sldId id="357" r:id="rId15"/>
    <p:sldId id="369" r:id="rId16"/>
    <p:sldId id="350" r:id="rId17"/>
    <p:sldId id="376" r:id="rId18"/>
    <p:sldId id="377" r:id="rId19"/>
    <p:sldId id="385" r:id="rId20"/>
    <p:sldId id="387" r:id="rId21"/>
    <p:sldId id="386" r:id="rId22"/>
    <p:sldId id="352" r:id="rId23"/>
    <p:sldId id="380" r:id="rId24"/>
    <p:sldId id="381" r:id="rId25"/>
    <p:sldId id="351" r:id="rId26"/>
    <p:sldId id="378" r:id="rId27"/>
    <p:sldId id="349" r:id="rId28"/>
    <p:sldId id="347" r:id="rId29"/>
    <p:sldId id="388" r:id="rId30"/>
    <p:sldId id="363" r:id="rId31"/>
    <p:sldId id="390" r:id="rId32"/>
    <p:sldId id="359" r:id="rId33"/>
    <p:sldId id="344" r:id="rId34"/>
    <p:sldId id="354" r:id="rId35"/>
    <p:sldId id="353" r:id="rId36"/>
    <p:sldId id="366" r:id="rId37"/>
    <p:sldId id="370" r:id="rId38"/>
    <p:sldId id="371" r:id="rId39"/>
    <p:sldId id="372" r:id="rId40"/>
    <p:sldId id="339" r:id="rId41"/>
    <p:sldId id="389" r:id="rId42"/>
    <p:sldId id="348" r:id="rId43"/>
    <p:sldId id="383" r:id="rId44"/>
    <p:sldId id="299" r:id="rId45"/>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40F6"/>
    <a:srgbClr val="C2AE1C"/>
    <a:srgbClr val="CCCC00"/>
    <a:srgbClr val="151C77"/>
    <a:srgbClr val="954ECA"/>
    <a:srgbClr val="8439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958" autoAdjust="0"/>
    <p:restoredTop sz="76753" autoAdjust="0"/>
  </p:normalViewPr>
  <p:slideViewPr>
    <p:cSldViewPr>
      <p:cViewPr varScale="1">
        <p:scale>
          <a:sx n="87" d="100"/>
          <a:sy n="87" d="100"/>
        </p:scale>
        <p:origin x="480" y="96"/>
      </p:cViewPr>
      <p:guideLst>
        <p:guide orient="horz" pos="2160"/>
        <p:guide pos="2880"/>
      </p:guideLst>
    </p:cSldViewPr>
  </p:slideViewPr>
  <p:outlineViewPr>
    <p:cViewPr>
      <p:scale>
        <a:sx n="33" d="100"/>
        <a:sy n="33" d="100"/>
      </p:scale>
      <p:origin x="0" y="-27858"/>
    </p:cViewPr>
  </p:outlineViewPr>
  <p:notesTextViewPr>
    <p:cViewPr>
      <p:scale>
        <a:sx n="1" d="1"/>
        <a:sy n="1" d="1"/>
      </p:scale>
      <p:origin x="0" y="0"/>
    </p:cViewPr>
  </p:notesTextViewPr>
  <p:sorterViewPr>
    <p:cViewPr>
      <p:scale>
        <a:sx n="100" d="100"/>
        <a:sy n="100" d="100"/>
      </p:scale>
      <p:origin x="0" y="-1059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6012113608855886"/>
          <c:y val="3.917889641226753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Sheet1!$A$12</c:f>
              <c:strCache>
                <c:ptCount val="1"/>
                <c:pt idx="0">
                  <c:v>The delivery method was appropriate.</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6E31-4B5E-8863-80BF1775CB88}"/>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6E31-4B5E-8863-80BF1775CB88}"/>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6E31-4B5E-8863-80BF1775CB88}"/>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6E31-4B5E-8863-80BF1775CB88}"/>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6E31-4B5E-8863-80BF1775CB88}"/>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6E31-4B5E-8863-80BF1775CB88}"/>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Sheet1!$B$11:$G$11</c:f>
              <c:strCache>
                <c:ptCount val="6"/>
                <c:pt idx="0">
                  <c:v>Strongly disagree</c:v>
                </c:pt>
                <c:pt idx="1">
                  <c:v>Moderately disagree</c:v>
                </c:pt>
                <c:pt idx="2">
                  <c:v>Slightly disagree</c:v>
                </c:pt>
                <c:pt idx="3">
                  <c:v>Slightly agree</c:v>
                </c:pt>
                <c:pt idx="4">
                  <c:v>Moderately agree</c:v>
                </c:pt>
                <c:pt idx="5">
                  <c:v>Strongly agree</c:v>
                </c:pt>
              </c:strCache>
            </c:strRef>
          </c:cat>
          <c:val>
            <c:numRef>
              <c:f>Sheet1!$B$12:$G$12</c:f>
              <c:numCache>
                <c:formatCode>General</c:formatCode>
                <c:ptCount val="6"/>
                <c:pt idx="0">
                  <c:v>2</c:v>
                </c:pt>
                <c:pt idx="1">
                  <c:v>0</c:v>
                </c:pt>
                <c:pt idx="2">
                  <c:v>0</c:v>
                </c:pt>
                <c:pt idx="3">
                  <c:v>2</c:v>
                </c:pt>
                <c:pt idx="4">
                  <c:v>25</c:v>
                </c:pt>
                <c:pt idx="5">
                  <c:v>89</c:v>
                </c:pt>
              </c:numCache>
            </c:numRef>
          </c:val>
          <c:extLst xmlns:c16r2="http://schemas.microsoft.com/office/drawing/2015/06/chart">
            <c:ext xmlns:c16="http://schemas.microsoft.com/office/drawing/2014/chart" uri="{C3380CC4-5D6E-409C-BE32-E72D297353CC}">
              <c16:uniqueId val="{0000000C-6E31-4B5E-8863-80BF1775CB88}"/>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Sheet1!$A$9</c:f>
              <c:strCache>
                <c:ptCount val="1"/>
                <c:pt idx="0">
                  <c:v>I am likely to make changes to my treatment practice for patients with diabetes based on what I learned in the ECHO session today.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Sheet1!$B$8:$G$8</c:f>
              <c:strCache>
                <c:ptCount val="6"/>
                <c:pt idx="0">
                  <c:v>Strongly disagree</c:v>
                </c:pt>
                <c:pt idx="1">
                  <c:v>Moderately disagree</c:v>
                </c:pt>
                <c:pt idx="2">
                  <c:v>Slightly disagree</c:v>
                </c:pt>
                <c:pt idx="3">
                  <c:v>Slightly agree</c:v>
                </c:pt>
                <c:pt idx="4">
                  <c:v>Moderately agree</c:v>
                </c:pt>
                <c:pt idx="5">
                  <c:v>Strongly agree</c:v>
                </c:pt>
              </c:strCache>
            </c:strRef>
          </c:cat>
          <c:val>
            <c:numRef>
              <c:f>Sheet1!$B$9:$G$9</c:f>
              <c:numCache>
                <c:formatCode>General</c:formatCode>
                <c:ptCount val="6"/>
                <c:pt idx="0">
                  <c:v>2</c:v>
                </c:pt>
                <c:pt idx="1">
                  <c:v>1</c:v>
                </c:pt>
                <c:pt idx="2">
                  <c:v>0</c:v>
                </c:pt>
                <c:pt idx="3">
                  <c:v>28</c:v>
                </c:pt>
                <c:pt idx="4">
                  <c:v>41</c:v>
                </c:pt>
                <c:pt idx="5">
                  <c:v>34</c:v>
                </c:pt>
              </c:numCache>
            </c:numRef>
          </c:val>
          <c:extLst xmlns:c16r2="http://schemas.microsoft.com/office/drawing/2015/06/chart">
            <c:ext xmlns:c16="http://schemas.microsoft.com/office/drawing/2014/chart" uri="{C3380CC4-5D6E-409C-BE32-E72D297353CC}">
              <c16:uniqueId val="{00000000-56A7-4DB5-BBDE-49013443CD8B}"/>
            </c:ext>
          </c:extLst>
        </c:ser>
        <c:dLbls>
          <c:showLegendKey val="0"/>
          <c:showVal val="0"/>
          <c:showCatName val="0"/>
          <c:showSerName val="0"/>
          <c:showPercent val="0"/>
          <c:showBubbleSize val="0"/>
        </c:dLbls>
        <c:gapWidth val="219"/>
        <c:overlap val="-27"/>
        <c:axId val="396557288"/>
        <c:axId val="396558072"/>
      </c:barChart>
      <c:catAx>
        <c:axId val="396557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6558072"/>
        <c:crosses val="autoZero"/>
        <c:auto val="1"/>
        <c:lblAlgn val="ctr"/>
        <c:lblOffset val="100"/>
        <c:noMultiLvlLbl val="0"/>
      </c:catAx>
      <c:valAx>
        <c:axId val="396558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6557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Sheet1!$A$12</c:f>
              <c:strCache>
                <c:ptCount val="1"/>
                <c:pt idx="0">
                  <c:v>The delivery method was appropriate.</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C70C-4F49-B188-BBB75AD2F7AA}"/>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C70C-4F49-B188-BBB75AD2F7AA}"/>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C70C-4F49-B188-BBB75AD2F7AA}"/>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C70C-4F49-B188-BBB75AD2F7AA}"/>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C70C-4F49-B188-BBB75AD2F7AA}"/>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C70C-4F49-B188-BBB75AD2F7A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Sheet1!$B$11:$G$11</c:f>
              <c:strCache>
                <c:ptCount val="6"/>
                <c:pt idx="0">
                  <c:v>Strongly disagree</c:v>
                </c:pt>
                <c:pt idx="1">
                  <c:v>Moderately disagree</c:v>
                </c:pt>
                <c:pt idx="2">
                  <c:v>Slightly disagree</c:v>
                </c:pt>
                <c:pt idx="3">
                  <c:v>Slightly agree</c:v>
                </c:pt>
                <c:pt idx="4">
                  <c:v>Moderately agree</c:v>
                </c:pt>
                <c:pt idx="5">
                  <c:v>Strongly agree</c:v>
                </c:pt>
              </c:strCache>
            </c:strRef>
          </c:cat>
          <c:val>
            <c:numRef>
              <c:f>Sheet1!$B$12:$G$12</c:f>
              <c:numCache>
                <c:formatCode>General</c:formatCode>
                <c:ptCount val="6"/>
                <c:pt idx="0">
                  <c:v>1</c:v>
                </c:pt>
                <c:pt idx="1">
                  <c:v>0</c:v>
                </c:pt>
                <c:pt idx="2">
                  <c:v>0</c:v>
                </c:pt>
                <c:pt idx="3">
                  <c:v>3</c:v>
                </c:pt>
                <c:pt idx="4">
                  <c:v>21</c:v>
                </c:pt>
                <c:pt idx="5">
                  <c:v>65</c:v>
                </c:pt>
              </c:numCache>
            </c:numRef>
          </c:val>
          <c:extLst xmlns:c16r2="http://schemas.microsoft.com/office/drawing/2015/06/chart">
            <c:ext xmlns:c16="http://schemas.microsoft.com/office/drawing/2014/chart" uri="{C3380CC4-5D6E-409C-BE32-E72D297353CC}">
              <c16:uniqueId val="{0000000C-C70C-4F49-B188-BBB75AD2F7AA}"/>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Sheet1!$A$9</c:f>
              <c:strCache>
                <c:ptCount val="1"/>
                <c:pt idx="0">
                  <c:v>I am likely to make changes to my treatment practice for patients with diabetes based on what I learned in the ECHO session today.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Sheet1!$B$8:$G$8</c:f>
              <c:strCache>
                <c:ptCount val="6"/>
                <c:pt idx="0">
                  <c:v>Strongly disagree</c:v>
                </c:pt>
                <c:pt idx="1">
                  <c:v>Moderately disagree</c:v>
                </c:pt>
                <c:pt idx="2">
                  <c:v>Slightly disagree</c:v>
                </c:pt>
                <c:pt idx="3">
                  <c:v>Slightly agree</c:v>
                </c:pt>
                <c:pt idx="4">
                  <c:v>Moderately agree</c:v>
                </c:pt>
                <c:pt idx="5">
                  <c:v>Strongly agree</c:v>
                </c:pt>
              </c:strCache>
            </c:strRef>
          </c:cat>
          <c:val>
            <c:numRef>
              <c:f>Sheet1!$B$9:$G$9</c:f>
              <c:numCache>
                <c:formatCode>General</c:formatCode>
                <c:ptCount val="6"/>
                <c:pt idx="0">
                  <c:v>1</c:v>
                </c:pt>
                <c:pt idx="1">
                  <c:v>0</c:v>
                </c:pt>
                <c:pt idx="2">
                  <c:v>3</c:v>
                </c:pt>
                <c:pt idx="3">
                  <c:v>30</c:v>
                </c:pt>
                <c:pt idx="4">
                  <c:v>31</c:v>
                </c:pt>
                <c:pt idx="5">
                  <c:v>24</c:v>
                </c:pt>
              </c:numCache>
            </c:numRef>
          </c:val>
          <c:extLst xmlns:c16r2="http://schemas.microsoft.com/office/drawing/2015/06/chart">
            <c:ext xmlns:c16="http://schemas.microsoft.com/office/drawing/2014/chart" uri="{C3380CC4-5D6E-409C-BE32-E72D297353CC}">
              <c16:uniqueId val="{00000000-34E2-44C4-A398-5FF2F3875FCA}"/>
            </c:ext>
          </c:extLst>
        </c:ser>
        <c:dLbls>
          <c:showLegendKey val="0"/>
          <c:showVal val="0"/>
          <c:showCatName val="0"/>
          <c:showSerName val="0"/>
          <c:showPercent val="0"/>
          <c:showBubbleSize val="0"/>
        </c:dLbls>
        <c:gapWidth val="219"/>
        <c:overlap val="-27"/>
        <c:axId val="393959672"/>
        <c:axId val="396558464"/>
      </c:barChart>
      <c:catAx>
        <c:axId val="393959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6558464"/>
        <c:crosses val="autoZero"/>
        <c:auto val="1"/>
        <c:lblAlgn val="ctr"/>
        <c:lblOffset val="100"/>
        <c:noMultiLvlLbl val="0"/>
      </c:catAx>
      <c:valAx>
        <c:axId val="396558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3959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879" tIns="46440" rIns="92879" bIns="46440" rtlCol="0"/>
          <a:lstStyle>
            <a:lvl1pPr algn="l">
              <a:defRPr sz="1200"/>
            </a:lvl1pPr>
          </a:lstStyle>
          <a:p>
            <a:endParaRPr lang="en-US"/>
          </a:p>
        </p:txBody>
      </p:sp>
      <p:sp>
        <p:nvSpPr>
          <p:cNvPr id="3" name="Date Placeholder 2"/>
          <p:cNvSpPr>
            <a:spLocks noGrp="1"/>
          </p:cNvSpPr>
          <p:nvPr>
            <p:ph type="dt" sz="quarter" idx="1"/>
          </p:nvPr>
        </p:nvSpPr>
        <p:spPr>
          <a:xfrm>
            <a:off x="3884614" y="0"/>
            <a:ext cx="2971800" cy="464820"/>
          </a:xfrm>
          <a:prstGeom prst="rect">
            <a:avLst/>
          </a:prstGeom>
        </p:spPr>
        <p:txBody>
          <a:bodyPr vert="horz" lIns="92879" tIns="46440" rIns="92879" bIns="46440" rtlCol="0"/>
          <a:lstStyle>
            <a:lvl1pPr algn="r">
              <a:defRPr sz="1200"/>
            </a:lvl1pPr>
          </a:lstStyle>
          <a:p>
            <a:fld id="{E7D2304B-6672-4256-B54E-BA2EA688EC8F}" type="datetimeFigureOut">
              <a:rPr lang="en-US" smtClean="0"/>
              <a:t>1/24/2018</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2879" tIns="46440" rIns="92879" bIns="46440" rtlCol="0" anchor="b"/>
          <a:lstStyle>
            <a:lvl1pPr algn="l">
              <a:defRPr sz="1200"/>
            </a:lvl1pPr>
          </a:lstStyle>
          <a:p>
            <a:endParaRPr lang="en-US"/>
          </a:p>
        </p:txBody>
      </p:sp>
      <p:sp>
        <p:nvSpPr>
          <p:cNvPr id="5" name="Slide Number Placeholder 4"/>
          <p:cNvSpPr>
            <a:spLocks noGrp="1"/>
          </p:cNvSpPr>
          <p:nvPr>
            <p:ph type="sldNum" sz="quarter" idx="3"/>
          </p:nvPr>
        </p:nvSpPr>
        <p:spPr>
          <a:xfrm>
            <a:off x="3884614" y="8829967"/>
            <a:ext cx="2971800" cy="464820"/>
          </a:xfrm>
          <a:prstGeom prst="rect">
            <a:avLst/>
          </a:prstGeom>
        </p:spPr>
        <p:txBody>
          <a:bodyPr vert="horz" lIns="92879" tIns="46440" rIns="92879" bIns="46440" rtlCol="0" anchor="b"/>
          <a:lstStyle>
            <a:lvl1pPr algn="r">
              <a:defRPr sz="1200"/>
            </a:lvl1pPr>
          </a:lstStyle>
          <a:p>
            <a:fld id="{429E351E-29D8-4EE7-9D75-7EC4001EA986}" type="slidenum">
              <a:rPr lang="en-US" smtClean="0"/>
              <a:t>‹#›</a:t>
            </a:fld>
            <a:endParaRPr lang="en-US"/>
          </a:p>
        </p:txBody>
      </p:sp>
    </p:spTree>
    <p:extLst>
      <p:ext uri="{BB962C8B-B14F-4D97-AF65-F5344CB8AC3E}">
        <p14:creationId xmlns:p14="http://schemas.microsoft.com/office/powerpoint/2010/main" val="38791830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879" tIns="46440" rIns="92879" bIns="46440" rtlCol="0"/>
          <a:lstStyle>
            <a:lvl1pPr algn="l">
              <a:defRPr sz="1200"/>
            </a:lvl1pPr>
          </a:lstStyle>
          <a:p>
            <a:endParaRPr lang="en-US"/>
          </a:p>
        </p:txBody>
      </p:sp>
      <p:sp>
        <p:nvSpPr>
          <p:cNvPr id="3" name="Date Placeholder 2"/>
          <p:cNvSpPr>
            <a:spLocks noGrp="1"/>
          </p:cNvSpPr>
          <p:nvPr>
            <p:ph type="dt" idx="1"/>
          </p:nvPr>
        </p:nvSpPr>
        <p:spPr>
          <a:xfrm>
            <a:off x="3884614" y="0"/>
            <a:ext cx="2971800" cy="464820"/>
          </a:xfrm>
          <a:prstGeom prst="rect">
            <a:avLst/>
          </a:prstGeom>
        </p:spPr>
        <p:txBody>
          <a:bodyPr vert="horz" lIns="92879" tIns="46440" rIns="92879" bIns="46440" rtlCol="0"/>
          <a:lstStyle>
            <a:lvl1pPr algn="r">
              <a:defRPr sz="1200"/>
            </a:lvl1pPr>
          </a:lstStyle>
          <a:p>
            <a:fld id="{D0A4CFB8-06AF-4853-95CB-8DDECCC2BD92}" type="datetimeFigureOut">
              <a:rPr lang="en-US" smtClean="0"/>
              <a:pPr/>
              <a:t>1/24/2018</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879" tIns="46440" rIns="92879" bIns="4644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2879" tIns="46440" rIns="92879" bIns="4644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2879" tIns="46440" rIns="92879" bIns="46440"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829967"/>
            <a:ext cx="2971800" cy="464820"/>
          </a:xfrm>
          <a:prstGeom prst="rect">
            <a:avLst/>
          </a:prstGeom>
        </p:spPr>
        <p:txBody>
          <a:bodyPr vert="horz" lIns="92879" tIns="46440" rIns="92879" bIns="46440" rtlCol="0" anchor="b"/>
          <a:lstStyle>
            <a:lvl1pPr algn="r">
              <a:defRPr sz="1200"/>
            </a:lvl1pPr>
          </a:lstStyle>
          <a:p>
            <a:fld id="{71726D92-4171-4E2A-803F-8EAB4375632F}" type="slidenum">
              <a:rPr lang="en-US" smtClean="0"/>
              <a:pPr/>
              <a:t>‹#›</a:t>
            </a:fld>
            <a:endParaRPr lang="en-US"/>
          </a:p>
        </p:txBody>
      </p:sp>
    </p:spTree>
    <p:extLst>
      <p:ext uri="{BB962C8B-B14F-4D97-AF65-F5344CB8AC3E}">
        <p14:creationId xmlns:p14="http://schemas.microsoft.com/office/powerpoint/2010/main" val="1644093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Thank you for having me speak at this</a:t>
            </a:r>
            <a:r>
              <a:rPr lang="en-US" baseline="0" dirty="0"/>
              <a:t> conference.  I am honored to be here.  I would love to share with you some excellence from the Diabetes Center.  </a:t>
            </a:r>
            <a:endParaRPr lang="en-US" dirty="0"/>
          </a:p>
        </p:txBody>
      </p:sp>
      <p:sp>
        <p:nvSpPr>
          <p:cNvPr id="4" name="Slide Number Placeholder 3"/>
          <p:cNvSpPr>
            <a:spLocks noGrp="1"/>
          </p:cNvSpPr>
          <p:nvPr>
            <p:ph type="sldNum" sz="quarter" idx="10"/>
          </p:nvPr>
        </p:nvSpPr>
        <p:spPr/>
        <p:txBody>
          <a:bodyPr/>
          <a:lstStyle/>
          <a:p>
            <a:fld id="{862ACC0C-5104-4059-906D-C32559B5F65D}" type="slidenum">
              <a:rPr lang="en-US" smtClean="0"/>
              <a:pPr/>
              <a:t>1</a:t>
            </a:fld>
            <a:endParaRPr lang="en-US"/>
          </a:p>
        </p:txBody>
      </p:sp>
    </p:spTree>
    <p:extLst>
      <p:ext uri="{BB962C8B-B14F-4D97-AF65-F5344CB8AC3E}">
        <p14:creationId xmlns:p14="http://schemas.microsoft.com/office/powerpoint/2010/main" val="3017392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Having the right tools and sufficient resources are necessary for providing appropriate</a:t>
            </a:r>
            <a:r>
              <a:rPr lang="en-US" baseline="0" dirty="0"/>
              <a:t> education to the audiences we serve.</a:t>
            </a:r>
          </a:p>
          <a:p>
            <a:endParaRPr lang="en-US" baseline="0" dirty="0"/>
          </a:p>
          <a:p>
            <a:r>
              <a:rPr lang="en-US" baseline="0" dirty="0"/>
              <a:t>We have many successes, not without many challenges—but certainly the lessons learned are worth sharing.</a:t>
            </a:r>
          </a:p>
          <a:p>
            <a:r>
              <a:rPr lang="en-US" baseline="0" dirty="0"/>
              <a:t> </a:t>
            </a:r>
            <a:endParaRPr lang="en-US" dirty="0"/>
          </a:p>
        </p:txBody>
      </p:sp>
      <p:sp>
        <p:nvSpPr>
          <p:cNvPr id="4" name="Slide Number Placeholder 3"/>
          <p:cNvSpPr>
            <a:spLocks noGrp="1"/>
          </p:cNvSpPr>
          <p:nvPr>
            <p:ph type="sldNum" sz="quarter" idx="10"/>
          </p:nvPr>
        </p:nvSpPr>
        <p:spPr/>
        <p:txBody>
          <a:bodyPr/>
          <a:lstStyle/>
          <a:p>
            <a:fld id="{71726D92-4171-4E2A-803F-8EAB4375632F}" type="slidenum">
              <a:rPr lang="en-US" smtClean="0"/>
              <a:pPr/>
              <a:t>10</a:t>
            </a:fld>
            <a:endParaRPr lang="en-US"/>
          </a:p>
        </p:txBody>
      </p:sp>
    </p:spTree>
    <p:extLst>
      <p:ext uri="{BB962C8B-B14F-4D97-AF65-F5344CB8AC3E}">
        <p14:creationId xmlns:p14="http://schemas.microsoft.com/office/powerpoint/2010/main" val="556363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few things</a:t>
            </a:r>
            <a:r>
              <a:rPr lang="en-US" baseline="0" dirty="0"/>
              <a:t> I would like you to take away from this session and implement in your environment.</a:t>
            </a:r>
            <a:endParaRPr lang="en-US" dirty="0"/>
          </a:p>
          <a:p>
            <a:endParaRPr lang="en-US" dirty="0"/>
          </a:p>
          <a:p>
            <a:r>
              <a:rPr lang="en-US" dirty="0"/>
              <a:t>We</a:t>
            </a:r>
            <a:r>
              <a:rPr lang="en-US" baseline="0" dirty="0"/>
              <a:t> are constantly striving for excellence in our outcomes:  product, procedure, and process.  In doing so, this has become a journey rather than a destination or an end-point.  We believe our goal is fluid and will not have an end-point, as we are life-long learners as well as deliverers/facilitators/educators/teachers…</a:t>
            </a:r>
            <a:endParaRPr lang="en-US" dirty="0"/>
          </a:p>
          <a:p>
            <a:endParaRPr lang="en-US" dirty="0"/>
          </a:p>
          <a:p>
            <a:r>
              <a:rPr lang="en-US" dirty="0"/>
              <a:t>Let</a:t>
            </a:r>
            <a:r>
              <a:rPr lang="en-US" baseline="0" dirty="0"/>
              <a:t>’s look how we do it at the DCOE.</a:t>
            </a:r>
            <a:endParaRPr lang="en-US" dirty="0"/>
          </a:p>
          <a:p>
            <a:endParaRPr lang="en-US" dirty="0"/>
          </a:p>
        </p:txBody>
      </p:sp>
      <p:sp>
        <p:nvSpPr>
          <p:cNvPr id="4" name="Slide Number Placeholder 3"/>
          <p:cNvSpPr>
            <a:spLocks noGrp="1"/>
          </p:cNvSpPr>
          <p:nvPr>
            <p:ph type="sldNum" sz="quarter" idx="10"/>
          </p:nvPr>
        </p:nvSpPr>
        <p:spPr/>
        <p:txBody>
          <a:bodyPr/>
          <a:lstStyle/>
          <a:p>
            <a:fld id="{71726D92-4171-4E2A-803F-8EAB4375632F}" type="slidenum">
              <a:rPr lang="en-US" smtClean="0"/>
              <a:pPr/>
              <a:t>11</a:t>
            </a:fld>
            <a:endParaRPr lang="en-US"/>
          </a:p>
        </p:txBody>
      </p:sp>
    </p:spTree>
    <p:extLst>
      <p:ext uri="{BB962C8B-B14F-4D97-AF65-F5344CB8AC3E}">
        <p14:creationId xmlns:p14="http://schemas.microsoft.com/office/powerpoint/2010/main" val="135847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should we care how</a:t>
            </a:r>
            <a:r>
              <a:rPr lang="en-US" baseline="0" dirty="0"/>
              <a:t> they learn or if they know why or why not?  We can tell them, give them, mandate they have the information, but it will not ensure they have processed it nor learned anything. Malcolm Knowles, (known as the father of education) theorized the adult learner needs to be prepared in order to succeed.</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“Interaction and engagement of the adult learner is a primary factor to his or her educational success.  The </a:t>
            </a:r>
            <a:r>
              <a:rPr lang="en-US" baseline="0" dirty="0"/>
              <a:t>adult learning process is different than a child’s.”  </a:t>
            </a:r>
            <a:endParaRPr lang="en-US" dirty="0"/>
          </a:p>
        </p:txBody>
      </p:sp>
      <p:sp>
        <p:nvSpPr>
          <p:cNvPr id="4" name="Slide Number Placeholder 3"/>
          <p:cNvSpPr>
            <a:spLocks noGrp="1"/>
          </p:cNvSpPr>
          <p:nvPr>
            <p:ph type="sldNum" sz="quarter" idx="10"/>
          </p:nvPr>
        </p:nvSpPr>
        <p:spPr/>
        <p:txBody>
          <a:bodyPr/>
          <a:lstStyle/>
          <a:p>
            <a:fld id="{71726D92-4171-4E2A-803F-8EAB4375632F}" type="slidenum">
              <a:rPr lang="en-US" smtClean="0"/>
              <a:pPr/>
              <a:t>12</a:t>
            </a:fld>
            <a:endParaRPr lang="en-US"/>
          </a:p>
        </p:txBody>
      </p:sp>
    </p:spTree>
    <p:extLst>
      <p:ext uri="{BB962C8B-B14F-4D97-AF65-F5344CB8AC3E}">
        <p14:creationId xmlns:p14="http://schemas.microsoft.com/office/powerpoint/2010/main" val="16339100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Remember</a:t>
            </a:r>
            <a:r>
              <a:rPr lang="en-US" sz="1200" b="1" baseline="0" dirty="0"/>
              <a:t> those p</a:t>
            </a:r>
            <a:r>
              <a:rPr lang="en-US" sz="1200" b="1" dirty="0"/>
              <a:t>ertinent resource tools being more than necessary and essential? </a:t>
            </a:r>
            <a:r>
              <a:rPr lang="en-US" sz="1200" dirty="0"/>
              <a:t> We use technology (primarily Defense Collaboration Services--DCS platform) to deliver training to remote Military Treatment Facilities (MTFs).  We want our participants</a:t>
            </a:r>
            <a:r>
              <a:rPr lang="en-US" sz="1200" baseline="0" dirty="0"/>
              <a:t> to have a learning “experience” and walk away with significant information to implement in their personal and professional lives.</a:t>
            </a:r>
            <a:endParaRPr lang="en-US" dirty="0"/>
          </a:p>
        </p:txBody>
      </p:sp>
      <p:sp>
        <p:nvSpPr>
          <p:cNvPr id="4" name="Slide Number Placeholder 3"/>
          <p:cNvSpPr>
            <a:spLocks noGrp="1"/>
          </p:cNvSpPr>
          <p:nvPr>
            <p:ph type="sldNum" sz="quarter" idx="10"/>
          </p:nvPr>
        </p:nvSpPr>
        <p:spPr/>
        <p:txBody>
          <a:bodyPr/>
          <a:lstStyle/>
          <a:p>
            <a:fld id="{71726D92-4171-4E2A-803F-8EAB4375632F}" type="slidenum">
              <a:rPr lang="en-US" smtClean="0"/>
              <a:pPr/>
              <a:t>13</a:t>
            </a:fld>
            <a:endParaRPr lang="en-US"/>
          </a:p>
        </p:txBody>
      </p:sp>
    </p:spTree>
    <p:extLst>
      <p:ext uri="{BB962C8B-B14F-4D97-AF65-F5344CB8AC3E}">
        <p14:creationId xmlns:p14="http://schemas.microsoft.com/office/powerpoint/2010/main" val="5000407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Everyone learns differently, so we incorporate different ways to learn. </a:t>
            </a:r>
            <a:r>
              <a:rPr lang="en-US" baseline="0" dirty="0"/>
              <a:t>We specifically use case studies in our ECHO sessions and webinars.</a:t>
            </a:r>
          </a:p>
          <a:p>
            <a:r>
              <a:rPr lang="en-US" dirty="0"/>
              <a:t>As an example, we utilize all of these variations of learning</a:t>
            </a:r>
            <a:r>
              <a:rPr lang="en-US" baseline="0" dirty="0"/>
              <a:t> in our Champion course. </a:t>
            </a:r>
            <a:r>
              <a:rPr lang="en-US" dirty="0"/>
              <a:t>Role play helps the</a:t>
            </a:r>
            <a:r>
              <a:rPr lang="en-US" baseline="0" dirty="0"/>
              <a:t> participants learn how to interact with their patients by hearing patient/provider dialogue about common issues and concerns. </a:t>
            </a:r>
          </a:p>
          <a:p>
            <a:pPr marL="228600" indent="-228600">
              <a:buAutoNum type="arabicPeriod"/>
            </a:pPr>
            <a:r>
              <a:rPr lang="en-US" baseline="0" dirty="0"/>
              <a:t>Specialty physicians/providers share case studies and involve participants (both face-to-face and virtually) to help treat the patient. </a:t>
            </a:r>
          </a:p>
          <a:p>
            <a:pPr marL="228600" indent="-228600">
              <a:buAutoNum type="arabicPeriod"/>
            </a:pPr>
            <a:r>
              <a:rPr lang="en-US" baseline="0" dirty="0"/>
              <a:t>Live games, such as Nutrition Jeopardy, engage both the face-to-face and virtual audiences as the facilitator solicits response.  </a:t>
            </a:r>
          </a:p>
          <a:p>
            <a:r>
              <a:rPr lang="en-US" baseline="0" dirty="0"/>
              <a:t>4.   Hand-on breakout sessions give a more intimate learning experience in small group fashion.  The virtual participants are able to view the facilitator demonstrating equipment and technique through web cameras via webinar.  </a:t>
            </a:r>
          </a:p>
          <a:p>
            <a:endParaRPr lang="en-US" baseline="0" dirty="0"/>
          </a:p>
          <a:p>
            <a:r>
              <a:rPr lang="en-US" baseline="0" dirty="0"/>
              <a:t>**Not only are we </a:t>
            </a:r>
            <a:r>
              <a:rPr lang="en-US" b="1" baseline="0" dirty="0"/>
              <a:t>bridging the knowledge gap on managing diabetes</a:t>
            </a:r>
            <a:r>
              <a:rPr lang="en-US" baseline="0" dirty="0"/>
              <a:t>, we are </a:t>
            </a:r>
            <a:r>
              <a:rPr lang="en-US" b="1" baseline="0" dirty="0"/>
              <a:t>bridging any learning style gap </a:t>
            </a:r>
            <a:r>
              <a:rPr lang="en-US" baseline="0" dirty="0"/>
              <a:t>by offering our activities in different learning formats and platforms.</a:t>
            </a:r>
            <a:endParaRPr lang="en-US" dirty="0"/>
          </a:p>
        </p:txBody>
      </p:sp>
      <p:sp>
        <p:nvSpPr>
          <p:cNvPr id="4" name="Slide Number Placeholder 3"/>
          <p:cNvSpPr>
            <a:spLocks noGrp="1"/>
          </p:cNvSpPr>
          <p:nvPr>
            <p:ph type="sldNum" sz="quarter" idx="10"/>
          </p:nvPr>
        </p:nvSpPr>
        <p:spPr/>
        <p:txBody>
          <a:bodyPr/>
          <a:lstStyle/>
          <a:p>
            <a:fld id="{71726D92-4171-4E2A-803F-8EAB4375632F}" type="slidenum">
              <a:rPr lang="en-US" smtClean="0"/>
              <a:pPr/>
              <a:t>14</a:t>
            </a:fld>
            <a:endParaRPr lang="en-US"/>
          </a:p>
        </p:txBody>
      </p:sp>
    </p:spTree>
    <p:extLst>
      <p:ext uri="{BB962C8B-B14F-4D97-AF65-F5344CB8AC3E}">
        <p14:creationId xmlns:p14="http://schemas.microsoft.com/office/powerpoint/2010/main" val="1562245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remaining time here will be looking</a:t>
            </a:r>
            <a:r>
              <a:rPr lang="en-US" sz="1200" baseline="0" dirty="0"/>
              <a:t> at </a:t>
            </a:r>
            <a:r>
              <a:rPr lang="en-US" sz="1200" dirty="0"/>
              <a:t>each of the DCOE’s unique </a:t>
            </a:r>
            <a:r>
              <a:rPr lang="en-US" sz="1200" baseline="0" dirty="0"/>
              <a:t>educational offerings:  the c</a:t>
            </a:r>
            <a:r>
              <a:rPr lang="en-US" sz="1200" dirty="0"/>
              <a:t>hallenges, successes, and lessons learned regarding online meeting rooms, chat rooms, video teleconference rooms, and blended</a:t>
            </a:r>
            <a:r>
              <a:rPr lang="en-US" sz="1200" baseline="0" dirty="0"/>
              <a:t> learning</a:t>
            </a:r>
            <a:r>
              <a:rPr lang="en-US" sz="1200" dirty="0"/>
              <a:t>. </a:t>
            </a:r>
          </a:p>
          <a:p>
            <a:endParaRPr lang="en-US" sz="1200" dirty="0"/>
          </a:p>
        </p:txBody>
      </p:sp>
      <p:sp>
        <p:nvSpPr>
          <p:cNvPr id="4" name="Slide Number Placeholder 3"/>
          <p:cNvSpPr>
            <a:spLocks noGrp="1"/>
          </p:cNvSpPr>
          <p:nvPr>
            <p:ph type="sldNum" sz="quarter" idx="10"/>
          </p:nvPr>
        </p:nvSpPr>
        <p:spPr/>
        <p:txBody>
          <a:bodyPr/>
          <a:lstStyle/>
          <a:p>
            <a:fld id="{71726D92-4171-4E2A-803F-8EAB4375632F}" type="slidenum">
              <a:rPr lang="en-US" smtClean="0"/>
              <a:pPr/>
              <a:t>15</a:t>
            </a:fld>
            <a:endParaRPr lang="en-US"/>
          </a:p>
        </p:txBody>
      </p:sp>
    </p:spTree>
    <p:extLst>
      <p:ext uri="{BB962C8B-B14F-4D97-AF65-F5344CB8AC3E}">
        <p14:creationId xmlns:p14="http://schemas.microsoft.com/office/powerpoint/2010/main" val="38315819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One goal of ECHO is to impart specialized knowledge to providers that may not otherwise have access. These providers may in turn become local experts; also the goal is to improve the lives of provider as well as patients. Participation in ECHO is intended to increase providers’ knowledge and provide access to a network of practitioners, a “community of practice.” .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There</a:t>
            </a:r>
            <a:r>
              <a:rPr lang="en-US" sz="1200" baseline="0" dirty="0"/>
              <a:t> is a new bill that was passed (97 to 0 in the Senate) called the ECHO Act (2015-2016) which is looking to make ECHO the telehealth standard (By Dec 2018, data will be collected and reviewed to support it’s transition to law.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https://www.senate.gov/legislative/LIS/roll_call_lists/roll_call_vote_cfm.cfm?congress=114&amp;session=2&amp;vote=00154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https://www.congress.gov/bill/114th-congress/senate-bill/2873</a:t>
            </a:r>
          </a:p>
          <a:p>
            <a:r>
              <a:rPr lang="en-US" dirty="0"/>
              <a:t>Sec. 3) This bill requires the Department of Health and Human Services (HHS) to report on technology-enabled collaborative learning and capacity building models, which connect specialists to primary care providers through videoconferencing to facilitate case-based learning, dissemination of best practices, and evaluation of outcomes.</a:t>
            </a:r>
          </a:p>
          <a:p>
            <a:r>
              <a:rPr lang="en-US" dirty="0"/>
              <a:t>The report must include: (1) an analysis of the use, integration, and impact of such models; (2) a list of such models recently funded by HHS; (3) recommendations to reduce barriers to adoption of such models; (4) opportunities for adoption of such models into HHS programs; and (5) recommendations regarding the role of such models in continuing medical education.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[26 Oct 2016] Briefed Health and Human Performance Cell at AFMOS on DCOE outreach mission. Planned expansion of ECHO to include GLB/Prevention component monthly – Feb 2017.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[17 May 2017] Connie Morrow as consulting member to DHA-MSH ECHO Working Group, discussed/advocated the USAF and DCOE role(s) in the DHA “Procedural Instruction” manual.  Ongoing discussion on concurrence and determination about demographic data elements, for all ECHO specialty sessions, in all services.</a:t>
            </a:r>
          </a:p>
          <a:p>
            <a:endParaRPr lang="en-US" dirty="0"/>
          </a:p>
        </p:txBody>
      </p:sp>
      <p:sp>
        <p:nvSpPr>
          <p:cNvPr id="4" name="Slide Number Placeholder 3"/>
          <p:cNvSpPr>
            <a:spLocks noGrp="1"/>
          </p:cNvSpPr>
          <p:nvPr>
            <p:ph type="sldNum" sz="quarter" idx="10"/>
          </p:nvPr>
        </p:nvSpPr>
        <p:spPr/>
        <p:txBody>
          <a:bodyPr/>
          <a:lstStyle/>
          <a:p>
            <a:fld id="{71726D92-4171-4E2A-803F-8EAB4375632F}" type="slidenum">
              <a:rPr lang="en-US" smtClean="0"/>
              <a:pPr/>
              <a:t>16</a:t>
            </a:fld>
            <a:endParaRPr lang="en-US"/>
          </a:p>
        </p:txBody>
      </p:sp>
    </p:spTree>
    <p:extLst>
      <p:ext uri="{BB962C8B-B14F-4D97-AF65-F5344CB8AC3E}">
        <p14:creationId xmlns:p14="http://schemas.microsoft.com/office/powerpoint/2010/main" val="13038046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our Director of the DCOE, Dr. Tom Sauerwein.  He</a:t>
            </a:r>
            <a:r>
              <a:rPr lang="en-US" baseline="0" dirty="0"/>
              <a:t> is a retired Lt Col for the USAF and facilitates several online sessions.</a:t>
            </a:r>
          </a:p>
          <a:p>
            <a:endParaRPr lang="en-US" baseline="0" dirty="0"/>
          </a:p>
          <a:p>
            <a:r>
              <a:rPr lang="en-US" baseline="0" dirty="0"/>
              <a:t>Let’s look a few pieces of data from our ECHO Survey Monkey Feedback.</a:t>
            </a:r>
          </a:p>
        </p:txBody>
      </p:sp>
      <p:sp>
        <p:nvSpPr>
          <p:cNvPr id="4" name="Slide Number Placeholder 3"/>
          <p:cNvSpPr>
            <a:spLocks noGrp="1"/>
          </p:cNvSpPr>
          <p:nvPr>
            <p:ph type="sldNum" sz="quarter" idx="10"/>
          </p:nvPr>
        </p:nvSpPr>
        <p:spPr/>
        <p:txBody>
          <a:bodyPr/>
          <a:lstStyle/>
          <a:p>
            <a:fld id="{71726D92-4171-4E2A-803F-8EAB4375632F}" type="slidenum">
              <a:rPr lang="en-US" smtClean="0"/>
              <a:pPr/>
              <a:t>17</a:t>
            </a:fld>
            <a:endParaRPr lang="en-US"/>
          </a:p>
        </p:txBody>
      </p:sp>
    </p:spTree>
    <p:extLst>
      <p:ext uri="{BB962C8B-B14F-4D97-AF65-F5344CB8AC3E}">
        <p14:creationId xmlns:p14="http://schemas.microsoft.com/office/powerpoint/2010/main" val="42361388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Out</a:t>
            </a:r>
            <a:r>
              <a:rPr lang="en-US" baseline="0" dirty="0"/>
              <a:t> of 118 responses, t</a:t>
            </a:r>
            <a:r>
              <a:rPr lang="en-US" dirty="0"/>
              <a:t>his chart shows the majority (about 75%) strongly agree the DCS is appropriate for ECHO delivery, and even 21% are just under that</a:t>
            </a:r>
            <a:r>
              <a:rPr lang="en-US" baseline="0" dirty="0"/>
              <a:t> at moderately agreeing.  Less than 1% were less than satisfied citing technology issues, indicating on the survey that their network was down or in and out at times, or that their computer speakers were not up to standard.</a:t>
            </a:r>
            <a:endParaRPr lang="en-US" dirty="0"/>
          </a:p>
        </p:txBody>
      </p:sp>
      <p:sp>
        <p:nvSpPr>
          <p:cNvPr id="4" name="Slide Number Placeholder 3"/>
          <p:cNvSpPr>
            <a:spLocks noGrp="1"/>
          </p:cNvSpPr>
          <p:nvPr>
            <p:ph type="sldNum" sz="quarter" idx="10"/>
          </p:nvPr>
        </p:nvSpPr>
        <p:spPr/>
        <p:txBody>
          <a:bodyPr/>
          <a:lstStyle/>
          <a:p>
            <a:fld id="{71726D92-4171-4E2A-803F-8EAB4375632F}" type="slidenum">
              <a:rPr lang="en-US" smtClean="0"/>
              <a:pPr/>
              <a:t>18</a:t>
            </a:fld>
            <a:endParaRPr lang="en-US"/>
          </a:p>
        </p:txBody>
      </p:sp>
    </p:spTree>
    <p:extLst>
      <p:ext uri="{BB962C8B-B14F-4D97-AF65-F5344CB8AC3E}">
        <p14:creationId xmlns:p14="http://schemas.microsoft.com/office/powerpoint/2010/main" val="10344238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While each session covers a different topic (Renal Disease and DM, Behavioral Change, Cardiac Issues and DM), </a:t>
            </a:r>
            <a:r>
              <a:rPr lang="en-US" dirty="0"/>
              <a:t>the</a:t>
            </a:r>
            <a:r>
              <a:rPr lang="en-US" baseline="0" dirty="0"/>
              <a:t> likelihood of change to their </a:t>
            </a:r>
            <a:r>
              <a:rPr lang="en-US" baseline="0" dirty="0" err="1"/>
              <a:t>tx</a:t>
            </a:r>
            <a:r>
              <a:rPr lang="en-US" baseline="0" dirty="0"/>
              <a:t> practice (out of 118 who responded) is high.   Though</a:t>
            </a:r>
            <a:r>
              <a:rPr lang="en-US" dirty="0"/>
              <a:t> self-reported,</a:t>
            </a:r>
            <a:r>
              <a:rPr lang="en-US" baseline="0" dirty="0"/>
              <a:t> it certainly appears they are</a:t>
            </a:r>
            <a:r>
              <a:rPr lang="en-US" dirty="0"/>
              <a:t> learning something</a:t>
            </a:r>
            <a:r>
              <a:rPr lang="en-US" baseline="0" dirty="0"/>
              <a:t> in this virtual setting.</a:t>
            </a:r>
            <a:endParaRPr lang="en-US" dirty="0"/>
          </a:p>
        </p:txBody>
      </p:sp>
      <p:sp>
        <p:nvSpPr>
          <p:cNvPr id="4" name="Slide Number Placeholder 3"/>
          <p:cNvSpPr>
            <a:spLocks noGrp="1"/>
          </p:cNvSpPr>
          <p:nvPr>
            <p:ph type="sldNum" sz="quarter" idx="10"/>
          </p:nvPr>
        </p:nvSpPr>
        <p:spPr/>
        <p:txBody>
          <a:bodyPr/>
          <a:lstStyle/>
          <a:p>
            <a:fld id="{71726D92-4171-4E2A-803F-8EAB4375632F}" type="slidenum">
              <a:rPr lang="en-US" smtClean="0"/>
              <a:pPr/>
              <a:t>19</a:t>
            </a:fld>
            <a:endParaRPr lang="en-US"/>
          </a:p>
        </p:txBody>
      </p:sp>
    </p:spTree>
    <p:extLst>
      <p:ext uri="{BB962C8B-B14F-4D97-AF65-F5344CB8AC3E}">
        <p14:creationId xmlns:p14="http://schemas.microsoft.com/office/powerpoint/2010/main" val="185904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a:t>
            </a:r>
            <a:r>
              <a:rPr lang="en-US" baseline="0" dirty="0"/>
              <a:t> is in the audience?  Educators/teachers, technicians, clinicians?  I would challenge you that we’re ALL teachers and we’re ALL learners.</a:t>
            </a:r>
          </a:p>
          <a:p>
            <a:r>
              <a:rPr lang="en-US" baseline="0" dirty="0"/>
              <a:t>The DCOE Outreach has been helping to bridge the gap a little at a time, course by course, webinar by webinar, and training by training through face to face and virtual platforms.</a:t>
            </a:r>
          </a:p>
        </p:txBody>
      </p:sp>
      <p:sp>
        <p:nvSpPr>
          <p:cNvPr id="4" name="Slide Number Placeholder 3"/>
          <p:cNvSpPr>
            <a:spLocks noGrp="1"/>
          </p:cNvSpPr>
          <p:nvPr>
            <p:ph type="sldNum" sz="quarter" idx="10"/>
          </p:nvPr>
        </p:nvSpPr>
        <p:spPr/>
        <p:txBody>
          <a:bodyPr/>
          <a:lstStyle/>
          <a:p>
            <a:fld id="{71726D92-4171-4E2A-803F-8EAB4375632F}" type="slidenum">
              <a:rPr lang="en-US" smtClean="0"/>
              <a:pPr/>
              <a:t>2</a:t>
            </a:fld>
            <a:endParaRPr lang="en-US"/>
          </a:p>
        </p:txBody>
      </p:sp>
    </p:spTree>
    <p:extLst>
      <p:ext uri="{BB962C8B-B14F-4D97-AF65-F5344CB8AC3E}">
        <p14:creationId xmlns:p14="http://schemas.microsoft.com/office/powerpoint/2010/main" val="23230320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with Prevention,</a:t>
            </a:r>
            <a:r>
              <a:rPr lang="en-US" baseline="0" dirty="0"/>
              <a:t> the majority (55%) are in agreement that the delivery method seems appropriate for ECHO.  The few (17%) in the slightly agree category down to less than 1% who strongly disagree indicated connectivity was poor on their end.  </a:t>
            </a:r>
            <a:endParaRPr lang="en-US" dirty="0"/>
          </a:p>
        </p:txBody>
      </p:sp>
      <p:sp>
        <p:nvSpPr>
          <p:cNvPr id="4" name="Slide Number Placeholder 3"/>
          <p:cNvSpPr>
            <a:spLocks noGrp="1"/>
          </p:cNvSpPr>
          <p:nvPr>
            <p:ph type="sldNum" sz="quarter" idx="10"/>
          </p:nvPr>
        </p:nvSpPr>
        <p:spPr/>
        <p:txBody>
          <a:bodyPr/>
          <a:lstStyle/>
          <a:p>
            <a:fld id="{71726D92-4171-4E2A-803F-8EAB4375632F}" type="slidenum">
              <a:rPr lang="en-US" smtClean="0"/>
              <a:pPr/>
              <a:t>20</a:t>
            </a:fld>
            <a:endParaRPr lang="en-US"/>
          </a:p>
        </p:txBody>
      </p:sp>
    </p:spTree>
    <p:extLst>
      <p:ext uri="{BB962C8B-B14F-4D97-AF65-F5344CB8AC3E}">
        <p14:creationId xmlns:p14="http://schemas.microsoft.com/office/powerpoint/2010/main" val="2499772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sessions indicate the</a:t>
            </a:r>
            <a:r>
              <a:rPr lang="en-US" baseline="0" dirty="0"/>
              <a:t> majority of these participants agree to make changes to help prevent diabetes.  Some of these topics include Flexibility and Aging, Motivational Interviewing for Obesity, Setting up a GLB program.</a:t>
            </a:r>
            <a:endParaRPr lang="en-US" dirty="0"/>
          </a:p>
        </p:txBody>
      </p:sp>
      <p:sp>
        <p:nvSpPr>
          <p:cNvPr id="4" name="Slide Number Placeholder 3"/>
          <p:cNvSpPr>
            <a:spLocks noGrp="1"/>
          </p:cNvSpPr>
          <p:nvPr>
            <p:ph type="sldNum" sz="quarter" idx="10"/>
          </p:nvPr>
        </p:nvSpPr>
        <p:spPr/>
        <p:txBody>
          <a:bodyPr/>
          <a:lstStyle/>
          <a:p>
            <a:fld id="{71726D92-4171-4E2A-803F-8EAB4375632F}" type="slidenum">
              <a:rPr lang="en-US" smtClean="0"/>
              <a:pPr/>
              <a:t>21</a:t>
            </a:fld>
            <a:endParaRPr lang="en-US"/>
          </a:p>
        </p:txBody>
      </p:sp>
    </p:spTree>
    <p:extLst>
      <p:ext uri="{BB962C8B-B14F-4D97-AF65-F5344CB8AC3E}">
        <p14:creationId xmlns:p14="http://schemas.microsoft.com/office/powerpoint/2010/main" val="39147868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a:t>
            </a:r>
            <a:r>
              <a:rPr lang="en-US" baseline="0" dirty="0"/>
              <a:t> webinar was the result of a needs analysis sent out to the USAF disease managers in the Summer of 2013. These are 30 minute briefs offered at 0900 Central Time, permitting many a larger number to attend and offers a half credit of continuing nursing education.  </a:t>
            </a:r>
            <a:endParaRPr lang="en-US" dirty="0"/>
          </a:p>
          <a:p>
            <a:r>
              <a:rPr lang="en-US" baseline="0" dirty="0"/>
              <a:t> </a:t>
            </a:r>
            <a:endParaRPr lang="en-US" dirty="0"/>
          </a:p>
        </p:txBody>
      </p:sp>
      <p:sp>
        <p:nvSpPr>
          <p:cNvPr id="4" name="Slide Number Placeholder 3"/>
          <p:cNvSpPr>
            <a:spLocks noGrp="1"/>
          </p:cNvSpPr>
          <p:nvPr>
            <p:ph type="sldNum" sz="quarter" idx="10"/>
          </p:nvPr>
        </p:nvSpPr>
        <p:spPr/>
        <p:txBody>
          <a:bodyPr/>
          <a:lstStyle/>
          <a:p>
            <a:fld id="{71726D92-4171-4E2A-803F-8EAB4375632F}" type="slidenum">
              <a:rPr lang="en-US" smtClean="0"/>
              <a:pPr/>
              <a:t>22</a:t>
            </a:fld>
            <a:endParaRPr lang="en-US"/>
          </a:p>
        </p:txBody>
      </p:sp>
    </p:spTree>
    <p:extLst>
      <p:ext uri="{BB962C8B-B14F-4D97-AF65-F5344CB8AC3E}">
        <p14:creationId xmlns:p14="http://schemas.microsoft.com/office/powerpoint/2010/main" val="22364080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Nov 16, 2017—SSgt Brittany Kuhn, Diet Tech, in seen here in our new office delivering a webinar on Healthy Holiday Eating Across America.</a:t>
            </a:r>
            <a:endParaRPr lang="en-US" dirty="0"/>
          </a:p>
          <a:p>
            <a:endParaRPr lang="en-US" dirty="0"/>
          </a:p>
        </p:txBody>
      </p:sp>
      <p:sp>
        <p:nvSpPr>
          <p:cNvPr id="4" name="Slide Number Placeholder 3"/>
          <p:cNvSpPr>
            <a:spLocks noGrp="1"/>
          </p:cNvSpPr>
          <p:nvPr>
            <p:ph type="sldNum" sz="quarter" idx="10"/>
          </p:nvPr>
        </p:nvSpPr>
        <p:spPr/>
        <p:txBody>
          <a:bodyPr/>
          <a:lstStyle/>
          <a:p>
            <a:fld id="{71726D92-4171-4E2A-803F-8EAB4375632F}" type="slidenum">
              <a:rPr lang="en-US" smtClean="0"/>
              <a:pPr/>
              <a:t>23</a:t>
            </a:fld>
            <a:endParaRPr lang="en-US"/>
          </a:p>
        </p:txBody>
      </p:sp>
    </p:spTree>
    <p:extLst>
      <p:ext uri="{BB962C8B-B14F-4D97-AF65-F5344CB8AC3E}">
        <p14:creationId xmlns:p14="http://schemas.microsoft.com/office/powerpoint/2010/main" val="34053091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260 registered participants since</a:t>
            </a:r>
            <a:r>
              <a:rPr lang="en-US" baseline="0" dirty="0"/>
              <a:t> these webinars began in the Fall of 2013.  We have consistently averaged 45-50 every session.  </a:t>
            </a:r>
            <a:endParaRPr lang="en-US" dirty="0"/>
          </a:p>
        </p:txBody>
      </p:sp>
      <p:sp>
        <p:nvSpPr>
          <p:cNvPr id="4" name="Slide Number Placeholder 3"/>
          <p:cNvSpPr>
            <a:spLocks noGrp="1"/>
          </p:cNvSpPr>
          <p:nvPr>
            <p:ph type="sldNum" sz="quarter" idx="10"/>
          </p:nvPr>
        </p:nvSpPr>
        <p:spPr/>
        <p:txBody>
          <a:bodyPr/>
          <a:lstStyle/>
          <a:p>
            <a:fld id="{71726D92-4171-4E2A-803F-8EAB4375632F}" type="slidenum">
              <a:rPr lang="en-US" smtClean="0"/>
              <a:pPr/>
              <a:t>24</a:t>
            </a:fld>
            <a:endParaRPr lang="en-US"/>
          </a:p>
        </p:txBody>
      </p:sp>
    </p:spTree>
    <p:extLst>
      <p:ext uri="{BB962C8B-B14F-4D97-AF65-F5344CB8AC3E}">
        <p14:creationId xmlns:p14="http://schemas.microsoft.com/office/powerpoint/2010/main" val="30858224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course is offered twice</a:t>
            </a:r>
            <a:r>
              <a:rPr lang="en-US" sz="1200" kern="1200" baseline="0" dirty="0">
                <a:solidFill>
                  <a:schemeClr val="tx1"/>
                </a:solidFill>
                <a:effectLst/>
                <a:latin typeface="+mn-lt"/>
                <a:ea typeface="+mn-ea"/>
                <a:cs typeface="+mn-cs"/>
              </a:rPr>
              <a:t> per year and is three days in length.  We prefer it be attended in person, but with decreased funding of education and training for some MTFs, we’ve expanded our audience by allowing attendance via VTC and DCS. </a:t>
            </a:r>
            <a:r>
              <a:rPr lang="en-US" sz="1200" kern="1200" dirty="0">
                <a:solidFill>
                  <a:schemeClr val="tx1"/>
                </a:solidFill>
                <a:effectLst/>
                <a:latin typeface="+mn-lt"/>
                <a:ea typeface="+mn-ea"/>
                <a:cs typeface="+mn-cs"/>
              </a:rPr>
              <a:t>There were learners from all three branches of service and several were from as far away as England. In addition, the DCOE began a collaborative effort with the Navy and Marine Corps Public Health to promote standardized comprehensive diabetes self-management education through Diabetes Central on the Air Force Knowledge Exchange.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-DM Champion Course 9-11 September 2015. 96 learners/26 MTFs. All three branches.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1726D92-4171-4E2A-803F-8EAB4375632F}" type="slidenum">
              <a:rPr lang="en-US" smtClean="0"/>
              <a:pPr/>
              <a:t>25</a:t>
            </a:fld>
            <a:endParaRPr lang="en-US"/>
          </a:p>
        </p:txBody>
      </p:sp>
    </p:spTree>
    <p:extLst>
      <p:ext uri="{BB962C8B-B14F-4D97-AF65-F5344CB8AC3E}">
        <p14:creationId xmlns:p14="http://schemas.microsoft.com/office/powerpoint/2010/main" val="19455641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first course in the Fall of 2012 was</a:t>
            </a:r>
            <a:r>
              <a:rPr lang="en-US" baseline="0" dirty="0"/>
              <a:t> only in-person.  As we then grew in attendance, we expanded to VTC.  This was definitely not without its challenges.  In order to participate via VTC, the distance group would need to certify their VTC room way in advance with USAMITC.  Their equipment would need to be up to date.  What we found with several courses was an increasingly difficult challenge to achieve this which resulted in frustrated parties on both ends.  Several backing out because they could not come in person and failed to get registered/certified on time and even when they did, found their equipment to be out of date.  This led to us trying to incorporate the DCS via VTC via the in-person course.  Did I tell you that there were only two of us orchestrating this?....</a:t>
            </a:r>
          </a:p>
          <a:p>
            <a:endParaRPr lang="en-US" baseline="0" dirty="0"/>
          </a:p>
          <a:p>
            <a:r>
              <a:rPr lang="en-US" baseline="0" dirty="0"/>
              <a:t>By September 2016, we had grown from only 18, to 104 learners!  In the past two courses, we have just gone to in-person with an optional DCS platform for those who are denied TDY funding.  </a:t>
            </a:r>
          </a:p>
          <a:p>
            <a:r>
              <a:rPr lang="en-US" baseline="0" dirty="0"/>
              <a:t> </a:t>
            </a:r>
            <a:endParaRPr lang="en-US" dirty="0"/>
          </a:p>
        </p:txBody>
      </p:sp>
      <p:sp>
        <p:nvSpPr>
          <p:cNvPr id="4" name="Slide Number Placeholder 3"/>
          <p:cNvSpPr>
            <a:spLocks noGrp="1"/>
          </p:cNvSpPr>
          <p:nvPr>
            <p:ph type="sldNum" sz="quarter" idx="10"/>
          </p:nvPr>
        </p:nvSpPr>
        <p:spPr/>
        <p:txBody>
          <a:bodyPr/>
          <a:lstStyle/>
          <a:p>
            <a:fld id="{71726D92-4171-4E2A-803F-8EAB4375632F}" type="slidenum">
              <a:rPr lang="en-US" smtClean="0"/>
              <a:pPr/>
              <a:t>26</a:t>
            </a:fld>
            <a:endParaRPr lang="en-US"/>
          </a:p>
        </p:txBody>
      </p:sp>
    </p:spTree>
    <p:extLst>
      <p:ext uri="{BB962C8B-B14F-4D97-AF65-F5344CB8AC3E}">
        <p14:creationId xmlns:p14="http://schemas.microsoft.com/office/powerpoint/2010/main" val="9727559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Sept 2017—We were between old and new buildings:  smaller audience</a:t>
            </a:r>
            <a:r>
              <a:rPr lang="en-US" baseline="0" dirty="0"/>
              <a:t> due to DCS network issues (no VTC participants).</a:t>
            </a:r>
          </a:p>
          <a:p>
            <a:r>
              <a:rPr lang="en-US" baseline="0" dirty="0"/>
              <a:t>55 total</a:t>
            </a:r>
          </a:p>
          <a:p>
            <a:r>
              <a:rPr lang="en-US" baseline="0" dirty="0"/>
              <a:t>39 in person</a:t>
            </a:r>
          </a:p>
          <a:p>
            <a:r>
              <a:rPr lang="en-US" baseline="0" dirty="0"/>
              <a:t>16 DCS</a:t>
            </a:r>
          </a:p>
          <a:p>
            <a:r>
              <a:rPr lang="en-US" baseline="0" dirty="0"/>
              <a:t>20 MTFs</a:t>
            </a:r>
          </a:p>
          <a:p>
            <a:endParaRPr lang="en-US" baseline="0" dirty="0"/>
          </a:p>
          <a:p>
            <a:r>
              <a:rPr lang="en-US" dirty="0"/>
              <a:t>Diabetes Champion Course VTC classroom delivered</a:t>
            </a:r>
            <a:r>
              <a:rPr lang="en-US" baseline="0" dirty="0"/>
              <a:t> via DCS to online participants</a:t>
            </a:r>
          </a:p>
          <a:p>
            <a:r>
              <a:rPr lang="en-US" baseline="0" dirty="0"/>
              <a:t>No other VTC attendees were represented here in this course.</a:t>
            </a:r>
            <a:endParaRPr lang="en-US" dirty="0"/>
          </a:p>
        </p:txBody>
      </p:sp>
      <p:sp>
        <p:nvSpPr>
          <p:cNvPr id="4" name="Slide Number Placeholder 3"/>
          <p:cNvSpPr>
            <a:spLocks noGrp="1"/>
          </p:cNvSpPr>
          <p:nvPr>
            <p:ph type="sldNum" sz="quarter" idx="10"/>
          </p:nvPr>
        </p:nvSpPr>
        <p:spPr/>
        <p:txBody>
          <a:bodyPr/>
          <a:lstStyle/>
          <a:p>
            <a:fld id="{71726D92-4171-4E2A-803F-8EAB4375632F}" type="slidenum">
              <a:rPr lang="en-US" smtClean="0"/>
              <a:pPr/>
              <a:t>27</a:t>
            </a:fld>
            <a:endParaRPr lang="en-US"/>
          </a:p>
        </p:txBody>
      </p:sp>
    </p:spTree>
    <p:extLst>
      <p:ext uri="{BB962C8B-B14F-4D97-AF65-F5344CB8AC3E}">
        <p14:creationId xmlns:p14="http://schemas.microsoft.com/office/powerpoint/2010/main" val="31248781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effectLst/>
                <a:latin typeface="+mn-lt"/>
                <a:ea typeface="+mn-ea"/>
                <a:cs typeface="+mn-cs"/>
              </a:rPr>
              <a:t>At the helm—our exercise physiologist, Austin Hoover, and Outreach Training Program Administrator, Connie Morrow</a:t>
            </a:r>
          </a:p>
          <a:p>
            <a:r>
              <a:rPr lang="en-US" sz="1200" kern="1200" baseline="0" dirty="0">
                <a:solidFill>
                  <a:schemeClr val="tx1"/>
                </a:solidFill>
                <a:effectLst/>
                <a:latin typeface="+mn-lt"/>
                <a:ea typeface="+mn-ea"/>
                <a:cs typeface="+mn-cs"/>
              </a:rPr>
              <a:t>Dec 2017:</a:t>
            </a:r>
          </a:p>
          <a:p>
            <a:r>
              <a:rPr lang="en-US" sz="1200" kern="1200" baseline="0" dirty="0">
                <a:solidFill>
                  <a:schemeClr val="tx1"/>
                </a:solidFill>
                <a:effectLst/>
                <a:latin typeface="+mn-lt"/>
                <a:ea typeface="+mn-ea"/>
                <a:cs typeface="+mn-cs"/>
              </a:rPr>
              <a:t>The new WHASC has 10 VTC rooms.  We will be utilizing the larger ones to host our Diabetes Champion Course in April.</a:t>
            </a:r>
          </a:p>
          <a:p>
            <a:endParaRPr lang="en-US" sz="1200" kern="1200" baseline="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1726D92-4171-4E2A-803F-8EAB4375632F}" type="slidenum">
              <a:rPr lang="en-US" smtClean="0"/>
              <a:pPr/>
              <a:t>28</a:t>
            </a:fld>
            <a:endParaRPr lang="en-US"/>
          </a:p>
        </p:txBody>
      </p:sp>
    </p:spTree>
    <p:extLst>
      <p:ext uri="{BB962C8B-B14F-4D97-AF65-F5344CB8AC3E}">
        <p14:creationId xmlns:p14="http://schemas.microsoft.com/office/powerpoint/2010/main" val="27348752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offered via the DCS is our Group Lifestyle Balance Master</a:t>
            </a:r>
            <a:r>
              <a:rPr lang="en-US" baseline="0" dirty="0"/>
              <a:t> Trainer course.  Initially, the DCOE offered this training as only in-person; but with funding for travel often denied, we are able to offer it at least twice per year up to four times per year.  This permits specialty nurses to attend virtually and become GLB Trainers at their MTF/base, where they would otherwise not get the training.  </a:t>
            </a:r>
          </a:p>
          <a:p>
            <a:endParaRPr lang="en-US" baseline="0" dirty="0"/>
          </a:p>
          <a:p>
            <a:r>
              <a:rPr lang="en-US" baseline="0" dirty="0"/>
              <a:t>There have been five GLB Master Trainer courses conducted; the initial course was in-residence only, then a virtual option was added to the next, and the last three have all been virtual.</a:t>
            </a:r>
            <a:endParaRPr lang="en-US" dirty="0"/>
          </a:p>
        </p:txBody>
      </p:sp>
      <p:sp>
        <p:nvSpPr>
          <p:cNvPr id="4" name="Slide Number Placeholder 3"/>
          <p:cNvSpPr>
            <a:spLocks noGrp="1"/>
          </p:cNvSpPr>
          <p:nvPr>
            <p:ph type="sldNum" sz="quarter" idx="10"/>
          </p:nvPr>
        </p:nvSpPr>
        <p:spPr/>
        <p:txBody>
          <a:bodyPr/>
          <a:lstStyle/>
          <a:p>
            <a:fld id="{71726D92-4171-4E2A-803F-8EAB4375632F}" type="slidenum">
              <a:rPr lang="en-US" smtClean="0"/>
              <a:pPr/>
              <a:t>29</a:t>
            </a:fld>
            <a:endParaRPr lang="en-US"/>
          </a:p>
        </p:txBody>
      </p:sp>
    </p:spTree>
    <p:extLst>
      <p:ext uri="{BB962C8B-B14F-4D97-AF65-F5344CB8AC3E}">
        <p14:creationId xmlns:p14="http://schemas.microsoft.com/office/powerpoint/2010/main" val="3083778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Our main goal is sharing the excellence through outreach, education and our collective knowledge.</a:t>
            </a:r>
            <a:endParaRPr lang="en-US" dirty="0"/>
          </a:p>
          <a:p>
            <a:endParaRPr lang="en-US" dirty="0"/>
          </a:p>
          <a:p>
            <a:r>
              <a:rPr lang="en-US" dirty="0"/>
              <a:t>We have purpose—and so</a:t>
            </a:r>
            <a:r>
              <a:rPr lang="en-US" baseline="0" dirty="0"/>
              <a:t> are </a:t>
            </a:r>
            <a:r>
              <a:rPr lang="en-US" dirty="0"/>
              <a:t>bridging</a:t>
            </a:r>
            <a:r>
              <a:rPr lang="en-US" baseline="0" dirty="0"/>
              <a:t> the gap between small clinics and specialty medicine, and primary care providers and patient outcomes.</a:t>
            </a:r>
            <a:endParaRPr lang="en-US" dirty="0"/>
          </a:p>
          <a:p>
            <a:pPr marL="0" indent="0">
              <a:buNone/>
            </a:pPr>
            <a:endParaRPr lang="en-US" dirty="0"/>
          </a:p>
          <a:p>
            <a:r>
              <a:rPr lang="en-US" dirty="0"/>
              <a:t>We strongly believe in sharing this excellence; but it’s not without</a:t>
            </a:r>
            <a:r>
              <a:rPr lang="en-US" baseline="0" dirty="0"/>
              <a:t> it’s challenges.</a:t>
            </a:r>
          </a:p>
          <a:p>
            <a:r>
              <a:rPr lang="en-US" baseline="0" dirty="0"/>
              <a:t>Here’s a little background on the DCOE.</a:t>
            </a:r>
          </a:p>
          <a:p>
            <a:endParaRPr lang="en-US" dirty="0"/>
          </a:p>
        </p:txBody>
      </p:sp>
      <p:sp>
        <p:nvSpPr>
          <p:cNvPr id="4" name="Slide Number Placeholder 3"/>
          <p:cNvSpPr>
            <a:spLocks noGrp="1"/>
          </p:cNvSpPr>
          <p:nvPr>
            <p:ph type="sldNum" sz="quarter" idx="10"/>
          </p:nvPr>
        </p:nvSpPr>
        <p:spPr/>
        <p:txBody>
          <a:bodyPr/>
          <a:lstStyle/>
          <a:p>
            <a:fld id="{71726D92-4171-4E2A-803F-8EAB4375632F}" type="slidenum">
              <a:rPr lang="en-US" smtClean="0"/>
              <a:pPr/>
              <a:t>3</a:t>
            </a:fld>
            <a:endParaRPr lang="en-US"/>
          </a:p>
        </p:txBody>
      </p:sp>
    </p:spTree>
    <p:extLst>
      <p:ext uri="{BB962C8B-B14F-4D97-AF65-F5344CB8AC3E}">
        <p14:creationId xmlns:p14="http://schemas.microsoft.com/office/powerpoint/2010/main" val="39914208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to dismiss our medical</a:t>
            </a:r>
            <a:r>
              <a:rPr lang="en-US" baseline="0" dirty="0"/>
              <a:t> resource database:  Diabetes Central on the Knowledge Exchange (a multi-medical resource for providers and clinicians) as less important.  This diabetes repository is a virtual jewel on its own.  	</a:t>
            </a:r>
            <a:endParaRPr lang="en-US" dirty="0"/>
          </a:p>
        </p:txBody>
      </p:sp>
      <p:sp>
        <p:nvSpPr>
          <p:cNvPr id="4" name="Slide Number Placeholder 3"/>
          <p:cNvSpPr>
            <a:spLocks noGrp="1"/>
          </p:cNvSpPr>
          <p:nvPr>
            <p:ph type="sldNum" sz="quarter" idx="10"/>
          </p:nvPr>
        </p:nvSpPr>
        <p:spPr/>
        <p:txBody>
          <a:bodyPr/>
          <a:lstStyle/>
          <a:p>
            <a:fld id="{71726D92-4171-4E2A-803F-8EAB4375632F}" type="slidenum">
              <a:rPr lang="en-US" smtClean="0"/>
              <a:pPr/>
              <a:t>30</a:t>
            </a:fld>
            <a:endParaRPr lang="en-US"/>
          </a:p>
        </p:txBody>
      </p:sp>
    </p:spTree>
    <p:extLst>
      <p:ext uri="{BB962C8B-B14F-4D97-AF65-F5344CB8AC3E}">
        <p14:creationId xmlns:p14="http://schemas.microsoft.com/office/powerpoint/2010/main" val="19850401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screenshot of the home page.  There are literally hundreds</a:t>
            </a:r>
            <a:r>
              <a:rPr lang="en-US" baseline="0" dirty="0"/>
              <a:t> of documents and resources here, including some of the previous years’ recorded ECHO and DM webinar sessions.</a:t>
            </a:r>
            <a:endParaRPr lang="en-US" dirty="0"/>
          </a:p>
        </p:txBody>
      </p:sp>
      <p:sp>
        <p:nvSpPr>
          <p:cNvPr id="4" name="Slide Number Placeholder 3"/>
          <p:cNvSpPr>
            <a:spLocks noGrp="1"/>
          </p:cNvSpPr>
          <p:nvPr>
            <p:ph type="sldNum" sz="quarter" idx="10"/>
          </p:nvPr>
        </p:nvSpPr>
        <p:spPr/>
        <p:txBody>
          <a:bodyPr/>
          <a:lstStyle/>
          <a:p>
            <a:fld id="{71726D92-4171-4E2A-803F-8EAB4375632F}" type="slidenum">
              <a:rPr lang="en-US" smtClean="0"/>
              <a:pPr/>
              <a:t>31</a:t>
            </a:fld>
            <a:endParaRPr lang="en-US"/>
          </a:p>
        </p:txBody>
      </p:sp>
    </p:spTree>
    <p:extLst>
      <p:ext uri="{BB962C8B-B14F-4D97-AF65-F5344CB8AC3E}">
        <p14:creationId xmlns:p14="http://schemas.microsoft.com/office/powerpoint/2010/main" val="6804185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Next we come to our MIST room.  I originally spoke with Alex Autry about using MIST for our ECHO sessions, but determined it was a better fit for patient education.  We</a:t>
            </a:r>
            <a:r>
              <a:rPr lang="en-US" sz="1200" kern="1200" baseline="0" dirty="0">
                <a:solidFill>
                  <a:schemeClr val="tx1"/>
                </a:solidFill>
                <a:effectLst/>
                <a:latin typeface="+mn-lt"/>
                <a:ea typeface="+mn-ea"/>
                <a:cs typeface="+mn-cs"/>
              </a:rPr>
              <a:t> were approved for a broadcast suite in March of 2016.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Jan 2016:</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 Jan] – First VTC DSME class at Randolph, pre-MIST</a:t>
            </a:r>
            <a:r>
              <a:rPr lang="en-US" sz="1200" kern="1200" baseline="0" dirty="0">
                <a:solidFill>
                  <a:schemeClr val="tx1"/>
                </a:solidFill>
                <a:effectLst/>
                <a:latin typeface="+mn-lt"/>
                <a:ea typeface="+mn-ea"/>
                <a:cs typeface="+mn-cs"/>
              </a:rPr>
              <a:t> broadcasting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[16 Jan 2017] MIST studio installed</a:t>
            </a:r>
          </a:p>
          <a:p>
            <a:r>
              <a:rPr lang="en-US" dirty="0"/>
              <a:t>Currently in new Wilford</a:t>
            </a:r>
            <a:r>
              <a:rPr lang="en-US" baseline="0" dirty="0"/>
              <a:t> Hall </a:t>
            </a:r>
            <a:r>
              <a:rPr lang="en-US" baseline="0" dirty="0" err="1"/>
              <a:t>bldg</a:t>
            </a:r>
            <a:r>
              <a:rPr lang="en-US" baseline="0" dirty="0"/>
              <a:t> awaiting final connections/wiring.</a:t>
            </a:r>
          </a:p>
          <a:p>
            <a:endParaRPr lang="en-US" dirty="0"/>
          </a:p>
        </p:txBody>
      </p:sp>
      <p:sp>
        <p:nvSpPr>
          <p:cNvPr id="4" name="Slide Number Placeholder 3"/>
          <p:cNvSpPr>
            <a:spLocks noGrp="1"/>
          </p:cNvSpPr>
          <p:nvPr>
            <p:ph type="sldNum" sz="quarter" idx="10"/>
          </p:nvPr>
        </p:nvSpPr>
        <p:spPr/>
        <p:txBody>
          <a:bodyPr/>
          <a:lstStyle/>
          <a:p>
            <a:fld id="{71726D92-4171-4E2A-803F-8EAB4375632F}" type="slidenum">
              <a:rPr lang="en-US" smtClean="0"/>
              <a:pPr/>
              <a:t>32</a:t>
            </a:fld>
            <a:endParaRPr lang="en-US"/>
          </a:p>
        </p:txBody>
      </p:sp>
    </p:spTree>
    <p:extLst>
      <p:ext uri="{BB962C8B-B14F-4D97-AF65-F5344CB8AC3E}">
        <p14:creationId xmlns:p14="http://schemas.microsoft.com/office/powerpoint/2010/main" val="25399561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Jana Wardian, PhD., DCOE Research Administrator,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[13 Oct 2017] submitted a pre-proposal for a grant</a:t>
            </a:r>
            <a:r>
              <a:rPr lang="en-US" sz="1200" kern="1200" baseline="0" dirty="0">
                <a:solidFill>
                  <a:schemeClr val="tx1"/>
                </a:solidFill>
                <a:effectLst/>
                <a:latin typeface="+mn-lt"/>
                <a:ea typeface="+mn-ea"/>
                <a:cs typeface="+mn-cs"/>
              </a:rPr>
              <a:t> which was approved and will hopefully be funded the first of February 2018. </a:t>
            </a:r>
            <a:r>
              <a:rPr lang="en-US" sz="1200" b="1" kern="1200" dirty="0">
                <a:solidFill>
                  <a:schemeClr val="tx1"/>
                </a:solidFill>
                <a:effectLst/>
                <a:latin typeface="+mn-lt"/>
                <a:ea typeface="+mn-ea"/>
                <a:cs typeface="+mn-cs"/>
              </a:rPr>
              <a:t>The Wilfor</a:t>
            </a:r>
            <a:r>
              <a:rPr lang="en-US" sz="1200" b="1" kern="1200" baseline="0" dirty="0">
                <a:solidFill>
                  <a:schemeClr val="tx1"/>
                </a:solidFill>
                <a:effectLst/>
                <a:latin typeface="+mn-lt"/>
                <a:ea typeface="+mn-ea"/>
                <a:cs typeface="+mn-cs"/>
              </a:rPr>
              <a:t>d Hall Science and Technology department will </a:t>
            </a:r>
            <a:r>
              <a:rPr lang="en-US" sz="1200" b="1" kern="1200" dirty="0">
                <a:solidFill>
                  <a:schemeClr val="tx1"/>
                </a:solidFill>
                <a:effectLst/>
                <a:latin typeface="+mn-lt"/>
                <a:ea typeface="+mn-ea"/>
                <a:cs typeface="+mn-cs"/>
              </a:rPr>
              <a:t>fund</a:t>
            </a:r>
            <a:r>
              <a:rPr lang="en-US" sz="1200" b="1" kern="1200" baseline="0" dirty="0">
                <a:solidFill>
                  <a:schemeClr val="tx1"/>
                </a:solidFill>
                <a:effectLst/>
                <a:latin typeface="+mn-lt"/>
                <a:ea typeface="+mn-ea"/>
                <a:cs typeface="+mn-cs"/>
              </a:rPr>
              <a:t> a</a:t>
            </a:r>
            <a:r>
              <a:rPr lang="en-US" sz="1200" b="1" kern="1200" dirty="0">
                <a:solidFill>
                  <a:schemeClr val="tx1"/>
                </a:solidFill>
                <a:effectLst/>
                <a:latin typeface="+mn-lt"/>
                <a:ea typeface="+mn-ea"/>
                <a:cs typeface="+mn-cs"/>
              </a:rPr>
              <a:t> DSME</a:t>
            </a:r>
            <a:r>
              <a:rPr lang="en-US" sz="1200" b="1" kern="1200" baseline="0" dirty="0">
                <a:solidFill>
                  <a:schemeClr val="tx1"/>
                </a:solidFill>
                <a:effectLst/>
                <a:latin typeface="+mn-lt"/>
                <a:ea typeface="+mn-ea"/>
                <a:cs typeface="+mn-cs"/>
              </a:rPr>
              <a:t> study</a:t>
            </a:r>
            <a:r>
              <a:rPr lang="en-US" sz="1200" b="1" kern="1200" dirty="0">
                <a:solidFill>
                  <a:schemeClr val="tx1"/>
                </a:solidFill>
                <a:effectLst/>
                <a:latin typeface="+mn-lt"/>
                <a:ea typeface="+mn-ea"/>
                <a:cs typeface="+mn-cs"/>
              </a:rPr>
              <a:t>, and expand that</a:t>
            </a:r>
            <a:r>
              <a:rPr lang="en-US" sz="1200" b="1" kern="1200" baseline="0" dirty="0">
                <a:solidFill>
                  <a:schemeClr val="tx1"/>
                </a:solidFill>
                <a:effectLst/>
                <a:latin typeface="+mn-lt"/>
                <a:ea typeface="+mn-ea"/>
                <a:cs typeface="+mn-cs"/>
              </a:rPr>
              <a:t> program</a:t>
            </a:r>
            <a:r>
              <a:rPr lang="en-US" sz="1200" b="1" kern="1200" dirty="0">
                <a:solidFill>
                  <a:schemeClr val="tx1"/>
                </a:solidFill>
                <a:effectLst/>
                <a:latin typeface="+mn-lt"/>
                <a:ea typeface="+mn-ea"/>
                <a:cs typeface="+mn-cs"/>
              </a:rPr>
              <a:t> via the telemedicine model throughout the DoD.</a:t>
            </a:r>
          </a:p>
          <a:p>
            <a:endParaRPr lang="en-US" dirty="0"/>
          </a:p>
        </p:txBody>
      </p:sp>
      <p:sp>
        <p:nvSpPr>
          <p:cNvPr id="4" name="Slide Number Placeholder 3"/>
          <p:cNvSpPr>
            <a:spLocks noGrp="1"/>
          </p:cNvSpPr>
          <p:nvPr>
            <p:ph type="sldNum" sz="quarter" idx="10"/>
          </p:nvPr>
        </p:nvSpPr>
        <p:spPr/>
        <p:txBody>
          <a:bodyPr/>
          <a:lstStyle/>
          <a:p>
            <a:fld id="{71726D92-4171-4E2A-803F-8EAB4375632F}" type="slidenum">
              <a:rPr lang="en-US" smtClean="0"/>
              <a:pPr/>
              <a:t>33</a:t>
            </a:fld>
            <a:endParaRPr lang="en-US"/>
          </a:p>
        </p:txBody>
      </p:sp>
    </p:spTree>
    <p:extLst>
      <p:ext uri="{BB962C8B-B14F-4D97-AF65-F5344CB8AC3E}">
        <p14:creationId xmlns:p14="http://schemas.microsoft.com/office/powerpoint/2010/main" val="12640509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article was published this past January, stating</a:t>
            </a:r>
            <a:r>
              <a:rPr lang="en-US" baseline="0" dirty="0"/>
              <a:t> the DCOE a premier AF specialty clinic dedicated to providing standardized care.  This picture shows Dr. Sauerwein during one of the lectures on self-management to a group of patients with diabetes.</a:t>
            </a:r>
            <a:r>
              <a:rPr lang="en-US" dirty="0"/>
              <a:t> We now use MIST for DSME and soon to be expanding</a:t>
            </a:r>
            <a:r>
              <a:rPr lang="en-US" baseline="0" dirty="0"/>
              <a:t> it DoD-wide.  I</a:t>
            </a:r>
            <a:r>
              <a:rPr lang="en-US" dirty="0"/>
              <a:t>n the near</a:t>
            </a:r>
            <a:r>
              <a:rPr lang="en-US" baseline="0" dirty="0"/>
              <a:t> future, </a:t>
            </a:r>
            <a:r>
              <a:rPr lang="en-US" dirty="0"/>
              <a:t>GLB classes will</a:t>
            </a:r>
            <a:r>
              <a:rPr lang="en-US" baseline="0" dirty="0"/>
              <a:t> be available for pre-diabetes patients.</a:t>
            </a:r>
            <a:endParaRPr lang="en-US" dirty="0"/>
          </a:p>
        </p:txBody>
      </p:sp>
      <p:sp>
        <p:nvSpPr>
          <p:cNvPr id="4" name="Slide Number Placeholder 3"/>
          <p:cNvSpPr>
            <a:spLocks noGrp="1"/>
          </p:cNvSpPr>
          <p:nvPr>
            <p:ph type="sldNum" sz="quarter" idx="10"/>
          </p:nvPr>
        </p:nvSpPr>
        <p:spPr/>
        <p:txBody>
          <a:bodyPr/>
          <a:lstStyle/>
          <a:p>
            <a:fld id="{71726D92-4171-4E2A-803F-8EAB4375632F}" type="slidenum">
              <a:rPr lang="en-US" smtClean="0"/>
              <a:pPr/>
              <a:t>34</a:t>
            </a:fld>
            <a:endParaRPr lang="en-US"/>
          </a:p>
        </p:txBody>
      </p:sp>
    </p:spTree>
    <p:extLst>
      <p:ext uri="{BB962C8B-B14F-4D97-AF65-F5344CB8AC3E}">
        <p14:creationId xmlns:p14="http://schemas.microsoft.com/office/powerpoint/2010/main" val="15672579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1726D92-4171-4E2A-803F-8EAB4375632F}" type="slidenum">
              <a:rPr lang="en-US" smtClean="0"/>
              <a:pPr/>
              <a:t>35</a:t>
            </a:fld>
            <a:endParaRPr lang="en-US"/>
          </a:p>
        </p:txBody>
      </p:sp>
    </p:spTree>
    <p:extLst>
      <p:ext uri="{BB962C8B-B14F-4D97-AF65-F5344CB8AC3E}">
        <p14:creationId xmlns:p14="http://schemas.microsoft.com/office/powerpoint/2010/main" val="40771755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a:t>
            </a:r>
            <a:r>
              <a:rPr lang="en-US" sz="1200" kern="1200" baseline="0" dirty="0">
                <a:solidFill>
                  <a:schemeClr val="tx1"/>
                </a:solidFill>
                <a:effectLst/>
                <a:latin typeface="+mn-lt"/>
                <a:ea typeface="+mn-ea"/>
                <a:cs typeface="+mn-cs"/>
              </a:rPr>
              <a:t> DCOE continues to be a resource, itself, through another virtual collaborative arm:  the CEMM (The Center of Excellence for Medical Multimedia). </a:t>
            </a:r>
            <a:r>
              <a:rPr lang="en-US" dirty="0"/>
              <a:t>The CEMM is an incredible Air Force resource that provides educational tools which can positively impact and empower both patients and providers and, ultimately, improve patient outcomes. </a:t>
            </a:r>
            <a:r>
              <a:rPr lang="en-US" sz="1200" kern="1200" baseline="0" dirty="0">
                <a:solidFill>
                  <a:schemeClr val="tx1"/>
                </a:solidFill>
                <a:effectLst/>
                <a:latin typeface="+mn-lt"/>
                <a:ea typeface="+mn-ea"/>
                <a:cs typeface="+mn-cs"/>
              </a:rPr>
              <a:t> Just this past Spring, the DCOE participated in </a:t>
            </a:r>
            <a:r>
              <a:rPr lang="en-US" dirty="0">
                <a:latin typeface="Arial" panose="020B0604020202020204" pitchFamily="34" charset="0"/>
              </a:rPr>
              <a:t>development and production of diabetes related videos for the Air Force Center of Excellence in Medical Multimedia.</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[30 Sep 2016] Updated 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draft of CEMM’s 100 page comprehensive Diabetes Mellitus Video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[30 Jan-2 Feb 2017] CEMM filming at DCOE</a:t>
            </a:r>
          </a:p>
          <a:p>
            <a:endParaRPr lang="en-US" dirty="0"/>
          </a:p>
        </p:txBody>
      </p:sp>
      <p:sp>
        <p:nvSpPr>
          <p:cNvPr id="4" name="Slide Number Placeholder 3"/>
          <p:cNvSpPr>
            <a:spLocks noGrp="1"/>
          </p:cNvSpPr>
          <p:nvPr>
            <p:ph type="sldNum" sz="quarter" idx="10"/>
          </p:nvPr>
        </p:nvSpPr>
        <p:spPr/>
        <p:txBody>
          <a:bodyPr/>
          <a:lstStyle/>
          <a:p>
            <a:fld id="{71726D92-4171-4E2A-803F-8EAB4375632F}" type="slidenum">
              <a:rPr lang="en-US" smtClean="0"/>
              <a:pPr/>
              <a:t>36</a:t>
            </a:fld>
            <a:endParaRPr lang="en-US"/>
          </a:p>
        </p:txBody>
      </p:sp>
    </p:spTree>
    <p:extLst>
      <p:ext uri="{BB962C8B-B14F-4D97-AF65-F5344CB8AC3E}">
        <p14:creationId xmlns:p14="http://schemas.microsoft.com/office/powerpoint/2010/main" val="30514259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 few other ways we are sharing our knowledge</a:t>
            </a:r>
            <a:r>
              <a:rPr lang="en-US" baseline="0" dirty="0"/>
              <a:t> (publications).</a:t>
            </a:r>
            <a:endParaRPr lang="en-US" dirty="0"/>
          </a:p>
        </p:txBody>
      </p:sp>
      <p:sp>
        <p:nvSpPr>
          <p:cNvPr id="4" name="Slide Number Placeholder 3"/>
          <p:cNvSpPr>
            <a:spLocks noGrp="1"/>
          </p:cNvSpPr>
          <p:nvPr>
            <p:ph type="sldNum" sz="quarter" idx="10"/>
          </p:nvPr>
        </p:nvSpPr>
        <p:spPr/>
        <p:txBody>
          <a:bodyPr/>
          <a:lstStyle/>
          <a:p>
            <a:fld id="{71726D92-4171-4E2A-803F-8EAB4375632F}" type="slidenum">
              <a:rPr lang="en-US" smtClean="0"/>
              <a:pPr/>
              <a:t>37</a:t>
            </a:fld>
            <a:endParaRPr lang="en-US"/>
          </a:p>
        </p:txBody>
      </p:sp>
    </p:spTree>
    <p:extLst>
      <p:ext uri="{BB962C8B-B14F-4D97-AF65-F5344CB8AC3E}">
        <p14:creationId xmlns:p14="http://schemas.microsoft.com/office/powerpoint/2010/main" val="21689039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Posters, too many to list here, but</a:t>
            </a:r>
            <a:r>
              <a:rPr lang="en-US" baseline="0" dirty="0"/>
              <a:t> some I pulled that specifically deal with technology and virtual success.</a:t>
            </a:r>
            <a:endParaRPr lang="en-US" dirty="0"/>
          </a:p>
        </p:txBody>
      </p:sp>
      <p:sp>
        <p:nvSpPr>
          <p:cNvPr id="4" name="Slide Number Placeholder 3"/>
          <p:cNvSpPr>
            <a:spLocks noGrp="1"/>
          </p:cNvSpPr>
          <p:nvPr>
            <p:ph type="sldNum" sz="quarter" idx="10"/>
          </p:nvPr>
        </p:nvSpPr>
        <p:spPr/>
        <p:txBody>
          <a:bodyPr/>
          <a:lstStyle/>
          <a:p>
            <a:fld id="{71726D92-4171-4E2A-803F-8EAB4375632F}" type="slidenum">
              <a:rPr lang="en-US" smtClean="0"/>
              <a:pPr/>
              <a:t>38</a:t>
            </a:fld>
            <a:endParaRPr lang="en-US"/>
          </a:p>
        </p:txBody>
      </p:sp>
    </p:spTree>
    <p:extLst>
      <p:ext uri="{BB962C8B-B14F-4D97-AF65-F5344CB8AC3E}">
        <p14:creationId xmlns:p14="http://schemas.microsoft.com/office/powerpoint/2010/main" val="15627284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a few</a:t>
            </a:r>
            <a:r>
              <a:rPr lang="en-US" baseline="0" dirty="0"/>
              <a:t> presentations on DCOE telehealth involvement.</a:t>
            </a:r>
            <a:endParaRPr lang="en-US" dirty="0"/>
          </a:p>
        </p:txBody>
      </p:sp>
      <p:sp>
        <p:nvSpPr>
          <p:cNvPr id="4" name="Slide Number Placeholder 3"/>
          <p:cNvSpPr>
            <a:spLocks noGrp="1"/>
          </p:cNvSpPr>
          <p:nvPr>
            <p:ph type="sldNum" sz="quarter" idx="10"/>
          </p:nvPr>
        </p:nvSpPr>
        <p:spPr/>
        <p:txBody>
          <a:bodyPr/>
          <a:lstStyle/>
          <a:p>
            <a:fld id="{71726D92-4171-4E2A-803F-8EAB4375632F}" type="slidenum">
              <a:rPr lang="en-US" smtClean="0"/>
              <a:pPr/>
              <a:t>39</a:t>
            </a:fld>
            <a:endParaRPr lang="en-US"/>
          </a:p>
        </p:txBody>
      </p:sp>
    </p:spTree>
    <p:extLst>
      <p:ext uri="{BB962C8B-B14F-4D97-AF65-F5344CB8AC3E}">
        <p14:creationId xmlns:p14="http://schemas.microsoft.com/office/powerpoint/2010/main" val="2617233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Such</a:t>
            </a:r>
            <a:r>
              <a:rPr lang="en-US" baseline="0" dirty="0"/>
              <a:t> a transitory population needs flexible and easily accessible resources for providers, staff and patients.</a:t>
            </a:r>
          </a:p>
          <a:p>
            <a:endParaRPr lang="en-US" baseline="0" dirty="0"/>
          </a:p>
          <a:p>
            <a:r>
              <a:rPr lang="en-US" baseline="0" dirty="0"/>
              <a:t>The DCOE helps to fill the gap by using technology to extend education to physicians, nurses, pharmacists, dieticians, technicians, and also patients, dependents, and family members.</a:t>
            </a:r>
            <a:endParaRPr lang="en-US" dirty="0"/>
          </a:p>
        </p:txBody>
      </p:sp>
      <p:sp>
        <p:nvSpPr>
          <p:cNvPr id="4" name="Slide Number Placeholder 3"/>
          <p:cNvSpPr>
            <a:spLocks noGrp="1"/>
          </p:cNvSpPr>
          <p:nvPr>
            <p:ph type="sldNum" sz="quarter" idx="10"/>
          </p:nvPr>
        </p:nvSpPr>
        <p:spPr/>
        <p:txBody>
          <a:bodyPr/>
          <a:lstStyle/>
          <a:p>
            <a:fld id="{71726D92-4171-4E2A-803F-8EAB4375632F}" type="slidenum">
              <a:rPr lang="en-US" smtClean="0"/>
              <a:pPr/>
              <a:t>4</a:t>
            </a:fld>
            <a:endParaRPr lang="en-US"/>
          </a:p>
        </p:txBody>
      </p:sp>
    </p:spTree>
    <p:extLst>
      <p:ext uri="{BB962C8B-B14F-4D97-AF65-F5344CB8AC3E}">
        <p14:creationId xmlns:p14="http://schemas.microsoft.com/office/powerpoint/2010/main" val="33529502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DCOE has had great success with using technology to extend training to the Department of Defense.  We’ve used what was available in addition to searching for and implementing new platforms.  Throughout this presentation you have seen many of our successes.</a:t>
            </a:r>
          </a:p>
          <a:p>
            <a:endParaRPr lang="en-US" baseline="0" dirty="0"/>
          </a:p>
          <a:p>
            <a:r>
              <a:rPr lang="en-US" baseline="0" dirty="0"/>
              <a:t>Some challenges occur with each method of delivery; and of course, being able to attend in person has its funding issues.  VTC as a primary platform when we started the ECHO sessions showed that many bases did not certify or register their VTC classroom with DISA and so would be unable to join the session.  Additionally, they would not have updated equipment would ensue another issue.  You can imagine how frustrating this was on both ends.</a:t>
            </a:r>
          </a:p>
          <a:p>
            <a:r>
              <a:rPr lang="en-US" baseline="0" dirty="0"/>
              <a:t>With the implementation of DCO, many were dissatisfied due to dropped calls and connections or just not being familiar with the online meeting room and its function.  Once we managed and overcame the DCO obstacle, were told DISA was discontinuing it in June 2015, and would be replaced with DCS (a less efficient product with fewer functions). </a:t>
            </a:r>
          </a:p>
          <a:p>
            <a:endParaRPr lang="en-US" baseline="0" dirty="0"/>
          </a:p>
          <a:p>
            <a:r>
              <a:rPr lang="en-US" baseline="0" dirty="0"/>
              <a:t>Lessons learned:  Make the best with what you have.  DCS has been our primary platform for the past two years, interwoven with VTC and in-person blended sessions.  With VTC, we have learned to use it as a last resort for specific courses or webinars, and only as a conduit for the new MIST-delivered classes.</a:t>
            </a:r>
          </a:p>
          <a:p>
            <a:endParaRPr lang="en-US" baseline="0" dirty="0"/>
          </a:p>
          <a:p>
            <a:r>
              <a:rPr lang="en-US" baseline="0" dirty="0"/>
              <a:t>We just recently came across “ZOOM” at the Project ECHO conference, but found it was not compatible with the security levels we need to maintain within the DoD.  Looks like a great product, though.  I’ve listed a link if you want to research.</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71726D92-4171-4E2A-803F-8EAB4375632F}" type="slidenum">
              <a:rPr lang="en-US" smtClean="0"/>
              <a:pPr/>
              <a:t>40</a:t>
            </a:fld>
            <a:endParaRPr lang="en-US"/>
          </a:p>
        </p:txBody>
      </p:sp>
    </p:spTree>
    <p:extLst>
      <p:ext uri="{BB962C8B-B14F-4D97-AF65-F5344CB8AC3E}">
        <p14:creationId xmlns:p14="http://schemas.microsoft.com/office/powerpoint/2010/main" val="34744428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DCS—open source platform, free or minimum fee to</a:t>
            </a:r>
            <a:r>
              <a:rPr lang="en-US" baseline="0" dirty="0"/>
              <a:t> keep up site maintenance, permits recording, but unable to access videos easily</a:t>
            </a:r>
            <a:endParaRPr lang="en-US" dirty="0"/>
          </a:p>
          <a:p>
            <a:r>
              <a:rPr lang="en-US" dirty="0"/>
              <a:t>DCO—proprietary</a:t>
            </a:r>
            <a:r>
              <a:rPr lang="en-US" baseline="0" dirty="0"/>
              <a:t> software—must purchase licenses to access, </a:t>
            </a:r>
            <a:r>
              <a:rPr lang="en-US" dirty="0"/>
              <a:t>allows you to file-share, record, playback</a:t>
            </a:r>
          </a:p>
          <a:p>
            <a:r>
              <a:rPr lang="en-US" dirty="0"/>
              <a:t>MIST—Satellite technology, must have equipment at both primary</a:t>
            </a:r>
            <a:r>
              <a:rPr lang="en-US" baseline="0" dirty="0"/>
              <a:t> and distance locations (studio is not optional for primary broadcasting)</a:t>
            </a:r>
          </a:p>
          <a:p>
            <a:r>
              <a:rPr lang="en-US" dirty="0"/>
              <a:t>Zoom—basic is</a:t>
            </a:r>
            <a:r>
              <a:rPr lang="en-US" baseline="0" dirty="0"/>
              <a:t> minimal fee, but has several packages in which to upgrade</a:t>
            </a:r>
            <a:endParaRPr lang="en-US" dirty="0"/>
          </a:p>
          <a:p>
            <a:endParaRPr lang="en-US" dirty="0"/>
          </a:p>
        </p:txBody>
      </p:sp>
      <p:sp>
        <p:nvSpPr>
          <p:cNvPr id="4" name="Slide Number Placeholder 3"/>
          <p:cNvSpPr>
            <a:spLocks noGrp="1"/>
          </p:cNvSpPr>
          <p:nvPr>
            <p:ph type="sldNum" sz="quarter" idx="10"/>
          </p:nvPr>
        </p:nvSpPr>
        <p:spPr/>
        <p:txBody>
          <a:bodyPr/>
          <a:lstStyle/>
          <a:p>
            <a:fld id="{71726D92-4171-4E2A-803F-8EAB4375632F}" type="slidenum">
              <a:rPr lang="en-US" smtClean="0"/>
              <a:pPr/>
              <a:t>41</a:t>
            </a:fld>
            <a:endParaRPr lang="en-US"/>
          </a:p>
        </p:txBody>
      </p:sp>
    </p:spTree>
    <p:extLst>
      <p:ext uri="{BB962C8B-B14F-4D97-AF65-F5344CB8AC3E}">
        <p14:creationId xmlns:p14="http://schemas.microsoft.com/office/powerpoint/2010/main" val="33547970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726D92-4171-4E2A-803F-8EAB4375632F}" type="slidenum">
              <a:rPr lang="en-US" smtClean="0"/>
              <a:pPr/>
              <a:t>42</a:t>
            </a:fld>
            <a:endParaRPr lang="en-US"/>
          </a:p>
        </p:txBody>
      </p:sp>
    </p:spTree>
    <p:extLst>
      <p:ext uri="{BB962C8B-B14F-4D97-AF65-F5344CB8AC3E}">
        <p14:creationId xmlns:p14="http://schemas.microsoft.com/office/powerpoint/2010/main" val="18748982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726D92-4171-4E2A-803F-8EAB4375632F}" type="slidenum">
              <a:rPr lang="en-US" smtClean="0"/>
              <a:pPr/>
              <a:t>43</a:t>
            </a:fld>
            <a:endParaRPr lang="en-US"/>
          </a:p>
        </p:txBody>
      </p:sp>
    </p:spTree>
    <p:extLst>
      <p:ext uri="{BB962C8B-B14F-4D97-AF65-F5344CB8AC3E}">
        <p14:creationId xmlns:p14="http://schemas.microsoft.com/office/powerpoint/2010/main" val="24618758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 multiple</a:t>
            </a:r>
            <a:r>
              <a:rPr lang="en-US" baseline="0" dirty="0"/>
              <a:t> sharing of ideas, we also created our own DCOE logo.  Very proud of the excellence in which we strive.</a:t>
            </a:r>
            <a:endParaRPr lang="en-US" dirty="0"/>
          </a:p>
        </p:txBody>
      </p:sp>
      <p:sp>
        <p:nvSpPr>
          <p:cNvPr id="4" name="Slide Number Placeholder 3"/>
          <p:cNvSpPr>
            <a:spLocks noGrp="1"/>
          </p:cNvSpPr>
          <p:nvPr>
            <p:ph type="sldNum" sz="quarter" idx="10"/>
          </p:nvPr>
        </p:nvSpPr>
        <p:spPr/>
        <p:txBody>
          <a:bodyPr/>
          <a:lstStyle/>
          <a:p>
            <a:fld id="{71726D92-4171-4E2A-803F-8EAB4375632F}" type="slidenum">
              <a:rPr lang="en-US" smtClean="0"/>
              <a:pPr/>
              <a:t>44</a:t>
            </a:fld>
            <a:endParaRPr lang="en-US"/>
          </a:p>
        </p:txBody>
      </p:sp>
    </p:spTree>
    <p:extLst>
      <p:ext uri="{BB962C8B-B14F-4D97-AF65-F5344CB8AC3E}">
        <p14:creationId xmlns:p14="http://schemas.microsoft.com/office/powerpoint/2010/main" val="948691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poster</a:t>
            </a:r>
            <a:r>
              <a:rPr lang="en-US" baseline="0" dirty="0"/>
              <a:t> displays each segment of our center, yet depicts how each arm division may overlap or interact with the other.  Our goal is to promote excellent diabetes care and prevention across the military health system.</a:t>
            </a:r>
          </a:p>
          <a:p>
            <a:endParaRPr lang="en-US" baseline="0" dirty="0"/>
          </a:p>
          <a:p>
            <a:r>
              <a:rPr lang="en-US" baseline="0" dirty="0"/>
              <a:t>How do we do this?</a:t>
            </a:r>
            <a:endParaRPr lang="en-US" dirty="0"/>
          </a:p>
        </p:txBody>
      </p:sp>
      <p:sp>
        <p:nvSpPr>
          <p:cNvPr id="4" name="Slide Number Placeholder 3"/>
          <p:cNvSpPr>
            <a:spLocks noGrp="1"/>
          </p:cNvSpPr>
          <p:nvPr>
            <p:ph type="sldNum" sz="quarter" idx="10"/>
          </p:nvPr>
        </p:nvSpPr>
        <p:spPr/>
        <p:txBody>
          <a:bodyPr/>
          <a:lstStyle/>
          <a:p>
            <a:fld id="{71726D92-4171-4E2A-803F-8EAB4375632F}" type="slidenum">
              <a:rPr lang="en-US" smtClean="0"/>
              <a:pPr/>
              <a:t>5</a:t>
            </a:fld>
            <a:endParaRPr lang="en-US"/>
          </a:p>
        </p:txBody>
      </p:sp>
    </p:spTree>
    <p:extLst>
      <p:ext uri="{BB962C8B-B14F-4D97-AF65-F5344CB8AC3E}">
        <p14:creationId xmlns:p14="http://schemas.microsoft.com/office/powerpoint/2010/main" val="3364996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bit more explanation of the three segments/divisions of the DCOE. </a:t>
            </a:r>
            <a:r>
              <a:rPr lang="en-US" baseline="0" dirty="0"/>
              <a:t> All pieces of the DCOE work together and constantly strive for excellence in all we do.</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71726D92-4171-4E2A-803F-8EAB4375632F}" type="slidenum">
              <a:rPr lang="en-US" smtClean="0"/>
              <a:pPr/>
              <a:t>6</a:t>
            </a:fld>
            <a:endParaRPr lang="en-US"/>
          </a:p>
        </p:txBody>
      </p:sp>
    </p:spTree>
    <p:extLst>
      <p:ext uri="{BB962C8B-B14F-4D97-AF65-F5344CB8AC3E}">
        <p14:creationId xmlns:p14="http://schemas.microsoft.com/office/powerpoint/2010/main" val="2960672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726D92-4171-4E2A-803F-8EAB4375632F}" type="slidenum">
              <a:rPr lang="en-US" smtClean="0"/>
              <a:pPr/>
              <a:t>7</a:t>
            </a:fld>
            <a:endParaRPr lang="en-US"/>
          </a:p>
        </p:txBody>
      </p:sp>
    </p:spTree>
    <p:extLst>
      <p:ext uri="{BB962C8B-B14F-4D97-AF65-F5344CB8AC3E}">
        <p14:creationId xmlns:p14="http://schemas.microsoft.com/office/powerpoint/2010/main" val="3049688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dirty="0"/>
              <a:t>“Our mission is to promote</a:t>
            </a:r>
            <a:r>
              <a:rPr lang="en-US" baseline="0" dirty="0"/>
              <a:t> excellent diabetes care and prevention across the Military Health System.” </a:t>
            </a:r>
          </a:p>
          <a:p>
            <a:endParaRPr lang="en-US" baseline="0" dirty="0"/>
          </a:p>
          <a:p>
            <a:r>
              <a:rPr lang="en-US" baseline="0" dirty="0"/>
              <a:t>We admit we’re not perfect, and as a small unit, we depend on each other to collaboratively strive for excellence.</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Just how small</a:t>
            </a:r>
            <a:r>
              <a:rPr lang="en-US" baseline="0" dirty="0"/>
              <a:t> is our clinic?  15.  (2 are Outreach staff, 1 MD, 1 NP, 1 MIST staff, 2 Research staff, 2 RNs, 1 exercise physiologist, 1 </a:t>
            </a:r>
            <a:r>
              <a:rPr lang="en-US" baseline="0" dirty="0" err="1"/>
              <a:t>Dexa</a:t>
            </a:r>
            <a:r>
              <a:rPr lang="en-US" baseline="0" dirty="0"/>
              <a:t> tech, 4 AD (1 RN, 2 admin, 1 tech).</a:t>
            </a:r>
          </a:p>
          <a:p>
            <a:endParaRPr lang="en-US" dirty="0"/>
          </a:p>
        </p:txBody>
      </p:sp>
      <p:sp>
        <p:nvSpPr>
          <p:cNvPr id="4" name="Slide Number Placeholder 3"/>
          <p:cNvSpPr>
            <a:spLocks noGrp="1"/>
          </p:cNvSpPr>
          <p:nvPr>
            <p:ph type="sldNum" sz="quarter" idx="10"/>
          </p:nvPr>
        </p:nvSpPr>
        <p:spPr/>
        <p:txBody>
          <a:bodyPr/>
          <a:lstStyle/>
          <a:p>
            <a:fld id="{71726D92-4171-4E2A-803F-8EAB4375632F}" type="slidenum">
              <a:rPr lang="en-US" smtClean="0"/>
              <a:pPr/>
              <a:t>8</a:t>
            </a:fld>
            <a:endParaRPr lang="en-US"/>
          </a:p>
        </p:txBody>
      </p:sp>
    </p:spTree>
    <p:extLst>
      <p:ext uri="{BB962C8B-B14F-4D97-AF65-F5344CB8AC3E}">
        <p14:creationId xmlns:p14="http://schemas.microsoft.com/office/powerpoint/2010/main" val="209713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two of us (grown to 3 since July 2017) in Outreach have created, designed, implemented, and maintained significant training and resources for the DoD.  </a:t>
            </a:r>
          </a:p>
          <a:p>
            <a:endParaRPr lang="en-US" baseline="0" dirty="0"/>
          </a:p>
          <a:p>
            <a:r>
              <a:rPr lang="en-US" dirty="0"/>
              <a:t>Technology has permitted the DCOE to extend its resources and expertise</a:t>
            </a:r>
            <a:r>
              <a:rPr lang="en-US" baseline="0" dirty="0"/>
              <a:t> worldwide, and to all services (including the VA).</a:t>
            </a:r>
            <a:endParaRPr lang="en-US" dirty="0"/>
          </a:p>
        </p:txBody>
      </p:sp>
      <p:sp>
        <p:nvSpPr>
          <p:cNvPr id="4" name="Slide Number Placeholder 3"/>
          <p:cNvSpPr>
            <a:spLocks noGrp="1"/>
          </p:cNvSpPr>
          <p:nvPr>
            <p:ph type="sldNum" sz="quarter" idx="10"/>
          </p:nvPr>
        </p:nvSpPr>
        <p:spPr/>
        <p:txBody>
          <a:bodyPr/>
          <a:lstStyle/>
          <a:p>
            <a:fld id="{71726D92-4171-4E2A-803F-8EAB4375632F}" type="slidenum">
              <a:rPr lang="en-US" smtClean="0"/>
              <a:pPr/>
              <a:t>9</a:t>
            </a:fld>
            <a:endParaRPr lang="en-US"/>
          </a:p>
        </p:txBody>
      </p:sp>
    </p:spTree>
    <p:extLst>
      <p:ext uri="{BB962C8B-B14F-4D97-AF65-F5344CB8AC3E}">
        <p14:creationId xmlns:p14="http://schemas.microsoft.com/office/powerpoint/2010/main" val="12127861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381000" y="64516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sz="1400">
              <a:solidFill>
                <a:srgbClr val="000000"/>
              </a:solidFill>
            </a:endParaRPr>
          </a:p>
        </p:txBody>
      </p:sp>
      <p:sp>
        <p:nvSpPr>
          <p:cNvPr id="5" name="Line 5"/>
          <p:cNvSpPr>
            <a:spLocks noChangeShapeType="1"/>
          </p:cNvSpPr>
          <p:nvPr/>
        </p:nvSpPr>
        <p:spPr bwMode="auto">
          <a:xfrm>
            <a:off x="381000" y="12319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sz="1400">
              <a:solidFill>
                <a:srgbClr val="000000"/>
              </a:solidFill>
            </a:endParaRPr>
          </a:p>
        </p:txBody>
      </p:sp>
      <p:sp>
        <p:nvSpPr>
          <p:cNvPr id="83977" name="Rectangle 9"/>
          <p:cNvSpPr>
            <a:spLocks noGrp="1" noChangeArrowheads="1"/>
          </p:cNvSpPr>
          <p:nvPr>
            <p:ph type="subTitle" idx="1"/>
          </p:nvPr>
        </p:nvSpPr>
        <p:spPr>
          <a:xfrm>
            <a:off x="4095750" y="3924300"/>
            <a:ext cx="4495800" cy="1047750"/>
          </a:xfrm>
        </p:spPr>
        <p:txBody>
          <a:bodyPr/>
          <a:lstStyle>
            <a:lvl1pPr marL="0" indent="0" algn="r">
              <a:buFont typeface="Wingdings" pitchFamily="2" charset="2"/>
              <a:buNone/>
              <a:defRPr sz="2800"/>
            </a:lvl1pPr>
          </a:lstStyle>
          <a:p>
            <a:r>
              <a:rPr lang="en-US"/>
              <a:t>Click to edit Master subtitle style</a:t>
            </a:r>
          </a:p>
        </p:txBody>
      </p:sp>
      <p:sp>
        <p:nvSpPr>
          <p:cNvPr id="83978" name="Rectangle 10"/>
          <p:cNvSpPr>
            <a:spLocks noGrp="1" noChangeArrowheads="1"/>
          </p:cNvSpPr>
          <p:nvPr>
            <p:ph type="ctrTitle"/>
          </p:nvPr>
        </p:nvSpPr>
        <p:spPr>
          <a:xfrm>
            <a:off x="3467100" y="1962150"/>
            <a:ext cx="5143500" cy="1600200"/>
          </a:xfrm>
        </p:spPr>
        <p:txBody>
          <a:bodyPr/>
          <a:lstStyle>
            <a:lvl1pPr>
              <a:defRPr sz="4400" i="0"/>
            </a:lvl1pPr>
          </a:lstStyle>
          <a:p>
            <a:r>
              <a:rPr lang="en-US"/>
              <a:t>Click to edit Master title style</a:t>
            </a:r>
          </a:p>
        </p:txBody>
      </p:sp>
      <p:sp>
        <p:nvSpPr>
          <p:cNvPr id="6" name="Rectangle 6"/>
          <p:cNvSpPr>
            <a:spLocks noGrp="1" noChangeArrowheads="1"/>
          </p:cNvSpPr>
          <p:nvPr>
            <p:ph type="dt" sz="half" idx="10"/>
          </p:nvPr>
        </p:nvSpPr>
        <p:spPr/>
        <p:txBody>
          <a:bodyPr/>
          <a:lstStyle>
            <a:lvl1pPr>
              <a:defRPr/>
            </a:lvl1pPr>
          </a:lstStyle>
          <a:p>
            <a:pPr>
              <a:defRPr/>
            </a:pPr>
            <a:endParaRPr lang="en-US"/>
          </a:p>
        </p:txBody>
      </p:sp>
      <p:sp>
        <p:nvSpPr>
          <p:cNvPr id="7" name="Rectangle 7"/>
          <p:cNvSpPr>
            <a:spLocks noGrp="1" noChangeArrowheads="1"/>
          </p:cNvSpPr>
          <p:nvPr>
            <p:ph type="sldNum" sz="quarter" idx="11"/>
          </p:nvPr>
        </p:nvSpPr>
        <p:spPr/>
        <p:txBody>
          <a:bodyPr/>
          <a:lstStyle>
            <a:lvl1pPr>
              <a:defRPr/>
            </a:lvl1pPr>
          </a:lstStyle>
          <a:p>
            <a:pPr>
              <a:defRPr/>
            </a:pPr>
            <a:fld id="{DA5D77F0-8B2F-4BAD-B2F5-A8707B2693E2}" type="slidenum">
              <a:rPr lang="en-US"/>
              <a:pPr>
                <a:defRPr/>
              </a:pPr>
              <a:t>‹#›</a:t>
            </a:fld>
            <a:endParaRPr lang="en-US">
              <a:solidFill>
                <a:srgbClr val="808080"/>
              </a:solidFill>
            </a:endParaRPr>
          </a:p>
        </p:txBody>
      </p:sp>
      <p:pic>
        <p:nvPicPr>
          <p:cNvPr id="8" name="Picture 2" descr="Z:\Diabetes Center of Excellence (DCOE)\DCOE Logo.tif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8549" y="3657600"/>
            <a:ext cx="3695205" cy="2127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371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sldNum" sz="quarter" idx="11"/>
          </p:nvPr>
        </p:nvSpPr>
        <p:spPr>
          <a:ln/>
        </p:spPr>
        <p:txBody>
          <a:bodyPr/>
          <a:lstStyle>
            <a:lvl1pPr>
              <a:defRPr/>
            </a:lvl1pPr>
          </a:lstStyle>
          <a:p>
            <a:pPr>
              <a:defRPr/>
            </a:pPr>
            <a:fld id="{8126A983-2E65-4934-A83E-A3C34BDA86E9}" type="slidenum">
              <a:rPr lang="en-US"/>
              <a:pPr>
                <a:defRPr/>
              </a:pPr>
              <a:t>‹#›</a:t>
            </a:fld>
            <a:endParaRPr lang="en-US">
              <a:solidFill>
                <a:srgbClr val="808080"/>
              </a:solidFill>
            </a:endParaRPr>
          </a:p>
        </p:txBody>
      </p:sp>
    </p:spTree>
    <p:extLst>
      <p:ext uri="{BB962C8B-B14F-4D97-AF65-F5344CB8AC3E}">
        <p14:creationId xmlns:p14="http://schemas.microsoft.com/office/powerpoint/2010/main" val="2699751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9275" y="76200"/>
            <a:ext cx="2032000" cy="5784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00100" y="76200"/>
            <a:ext cx="5946775" cy="5784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sldNum" sz="quarter" idx="11"/>
          </p:nvPr>
        </p:nvSpPr>
        <p:spPr>
          <a:ln/>
        </p:spPr>
        <p:txBody>
          <a:bodyPr/>
          <a:lstStyle>
            <a:lvl1pPr>
              <a:defRPr/>
            </a:lvl1pPr>
          </a:lstStyle>
          <a:p>
            <a:pPr>
              <a:defRPr/>
            </a:pPr>
            <a:fld id="{FC5766F4-A82F-49D3-A77E-63891C8EF351}" type="slidenum">
              <a:rPr lang="en-US"/>
              <a:pPr>
                <a:defRPr/>
              </a:pPr>
              <a:t>‹#›</a:t>
            </a:fld>
            <a:endParaRPr lang="en-US">
              <a:solidFill>
                <a:srgbClr val="808080"/>
              </a:solidFill>
            </a:endParaRPr>
          </a:p>
        </p:txBody>
      </p:sp>
    </p:spTree>
    <p:extLst>
      <p:ext uri="{BB962C8B-B14F-4D97-AF65-F5344CB8AC3E}">
        <p14:creationId xmlns:p14="http://schemas.microsoft.com/office/powerpoint/2010/main" val="3981011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63700" y="76200"/>
            <a:ext cx="7086600" cy="1143000"/>
          </a:xfrm>
        </p:spPr>
        <p:txBody>
          <a:bodyPr/>
          <a:lstStyle/>
          <a:p>
            <a:r>
              <a:rPr lang="en-US"/>
              <a:t>Click to edit Master title style</a:t>
            </a:r>
          </a:p>
        </p:txBody>
      </p:sp>
      <p:sp>
        <p:nvSpPr>
          <p:cNvPr id="3" name="Table Placeholder 2"/>
          <p:cNvSpPr>
            <a:spLocks noGrp="1"/>
          </p:cNvSpPr>
          <p:nvPr>
            <p:ph type="tbl" idx="1"/>
          </p:nvPr>
        </p:nvSpPr>
        <p:spPr>
          <a:xfrm>
            <a:off x="800100" y="1536700"/>
            <a:ext cx="8131175" cy="4324350"/>
          </a:xfrm>
        </p:spPr>
        <p:txBody>
          <a:bodyPr/>
          <a:lstStyle/>
          <a:p>
            <a:pPr lvl="0"/>
            <a:endParaRPr lang="en-US" noProof="0"/>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sldNum" sz="quarter" idx="11"/>
          </p:nvPr>
        </p:nvSpPr>
        <p:spPr>
          <a:ln/>
        </p:spPr>
        <p:txBody>
          <a:bodyPr/>
          <a:lstStyle>
            <a:lvl1pPr>
              <a:defRPr/>
            </a:lvl1pPr>
          </a:lstStyle>
          <a:p>
            <a:pPr>
              <a:defRPr/>
            </a:pPr>
            <a:fld id="{EA1EE22F-EE4A-4B0D-8DFC-5A02A854132D}" type="slidenum">
              <a:rPr lang="en-US"/>
              <a:pPr>
                <a:defRPr/>
              </a:pPr>
              <a:t>‹#›</a:t>
            </a:fld>
            <a:endParaRPr lang="en-US">
              <a:solidFill>
                <a:srgbClr val="808080"/>
              </a:solidFill>
            </a:endParaRPr>
          </a:p>
        </p:txBody>
      </p:sp>
    </p:spTree>
    <p:extLst>
      <p:ext uri="{BB962C8B-B14F-4D97-AF65-F5344CB8AC3E}">
        <p14:creationId xmlns:p14="http://schemas.microsoft.com/office/powerpoint/2010/main" val="1633183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50191" name="Rectangle 15"/>
          <p:cNvSpPr>
            <a:spLocks noGrp="1" noChangeArrowheads="1"/>
          </p:cNvSpPr>
          <p:nvPr>
            <p:ph type="ctrTitle" hasCustomPrompt="1"/>
          </p:nvPr>
        </p:nvSpPr>
        <p:spPr>
          <a:xfrm>
            <a:off x="1981201" y="4876800"/>
            <a:ext cx="4191000" cy="742950"/>
          </a:xfrm>
        </p:spPr>
        <p:txBody>
          <a:bodyPr/>
          <a:lstStyle>
            <a:lvl1pPr>
              <a:defRPr sz="4400" i="0"/>
            </a:lvl1pPr>
          </a:lstStyle>
          <a:p>
            <a:r>
              <a:rPr lang="en-US" dirty="0"/>
              <a:t>Questions</a:t>
            </a:r>
          </a:p>
        </p:txBody>
      </p:sp>
      <p:sp>
        <p:nvSpPr>
          <p:cNvPr id="8" name="Rectangle 6"/>
          <p:cNvSpPr>
            <a:spLocks noGrp="1" noChangeArrowheads="1"/>
          </p:cNvSpPr>
          <p:nvPr>
            <p:ph type="dt" sz="half" idx="10"/>
          </p:nvPr>
        </p:nvSpPr>
        <p:spPr/>
        <p:txBody>
          <a:bodyPr/>
          <a:lstStyle>
            <a:lvl1pPr>
              <a:defRPr/>
            </a:lvl1pPr>
          </a:lstStyle>
          <a:p>
            <a:endParaRPr lang="en-US"/>
          </a:p>
        </p:txBody>
      </p:sp>
      <p:sp>
        <p:nvSpPr>
          <p:cNvPr id="9" name="Rectangle 7"/>
          <p:cNvSpPr>
            <a:spLocks noGrp="1" noChangeArrowheads="1"/>
          </p:cNvSpPr>
          <p:nvPr>
            <p:ph type="sldNum" sz="quarter" idx="11"/>
          </p:nvPr>
        </p:nvSpPr>
        <p:spPr/>
        <p:txBody>
          <a:bodyPr/>
          <a:lstStyle>
            <a:lvl1pPr>
              <a:defRPr/>
            </a:lvl1pPr>
          </a:lstStyle>
          <a:p>
            <a:fld id="{C0DF8DC0-D6ED-4F50-ACDF-2FBDA4CDD2EC}" type="slidenum">
              <a:rPr lang="en-US" smtClean="0"/>
              <a:pPr/>
              <a:t>‹#›</a:t>
            </a:fld>
            <a:endParaRPr lang="en-US"/>
          </a:p>
        </p:txBody>
      </p:sp>
      <p:pic>
        <p:nvPicPr>
          <p:cNvPr id="5" name="Picture 2" descr="Z:\Diabetes Center of Excellence (DCOE)\DCOE Logo.tif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752600" y="838200"/>
            <a:ext cx="5558359" cy="3200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sldNum" sz="quarter" idx="11"/>
          </p:nvPr>
        </p:nvSpPr>
        <p:spPr>
          <a:ln/>
        </p:spPr>
        <p:txBody>
          <a:bodyPr/>
          <a:lstStyle>
            <a:lvl1pPr>
              <a:defRPr/>
            </a:lvl1pPr>
          </a:lstStyle>
          <a:p>
            <a:pPr>
              <a:defRPr/>
            </a:pPr>
            <a:fld id="{E3C3E14C-EA5B-41C4-AC29-3045B3980344}" type="slidenum">
              <a:rPr lang="en-US"/>
              <a:pPr>
                <a:defRPr/>
              </a:pPr>
              <a:t>‹#›</a:t>
            </a:fld>
            <a:endParaRPr lang="en-US">
              <a:solidFill>
                <a:srgbClr val="808080"/>
              </a:solidFill>
            </a:endParaRPr>
          </a:p>
        </p:txBody>
      </p:sp>
    </p:spTree>
    <p:extLst>
      <p:ext uri="{BB962C8B-B14F-4D97-AF65-F5344CB8AC3E}">
        <p14:creationId xmlns:p14="http://schemas.microsoft.com/office/powerpoint/2010/main" val="2938010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sldNum" sz="quarter" idx="11"/>
          </p:nvPr>
        </p:nvSpPr>
        <p:spPr>
          <a:ln/>
        </p:spPr>
        <p:txBody>
          <a:bodyPr/>
          <a:lstStyle>
            <a:lvl1pPr>
              <a:defRPr/>
            </a:lvl1pPr>
          </a:lstStyle>
          <a:p>
            <a:pPr>
              <a:defRPr/>
            </a:pPr>
            <a:fld id="{4B1ADAC0-8192-47C3-9B11-CCD6F98B30C0}" type="slidenum">
              <a:rPr lang="en-US"/>
              <a:pPr>
                <a:defRPr/>
              </a:pPr>
              <a:t>‹#›</a:t>
            </a:fld>
            <a:endParaRPr lang="en-US">
              <a:solidFill>
                <a:srgbClr val="808080"/>
              </a:solidFill>
            </a:endParaRPr>
          </a:p>
        </p:txBody>
      </p:sp>
    </p:spTree>
    <p:extLst>
      <p:ext uri="{BB962C8B-B14F-4D97-AF65-F5344CB8AC3E}">
        <p14:creationId xmlns:p14="http://schemas.microsoft.com/office/powerpoint/2010/main" val="64881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0100" y="1536700"/>
            <a:ext cx="3989388" cy="4324350"/>
          </a:xfrm>
        </p:spPr>
        <p:txBody>
          <a:bodyPr/>
          <a:lstStyle>
            <a:lvl1pPr>
              <a:defRPr sz="2800" b="0"/>
            </a:lvl1pPr>
            <a:lvl2pPr>
              <a:defRPr sz="2400" b="0"/>
            </a:lvl2pPr>
            <a:lvl3pPr>
              <a:defRPr sz="2000" b="0"/>
            </a:lvl3pPr>
            <a:lvl4pPr>
              <a:defRPr sz="1800" b="0"/>
            </a:lvl4pPr>
            <a:lvl5pPr>
              <a:defRPr sz="1800" b="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941888" y="1536700"/>
            <a:ext cx="3989387" cy="4324350"/>
          </a:xfrm>
        </p:spPr>
        <p:txBody>
          <a:bodyPr/>
          <a:lstStyle>
            <a:lvl1pPr>
              <a:defRPr sz="2800" b="0"/>
            </a:lvl1pPr>
            <a:lvl2pPr>
              <a:defRPr sz="2400" b="0"/>
            </a:lvl2pPr>
            <a:lvl3pPr>
              <a:defRPr sz="2000" b="0"/>
            </a:lvl3pPr>
            <a:lvl4pPr>
              <a:defRPr sz="1800" b="0"/>
            </a:lvl4pPr>
            <a:lvl5pPr>
              <a:defRPr sz="1800" b="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3"/>
          <p:cNvSpPr>
            <a:spLocks noGrp="1" noChangeArrowheads="1"/>
          </p:cNvSpPr>
          <p:nvPr>
            <p:ph type="dt" sz="half" idx="10"/>
          </p:nvPr>
        </p:nvSpPr>
        <p:spPr>
          <a:ln/>
        </p:spPr>
        <p:txBody>
          <a:bodyPr/>
          <a:lstStyle>
            <a:lvl1pPr>
              <a:defRPr/>
            </a:lvl1pPr>
          </a:lstStyle>
          <a:p>
            <a:pPr>
              <a:defRPr/>
            </a:pPr>
            <a:endParaRPr lang="en-US"/>
          </a:p>
        </p:txBody>
      </p:sp>
      <p:sp>
        <p:nvSpPr>
          <p:cNvPr id="6" name="Rectangle 4"/>
          <p:cNvSpPr>
            <a:spLocks noGrp="1" noChangeArrowheads="1"/>
          </p:cNvSpPr>
          <p:nvPr>
            <p:ph type="sldNum" sz="quarter" idx="11"/>
          </p:nvPr>
        </p:nvSpPr>
        <p:spPr>
          <a:ln/>
        </p:spPr>
        <p:txBody>
          <a:bodyPr/>
          <a:lstStyle>
            <a:lvl1pPr>
              <a:defRPr/>
            </a:lvl1pPr>
          </a:lstStyle>
          <a:p>
            <a:pPr>
              <a:defRPr/>
            </a:pPr>
            <a:fld id="{DA513542-5922-441B-80CE-3B6F2453E4DC}" type="slidenum">
              <a:rPr lang="en-US"/>
              <a:pPr>
                <a:defRPr/>
              </a:pPr>
              <a:t>‹#›</a:t>
            </a:fld>
            <a:endParaRPr lang="en-US">
              <a:solidFill>
                <a:srgbClr val="808080"/>
              </a:solidFill>
            </a:endParaRPr>
          </a:p>
        </p:txBody>
      </p:sp>
    </p:spTree>
    <p:extLst>
      <p:ext uri="{BB962C8B-B14F-4D97-AF65-F5344CB8AC3E}">
        <p14:creationId xmlns:p14="http://schemas.microsoft.com/office/powerpoint/2010/main" val="338801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0"/>
            </a:lvl1pPr>
            <a:lvl2pPr>
              <a:defRPr sz="2000" b="0"/>
            </a:lvl2pPr>
            <a:lvl3pPr>
              <a:defRPr sz="1800" b="0"/>
            </a:lvl3pPr>
            <a:lvl4pPr>
              <a:defRPr sz="1600" b="0"/>
            </a:lvl4pPr>
            <a:lvl5pPr>
              <a:defRPr sz="1600" b="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0"/>
            </a:lvl1pPr>
            <a:lvl2pPr>
              <a:defRPr sz="2000" b="0"/>
            </a:lvl2pPr>
            <a:lvl3pPr>
              <a:defRPr sz="1800" b="0"/>
            </a:lvl3pPr>
            <a:lvl4pPr>
              <a:defRPr sz="1600" b="0"/>
            </a:lvl4pPr>
            <a:lvl5pPr>
              <a:defRPr sz="1600" b="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3"/>
          <p:cNvSpPr>
            <a:spLocks noGrp="1" noChangeArrowheads="1"/>
          </p:cNvSpPr>
          <p:nvPr>
            <p:ph type="dt" sz="half" idx="10"/>
          </p:nvPr>
        </p:nvSpPr>
        <p:spPr>
          <a:ln/>
        </p:spPr>
        <p:txBody>
          <a:bodyPr/>
          <a:lstStyle>
            <a:lvl1pPr>
              <a:defRPr/>
            </a:lvl1pPr>
          </a:lstStyle>
          <a:p>
            <a:pPr>
              <a:defRPr/>
            </a:pPr>
            <a:endParaRPr lang="en-US"/>
          </a:p>
        </p:txBody>
      </p:sp>
      <p:sp>
        <p:nvSpPr>
          <p:cNvPr id="8" name="Rectangle 4"/>
          <p:cNvSpPr>
            <a:spLocks noGrp="1" noChangeArrowheads="1"/>
          </p:cNvSpPr>
          <p:nvPr>
            <p:ph type="sldNum" sz="quarter" idx="11"/>
          </p:nvPr>
        </p:nvSpPr>
        <p:spPr>
          <a:ln/>
        </p:spPr>
        <p:txBody>
          <a:bodyPr/>
          <a:lstStyle>
            <a:lvl1pPr>
              <a:defRPr/>
            </a:lvl1pPr>
          </a:lstStyle>
          <a:p>
            <a:pPr>
              <a:defRPr/>
            </a:pPr>
            <a:fld id="{F307760E-D836-4CE9-88DC-B9F58AF6FAFD}" type="slidenum">
              <a:rPr lang="en-US"/>
              <a:pPr>
                <a:defRPr/>
              </a:pPr>
              <a:t>‹#›</a:t>
            </a:fld>
            <a:endParaRPr lang="en-US">
              <a:solidFill>
                <a:srgbClr val="808080"/>
              </a:solidFill>
            </a:endParaRPr>
          </a:p>
        </p:txBody>
      </p:sp>
    </p:spTree>
    <p:extLst>
      <p:ext uri="{BB962C8B-B14F-4D97-AF65-F5344CB8AC3E}">
        <p14:creationId xmlns:p14="http://schemas.microsoft.com/office/powerpoint/2010/main" val="2999815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dt" sz="half" idx="10"/>
          </p:nvPr>
        </p:nvSpPr>
        <p:spPr>
          <a:ln/>
        </p:spPr>
        <p:txBody>
          <a:bodyPr/>
          <a:lstStyle>
            <a:lvl1pPr>
              <a:defRPr/>
            </a:lvl1pPr>
          </a:lstStyle>
          <a:p>
            <a:pPr>
              <a:defRPr/>
            </a:pPr>
            <a:endParaRPr lang="en-US"/>
          </a:p>
        </p:txBody>
      </p:sp>
      <p:sp>
        <p:nvSpPr>
          <p:cNvPr id="4" name="Rectangle 4"/>
          <p:cNvSpPr>
            <a:spLocks noGrp="1" noChangeArrowheads="1"/>
          </p:cNvSpPr>
          <p:nvPr>
            <p:ph type="sldNum" sz="quarter" idx="11"/>
          </p:nvPr>
        </p:nvSpPr>
        <p:spPr>
          <a:ln/>
        </p:spPr>
        <p:txBody>
          <a:bodyPr/>
          <a:lstStyle>
            <a:lvl1pPr>
              <a:defRPr/>
            </a:lvl1pPr>
          </a:lstStyle>
          <a:p>
            <a:pPr>
              <a:defRPr/>
            </a:pPr>
            <a:fld id="{04CCC912-417B-4969-AE7B-CA98D8CA6844}" type="slidenum">
              <a:rPr lang="en-US"/>
              <a:pPr>
                <a:defRPr/>
              </a:pPr>
              <a:t>‹#›</a:t>
            </a:fld>
            <a:endParaRPr lang="en-US">
              <a:solidFill>
                <a:srgbClr val="808080"/>
              </a:solidFill>
            </a:endParaRPr>
          </a:p>
        </p:txBody>
      </p:sp>
    </p:spTree>
    <p:extLst>
      <p:ext uri="{BB962C8B-B14F-4D97-AF65-F5344CB8AC3E}">
        <p14:creationId xmlns:p14="http://schemas.microsoft.com/office/powerpoint/2010/main" val="1647202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en-US"/>
          </a:p>
        </p:txBody>
      </p:sp>
      <p:sp>
        <p:nvSpPr>
          <p:cNvPr id="3" name="Rectangle 4"/>
          <p:cNvSpPr>
            <a:spLocks noGrp="1" noChangeArrowheads="1"/>
          </p:cNvSpPr>
          <p:nvPr>
            <p:ph type="sldNum" sz="quarter" idx="11"/>
          </p:nvPr>
        </p:nvSpPr>
        <p:spPr>
          <a:ln/>
        </p:spPr>
        <p:txBody>
          <a:bodyPr/>
          <a:lstStyle>
            <a:lvl1pPr>
              <a:defRPr/>
            </a:lvl1pPr>
          </a:lstStyle>
          <a:p>
            <a:pPr>
              <a:defRPr/>
            </a:pPr>
            <a:fld id="{001E45B1-DB83-4A35-A596-3CE4DD205916}" type="slidenum">
              <a:rPr lang="en-US"/>
              <a:pPr>
                <a:defRPr/>
              </a:pPr>
              <a:t>‹#›</a:t>
            </a:fld>
            <a:endParaRPr lang="en-US">
              <a:solidFill>
                <a:srgbClr val="808080"/>
              </a:solidFill>
            </a:endParaRPr>
          </a:p>
        </p:txBody>
      </p:sp>
    </p:spTree>
    <p:extLst>
      <p:ext uri="{BB962C8B-B14F-4D97-AF65-F5344CB8AC3E}">
        <p14:creationId xmlns:p14="http://schemas.microsoft.com/office/powerpoint/2010/main" val="303177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0"/>
            </a:lvl1pPr>
            <a:lvl2pPr>
              <a:defRPr sz="2800" b="0"/>
            </a:lvl2pPr>
            <a:lvl3pPr>
              <a:defRPr sz="2400" b="0"/>
            </a:lvl3pPr>
            <a:lvl4pPr>
              <a:defRPr sz="2000" b="0"/>
            </a:lvl4pPr>
            <a:lvl5pPr>
              <a:defRPr sz="2000" b="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a:p>
        </p:txBody>
      </p:sp>
      <p:sp>
        <p:nvSpPr>
          <p:cNvPr id="6" name="Rectangle 4"/>
          <p:cNvSpPr>
            <a:spLocks noGrp="1" noChangeArrowheads="1"/>
          </p:cNvSpPr>
          <p:nvPr>
            <p:ph type="sldNum" sz="quarter" idx="11"/>
          </p:nvPr>
        </p:nvSpPr>
        <p:spPr>
          <a:ln/>
        </p:spPr>
        <p:txBody>
          <a:bodyPr/>
          <a:lstStyle>
            <a:lvl1pPr>
              <a:defRPr/>
            </a:lvl1pPr>
          </a:lstStyle>
          <a:p>
            <a:pPr>
              <a:defRPr/>
            </a:pPr>
            <a:fld id="{08E94DE2-6F48-43CD-8A7E-DBDCAF924F59}" type="slidenum">
              <a:rPr lang="en-US"/>
              <a:pPr>
                <a:defRPr/>
              </a:pPr>
              <a:t>‹#›</a:t>
            </a:fld>
            <a:endParaRPr lang="en-US">
              <a:solidFill>
                <a:srgbClr val="808080"/>
              </a:solidFill>
            </a:endParaRPr>
          </a:p>
        </p:txBody>
      </p:sp>
    </p:spTree>
    <p:extLst>
      <p:ext uri="{BB962C8B-B14F-4D97-AF65-F5344CB8AC3E}">
        <p14:creationId xmlns:p14="http://schemas.microsoft.com/office/powerpoint/2010/main" val="3132170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a:p>
        </p:txBody>
      </p:sp>
      <p:sp>
        <p:nvSpPr>
          <p:cNvPr id="6" name="Rectangle 4"/>
          <p:cNvSpPr>
            <a:spLocks noGrp="1" noChangeArrowheads="1"/>
          </p:cNvSpPr>
          <p:nvPr>
            <p:ph type="sldNum" sz="quarter" idx="11"/>
          </p:nvPr>
        </p:nvSpPr>
        <p:spPr>
          <a:ln/>
        </p:spPr>
        <p:txBody>
          <a:bodyPr/>
          <a:lstStyle>
            <a:lvl1pPr>
              <a:defRPr/>
            </a:lvl1pPr>
          </a:lstStyle>
          <a:p>
            <a:pPr>
              <a:defRPr/>
            </a:pPr>
            <a:fld id="{E02451A1-0988-421E-8A81-7AE99209F3CE}" type="slidenum">
              <a:rPr lang="en-US"/>
              <a:pPr>
                <a:defRPr/>
              </a:pPr>
              <a:t>‹#›</a:t>
            </a:fld>
            <a:endParaRPr lang="en-US">
              <a:solidFill>
                <a:srgbClr val="808080"/>
              </a:solidFill>
            </a:endParaRPr>
          </a:p>
        </p:txBody>
      </p:sp>
    </p:spTree>
    <p:extLst>
      <p:ext uri="{BB962C8B-B14F-4D97-AF65-F5344CB8AC3E}">
        <p14:creationId xmlns:p14="http://schemas.microsoft.com/office/powerpoint/2010/main" val="3626482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tif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800100" y="1536700"/>
            <a:ext cx="8131175"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2947" name="Rectangle 3"/>
          <p:cNvSpPr>
            <a:spLocks noGrp="1" noChangeArrowheads="1"/>
          </p:cNvSpPr>
          <p:nvPr>
            <p:ph type="dt" sz="half" idx="2"/>
          </p:nvPr>
        </p:nvSpPr>
        <p:spPr bwMode="auto">
          <a:xfrm>
            <a:off x="0" y="6524625"/>
            <a:ext cx="1219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rgbClr val="969696"/>
                </a:solidFill>
              </a:defRPr>
            </a:lvl1pPr>
          </a:lstStyle>
          <a:p>
            <a:pPr eaLnBrk="0" fontAlgn="base" hangingPunct="0">
              <a:spcBef>
                <a:spcPct val="0"/>
              </a:spcBef>
              <a:spcAft>
                <a:spcPct val="0"/>
              </a:spcAft>
              <a:defRPr/>
            </a:pPr>
            <a:endParaRPr lang="en-US"/>
          </a:p>
        </p:txBody>
      </p:sp>
      <p:sp>
        <p:nvSpPr>
          <p:cNvPr id="82948" name="Rectangle 4"/>
          <p:cNvSpPr>
            <a:spLocks noGrp="1" noChangeArrowheads="1"/>
          </p:cNvSpPr>
          <p:nvPr>
            <p:ph type="sldNum" sz="quarter" idx="4"/>
          </p:nvPr>
        </p:nvSpPr>
        <p:spPr bwMode="auto">
          <a:xfrm>
            <a:off x="7988300" y="6524625"/>
            <a:ext cx="1143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969696"/>
                </a:solidFill>
              </a:defRPr>
            </a:lvl1pPr>
          </a:lstStyle>
          <a:p>
            <a:pPr eaLnBrk="0" fontAlgn="base" hangingPunct="0">
              <a:spcBef>
                <a:spcPct val="0"/>
              </a:spcBef>
              <a:spcAft>
                <a:spcPct val="0"/>
              </a:spcAft>
              <a:defRPr/>
            </a:pPr>
            <a:fld id="{AA61E51A-617C-4CA1-81DB-0B9FFB3685E8}" type="slidenum">
              <a:rPr lang="en-US"/>
              <a:pPr eaLnBrk="0" fontAlgn="base" hangingPunct="0">
                <a:spcBef>
                  <a:spcPct val="0"/>
                </a:spcBef>
                <a:spcAft>
                  <a:spcPct val="0"/>
                </a:spcAft>
                <a:defRPr/>
              </a:pPr>
              <a:t>‹#›</a:t>
            </a:fld>
            <a:endParaRPr lang="en-US">
              <a:solidFill>
                <a:srgbClr val="808080"/>
              </a:solidFill>
            </a:endParaRPr>
          </a:p>
        </p:txBody>
      </p:sp>
      <p:sp>
        <p:nvSpPr>
          <p:cNvPr id="1030" name="Rectangle 6"/>
          <p:cNvSpPr>
            <a:spLocks noGrp="1" noChangeArrowheads="1"/>
          </p:cNvSpPr>
          <p:nvPr>
            <p:ph type="title"/>
          </p:nvPr>
        </p:nvSpPr>
        <p:spPr bwMode="auto">
          <a:xfrm>
            <a:off x="1997924" y="76200"/>
            <a:ext cx="675237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31" name="Line 7"/>
          <p:cNvSpPr>
            <a:spLocks noChangeShapeType="1"/>
          </p:cNvSpPr>
          <p:nvPr/>
        </p:nvSpPr>
        <p:spPr bwMode="auto">
          <a:xfrm>
            <a:off x="381000" y="64516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sz="1400">
              <a:solidFill>
                <a:srgbClr val="000000"/>
              </a:solidFill>
            </a:endParaRPr>
          </a:p>
        </p:txBody>
      </p:sp>
      <p:sp>
        <p:nvSpPr>
          <p:cNvPr id="1032" name="Line 8"/>
          <p:cNvSpPr>
            <a:spLocks noChangeShapeType="1"/>
          </p:cNvSpPr>
          <p:nvPr/>
        </p:nvSpPr>
        <p:spPr bwMode="auto">
          <a:xfrm>
            <a:off x="381000" y="12319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sz="1400">
              <a:solidFill>
                <a:srgbClr val="000000"/>
              </a:solidFill>
            </a:endParaRPr>
          </a:p>
        </p:txBody>
      </p:sp>
      <p:pic>
        <p:nvPicPr>
          <p:cNvPr id="2" name="Picture 2" descr="Z:\Diabetes Center of Excellence (DCOE)\DCOE Logo.tiff"/>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6200" y="76200"/>
            <a:ext cx="1921724" cy="110649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userDrawn="1"/>
        </p:nvSpPr>
        <p:spPr>
          <a:xfrm>
            <a:off x="1752600" y="6488668"/>
            <a:ext cx="5417899" cy="369332"/>
          </a:xfrm>
          <a:prstGeom prst="rect">
            <a:avLst/>
          </a:prstGeom>
          <a:noFill/>
        </p:spPr>
        <p:txBody>
          <a:bodyPr wrap="square" rtlCol="0">
            <a:spAutoFit/>
          </a:bodyPr>
          <a:lstStyle/>
          <a:p>
            <a:pPr algn="ctr"/>
            <a:r>
              <a:rPr lang="en-US" dirty="0">
                <a:solidFill>
                  <a:schemeClr val="bg2">
                    <a:lumMod val="50000"/>
                  </a:schemeClr>
                </a:solidFill>
              </a:rPr>
              <a:t>Outreach  </a:t>
            </a:r>
            <a:r>
              <a:rPr lang="en-US" dirty="0">
                <a:solidFill>
                  <a:schemeClr val="bg2">
                    <a:lumMod val="50000"/>
                  </a:schemeClr>
                </a:solidFill>
                <a:latin typeface="Wingdings"/>
                <a:ea typeface="Wingdings"/>
                <a:cs typeface="Wingdings"/>
                <a:sym typeface="Wingdings"/>
              </a:rPr>
              <a:t></a:t>
            </a:r>
            <a:r>
              <a:rPr lang="en-US" dirty="0">
                <a:solidFill>
                  <a:schemeClr val="bg2">
                    <a:lumMod val="50000"/>
                  </a:schemeClr>
                </a:solidFill>
              </a:rPr>
              <a:t>  Clinical  </a:t>
            </a:r>
            <a:r>
              <a:rPr lang="en-US" dirty="0">
                <a:solidFill>
                  <a:schemeClr val="bg2">
                    <a:lumMod val="50000"/>
                  </a:schemeClr>
                </a:solidFill>
                <a:latin typeface="Wingdings"/>
                <a:ea typeface="Wingdings"/>
                <a:cs typeface="Wingdings"/>
                <a:sym typeface="Wingdings"/>
              </a:rPr>
              <a:t></a:t>
            </a:r>
            <a:r>
              <a:rPr lang="en-US" dirty="0">
                <a:solidFill>
                  <a:schemeClr val="bg2">
                    <a:lumMod val="50000"/>
                  </a:schemeClr>
                </a:solidFill>
              </a:rPr>
              <a:t>  Research  </a:t>
            </a:r>
            <a:r>
              <a:rPr lang="en-US" dirty="0">
                <a:solidFill>
                  <a:schemeClr val="bg2">
                    <a:lumMod val="50000"/>
                  </a:schemeClr>
                </a:solidFill>
                <a:latin typeface="Wingdings"/>
                <a:ea typeface="Wingdings"/>
                <a:cs typeface="Wingdings"/>
                <a:sym typeface="Wingdings"/>
              </a:rPr>
              <a:t></a:t>
            </a:r>
            <a:r>
              <a:rPr lang="en-US" dirty="0">
                <a:solidFill>
                  <a:schemeClr val="bg2">
                    <a:lumMod val="50000"/>
                  </a:schemeClr>
                </a:solidFill>
              </a:rPr>
              <a:t>  Excellence</a:t>
            </a:r>
          </a:p>
        </p:txBody>
      </p:sp>
    </p:spTree>
    <p:extLst>
      <p:ext uri="{BB962C8B-B14F-4D97-AF65-F5344CB8AC3E}">
        <p14:creationId xmlns:p14="http://schemas.microsoft.com/office/powerpoint/2010/main" val="160731894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7" r:id="rId13"/>
  </p:sldLayoutIdLst>
  <p:hf hdr="0" ftr="0" dt="0"/>
  <p:txStyles>
    <p:titleStyle>
      <a:lvl1pPr algn="r" rtl="0" eaLnBrk="0" fontAlgn="base" hangingPunct="0">
        <a:spcBef>
          <a:spcPct val="0"/>
        </a:spcBef>
        <a:spcAft>
          <a:spcPct val="0"/>
        </a:spcAft>
        <a:defRPr sz="3600" b="1" i="1">
          <a:solidFill>
            <a:srgbClr val="151C77"/>
          </a:solidFill>
          <a:latin typeface="+mj-lt"/>
          <a:ea typeface="+mj-ea"/>
          <a:cs typeface="+mj-cs"/>
        </a:defRPr>
      </a:lvl1pPr>
      <a:lvl2pPr algn="r" rtl="0" eaLnBrk="0" fontAlgn="base" hangingPunct="0">
        <a:spcBef>
          <a:spcPct val="0"/>
        </a:spcBef>
        <a:spcAft>
          <a:spcPct val="0"/>
        </a:spcAft>
        <a:defRPr sz="3600" b="1" i="1">
          <a:solidFill>
            <a:srgbClr val="151C77"/>
          </a:solidFill>
          <a:latin typeface="Arial" charset="0"/>
        </a:defRPr>
      </a:lvl2pPr>
      <a:lvl3pPr algn="r" rtl="0" eaLnBrk="0" fontAlgn="base" hangingPunct="0">
        <a:spcBef>
          <a:spcPct val="0"/>
        </a:spcBef>
        <a:spcAft>
          <a:spcPct val="0"/>
        </a:spcAft>
        <a:defRPr sz="3600" b="1" i="1">
          <a:solidFill>
            <a:srgbClr val="151C77"/>
          </a:solidFill>
          <a:latin typeface="Arial" charset="0"/>
        </a:defRPr>
      </a:lvl3pPr>
      <a:lvl4pPr algn="r" rtl="0" eaLnBrk="0" fontAlgn="base" hangingPunct="0">
        <a:spcBef>
          <a:spcPct val="0"/>
        </a:spcBef>
        <a:spcAft>
          <a:spcPct val="0"/>
        </a:spcAft>
        <a:defRPr sz="3600" b="1" i="1">
          <a:solidFill>
            <a:srgbClr val="151C77"/>
          </a:solidFill>
          <a:latin typeface="Arial" charset="0"/>
        </a:defRPr>
      </a:lvl4pPr>
      <a:lvl5pPr algn="r" rtl="0" eaLnBrk="0" fontAlgn="base" hangingPunct="0">
        <a:spcBef>
          <a:spcPct val="0"/>
        </a:spcBef>
        <a:spcAft>
          <a:spcPct val="0"/>
        </a:spcAft>
        <a:defRPr sz="3600" b="1" i="1">
          <a:solidFill>
            <a:srgbClr val="151C77"/>
          </a:solidFill>
          <a:latin typeface="Arial" charset="0"/>
        </a:defRPr>
      </a:lvl5pPr>
      <a:lvl6pPr marL="457200" algn="r" rtl="0" eaLnBrk="0" fontAlgn="base" hangingPunct="0">
        <a:spcBef>
          <a:spcPct val="0"/>
        </a:spcBef>
        <a:spcAft>
          <a:spcPct val="0"/>
        </a:spcAft>
        <a:defRPr sz="3600" b="1" i="1">
          <a:solidFill>
            <a:srgbClr val="151C77"/>
          </a:solidFill>
          <a:latin typeface="Arial" charset="0"/>
        </a:defRPr>
      </a:lvl6pPr>
      <a:lvl7pPr marL="914400" algn="r" rtl="0" eaLnBrk="0" fontAlgn="base" hangingPunct="0">
        <a:spcBef>
          <a:spcPct val="0"/>
        </a:spcBef>
        <a:spcAft>
          <a:spcPct val="0"/>
        </a:spcAft>
        <a:defRPr sz="3600" b="1" i="1">
          <a:solidFill>
            <a:srgbClr val="151C77"/>
          </a:solidFill>
          <a:latin typeface="Arial" charset="0"/>
        </a:defRPr>
      </a:lvl7pPr>
      <a:lvl8pPr marL="1371600" algn="r" rtl="0" eaLnBrk="0" fontAlgn="base" hangingPunct="0">
        <a:spcBef>
          <a:spcPct val="0"/>
        </a:spcBef>
        <a:spcAft>
          <a:spcPct val="0"/>
        </a:spcAft>
        <a:defRPr sz="3600" b="1" i="1">
          <a:solidFill>
            <a:srgbClr val="151C77"/>
          </a:solidFill>
          <a:latin typeface="Arial" charset="0"/>
        </a:defRPr>
      </a:lvl8pPr>
      <a:lvl9pPr marL="1828800" algn="r" rtl="0" eaLnBrk="0" fontAlgn="base" hangingPunct="0">
        <a:spcBef>
          <a:spcPct val="0"/>
        </a:spcBef>
        <a:spcAft>
          <a:spcPct val="0"/>
        </a:spcAft>
        <a:defRPr sz="3600" b="1" i="1">
          <a:solidFill>
            <a:srgbClr val="151C77"/>
          </a:solidFill>
          <a:latin typeface="Arial" charset="0"/>
        </a:defRPr>
      </a:lvl9pPr>
    </p:titleStyle>
    <p:bodyStyle>
      <a:lvl1pPr marL="285750" indent="-285750" algn="l" rtl="0" eaLnBrk="0" fontAlgn="base" hangingPunct="0">
        <a:spcBef>
          <a:spcPct val="20000"/>
        </a:spcBef>
        <a:spcAft>
          <a:spcPct val="0"/>
        </a:spcAft>
        <a:buClr>
          <a:srgbClr val="151C77"/>
        </a:buClr>
        <a:buSzPct val="80000"/>
        <a:buFont typeface="Wingdings" pitchFamily="2" charset="2"/>
        <a:buChar char="n"/>
        <a:defRPr sz="2400" b="1">
          <a:solidFill>
            <a:schemeClr val="tx1"/>
          </a:solidFill>
          <a:latin typeface="+mn-lt"/>
          <a:ea typeface="+mn-ea"/>
          <a:cs typeface="+mn-cs"/>
        </a:defRPr>
      </a:lvl1pPr>
      <a:lvl2pPr marL="688975" indent="-282575" algn="l" rtl="0" eaLnBrk="0" fontAlgn="base" hangingPunct="0">
        <a:spcBef>
          <a:spcPct val="20000"/>
        </a:spcBef>
        <a:spcAft>
          <a:spcPct val="0"/>
        </a:spcAft>
        <a:buClr>
          <a:srgbClr val="151C77"/>
        </a:buClr>
        <a:buSzPct val="80000"/>
        <a:buFont typeface="Wingdings" pitchFamily="2" charset="2"/>
        <a:buChar char="n"/>
        <a:defRPr sz="2200" b="1">
          <a:solidFill>
            <a:schemeClr val="tx1"/>
          </a:solidFill>
          <a:latin typeface="+mn-lt"/>
        </a:defRPr>
      </a:lvl2pPr>
      <a:lvl3pPr marL="1027113" indent="-223838" algn="l" rtl="0" eaLnBrk="0" fontAlgn="base" hangingPunct="0">
        <a:spcBef>
          <a:spcPct val="20000"/>
        </a:spcBef>
        <a:spcAft>
          <a:spcPct val="0"/>
        </a:spcAft>
        <a:buClr>
          <a:srgbClr val="151C77"/>
        </a:buClr>
        <a:buSzPct val="80000"/>
        <a:buFont typeface="Wingdings" pitchFamily="2" charset="2"/>
        <a:buChar char="n"/>
        <a:defRPr b="1">
          <a:solidFill>
            <a:schemeClr val="tx1"/>
          </a:solidFill>
          <a:latin typeface="+mn-lt"/>
        </a:defRPr>
      </a:lvl3pPr>
      <a:lvl4pPr marL="1600200" indent="-228600" algn="l" rtl="0" eaLnBrk="0" fontAlgn="base" hangingPunct="0">
        <a:spcBef>
          <a:spcPct val="20000"/>
        </a:spcBef>
        <a:spcAft>
          <a:spcPct val="0"/>
        </a:spcAft>
        <a:buClr>
          <a:srgbClr val="003399"/>
        </a:buClr>
        <a:buSzPct val="80000"/>
        <a:buFont typeface="Wingdings" pitchFamily="2" charset="2"/>
        <a:buChar char="n"/>
        <a:defRPr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jp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education.mods.army.mil/AFNCNE/Default.aspx"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kx.afms.mil/kj/kx4/DiabetesCentral/Pages/home.aspx"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hyperlink" Target="http://www.airforcemedicine.af.mil/MTF/Randolph/News-Events/Article/1051495/wing-pioneers-innovative-diabetes-education-program/"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zoom.us/"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hyperlink" Target="https://detn.govdl.org/docs/Mist_brochure1.pdf" TargetMode="External"/><Relationship Id="rId5" Type="http://schemas.openxmlformats.org/officeDocument/2006/relationships/hyperlink" Target="http://www.adobe.com/government/dco/pdfs/dco_quick_ref_guide.pdf" TargetMode="External"/><Relationship Id="rId4" Type="http://schemas.openxmlformats.org/officeDocument/2006/relationships/hyperlink" Target="https://www.disa.mil/enterprise-services/applications/defense-collaboration-services"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s://www.congress.gov/bill/114th-congress/senate-bill/2873" TargetMode="External"/><Relationship Id="rId3" Type="http://schemas.openxmlformats.org/officeDocument/2006/relationships/hyperlink" Target="http://www.defense.gov/News-Article-View/Article/604059" TargetMode="External"/><Relationship Id="rId7" Type="http://schemas.openxmlformats.org/officeDocument/2006/relationships/hyperlink" Target="http://www.airforcemedicine.af.mil/MTF/Randolph/News-Events/Article/1051495/wing-pioneers-innovative-diabetes-education-program/" TargetMode="External"/><Relationship Id="rId12" Type="http://schemas.openxmlformats.org/officeDocument/2006/relationships/hyperlink" Target="http://encyclopedia2.thefreedictionary.com/Video+teleconference"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hyperlink" Target="http://www.adobe.com/government/dco/pdfs/dco_quick_ref_guide.pdf" TargetMode="External"/><Relationship Id="rId11" Type="http://schemas.openxmlformats.org/officeDocument/2006/relationships/hyperlink" Target="http://www.wpafb.af.mil/News/Article-Display/Article/818720/wing-debuts-new-long-distance-learning-opportunity/" TargetMode="External"/><Relationship Id="rId5" Type="http://schemas.openxmlformats.org/officeDocument/2006/relationships/hyperlink" Target="https://kx2.afms.mil/kj/kx4/diabetescentral" TargetMode="External"/><Relationship Id="rId10" Type="http://schemas.openxmlformats.org/officeDocument/2006/relationships/hyperlink" Target="https://www.senate.gov/legislative/LIS/roll_call_lists/roll_call_vote_cfm.cfm?congress=114&amp;session=2&amp;vote=00154" TargetMode="External"/><Relationship Id="rId4" Type="http://schemas.openxmlformats.org/officeDocument/2006/relationships/hyperlink" Target="https://echo.unm.edu/" TargetMode="External"/><Relationship Id="rId9" Type="http://schemas.openxmlformats.org/officeDocument/2006/relationships/hyperlink" Target="http://www.diabetesprevention.pitt.edu/index.php/for-the-public/"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mailto:connie.c.morrow.ctr@mail.mil"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hyperlink" Target="mailto:david.a.beavers.ctr@mail.mil" TargetMode="External"/><Relationship Id="rId4" Type="http://schemas.openxmlformats.org/officeDocument/2006/relationships/hyperlink" Target="mailto:nina.a.watson.ctr@mail.mil"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3570324" y="3909237"/>
            <a:ext cx="5276850" cy="1752600"/>
          </a:xfrm>
        </p:spPr>
        <p:txBody>
          <a:bodyPr/>
          <a:lstStyle/>
          <a:p>
            <a:r>
              <a:rPr lang="en-US" sz="2000" dirty="0">
                <a:solidFill>
                  <a:schemeClr val="accent2">
                    <a:lumMod val="50000"/>
                  </a:schemeClr>
                </a:solidFill>
              </a:rPr>
              <a:t>Connie C. </a:t>
            </a:r>
            <a:r>
              <a:rPr lang="en-US" sz="2000" dirty="0" err="1">
                <a:solidFill>
                  <a:schemeClr val="accent2">
                    <a:lumMod val="50000"/>
                  </a:schemeClr>
                </a:solidFill>
              </a:rPr>
              <a:t>Morrow,</a:t>
            </a:r>
            <a:r>
              <a:rPr lang="en-US" sz="2000" dirty="0">
                <a:solidFill>
                  <a:schemeClr val="accent2">
                    <a:lumMod val="50000"/>
                  </a:schemeClr>
                </a:solidFill>
              </a:rPr>
              <a:t> </a:t>
            </a:r>
            <a:r>
              <a:rPr lang="en-US" sz="2000" dirty="0" err="1">
                <a:solidFill>
                  <a:schemeClr val="accent2">
                    <a:lumMod val="50000"/>
                  </a:schemeClr>
                </a:solidFill>
              </a:rPr>
              <a:t>MAEd</a:t>
            </a:r>
            <a:r>
              <a:rPr lang="en-US" sz="2000" dirty="0">
                <a:solidFill>
                  <a:schemeClr val="accent2">
                    <a:lumMod val="50000"/>
                  </a:schemeClr>
                </a:solidFill>
              </a:rPr>
              <a:t>-AET</a:t>
            </a:r>
          </a:p>
          <a:p>
            <a:r>
              <a:rPr lang="en-US" sz="1600" dirty="0">
                <a:solidFill>
                  <a:schemeClr val="accent2">
                    <a:lumMod val="50000"/>
                  </a:schemeClr>
                </a:solidFill>
              </a:rPr>
              <a:t>Training Program Administrator, </a:t>
            </a:r>
          </a:p>
          <a:p>
            <a:r>
              <a:rPr lang="en-US" sz="1600" dirty="0">
                <a:solidFill>
                  <a:schemeClr val="accent2">
                    <a:lumMod val="50000"/>
                  </a:schemeClr>
                </a:solidFill>
              </a:rPr>
              <a:t>DCOE Outreach</a:t>
            </a:r>
          </a:p>
          <a:p>
            <a:r>
              <a:rPr lang="en-US" sz="1600" dirty="0" err="1">
                <a:solidFill>
                  <a:schemeClr val="accent2">
                    <a:lumMod val="50000"/>
                  </a:schemeClr>
                </a:solidFill>
              </a:rPr>
              <a:t>Wilford</a:t>
            </a:r>
            <a:r>
              <a:rPr lang="en-US" sz="1600" dirty="0">
                <a:solidFill>
                  <a:schemeClr val="accent2">
                    <a:lumMod val="50000"/>
                  </a:schemeClr>
                </a:solidFill>
              </a:rPr>
              <a:t> Hall Ambulatory Surgical Center </a:t>
            </a:r>
          </a:p>
          <a:p>
            <a:r>
              <a:rPr lang="en-US" sz="1600" dirty="0">
                <a:solidFill>
                  <a:schemeClr val="accent2">
                    <a:lumMod val="50000"/>
                  </a:schemeClr>
                </a:solidFill>
              </a:rPr>
              <a:t>JB San Antonio--</a:t>
            </a:r>
            <a:r>
              <a:rPr lang="en-US" sz="1600" dirty="0" err="1">
                <a:solidFill>
                  <a:schemeClr val="accent2">
                    <a:lumMod val="50000"/>
                  </a:schemeClr>
                </a:solidFill>
              </a:rPr>
              <a:t>Lackland</a:t>
            </a:r>
            <a:r>
              <a:rPr lang="en-US" sz="1600" dirty="0">
                <a:solidFill>
                  <a:schemeClr val="accent2">
                    <a:lumMod val="50000"/>
                  </a:schemeClr>
                </a:solidFill>
              </a:rPr>
              <a:t>, Texas</a:t>
            </a:r>
          </a:p>
          <a:p>
            <a:endParaRPr lang="en-US" sz="2000" dirty="0">
              <a:solidFill>
                <a:schemeClr val="accent2">
                  <a:lumMod val="50000"/>
                </a:schemeClr>
              </a:solidFill>
            </a:endParaRPr>
          </a:p>
          <a:p>
            <a:endParaRPr lang="en-US" sz="2000" dirty="0">
              <a:solidFill>
                <a:schemeClr val="accent2">
                  <a:lumMod val="50000"/>
                </a:schemeClr>
              </a:solidFill>
            </a:endParaRPr>
          </a:p>
          <a:p>
            <a:endParaRPr lang="en-US" sz="2000" dirty="0"/>
          </a:p>
        </p:txBody>
      </p:sp>
      <p:sp>
        <p:nvSpPr>
          <p:cNvPr id="2" name="Title 1"/>
          <p:cNvSpPr>
            <a:spLocks noGrp="1"/>
          </p:cNvSpPr>
          <p:nvPr>
            <p:ph type="ctrTitle"/>
          </p:nvPr>
        </p:nvSpPr>
        <p:spPr>
          <a:xfrm>
            <a:off x="990600" y="2197395"/>
            <a:ext cx="7886700" cy="1600200"/>
          </a:xfrm>
        </p:spPr>
        <p:txBody>
          <a:bodyPr>
            <a:normAutofit fontScale="90000"/>
          </a:bodyPr>
          <a:lstStyle/>
          <a:p>
            <a:r>
              <a:rPr lang="en-US" sz="3600" dirty="0"/>
              <a:t>Sharing the Excellence: Challenges, Successes, &amp; Lessons Learned</a:t>
            </a:r>
            <a:r>
              <a:rPr lang="en-US" sz="4000" dirty="0"/>
              <a:t/>
            </a:r>
            <a:br>
              <a:rPr lang="en-US" sz="4000" dirty="0"/>
            </a:br>
            <a:endParaRPr lang="en-US" altLang="en-US" sz="4000" i="1" dirty="0"/>
          </a:p>
        </p:txBody>
      </p:sp>
      <p:sp>
        <p:nvSpPr>
          <p:cNvPr id="3" name="Slide Number Placeholder 2"/>
          <p:cNvSpPr>
            <a:spLocks noGrp="1"/>
          </p:cNvSpPr>
          <p:nvPr>
            <p:ph type="sldNum" sz="quarter" idx="11"/>
          </p:nvPr>
        </p:nvSpPr>
        <p:spPr/>
        <p:txBody>
          <a:bodyPr/>
          <a:lstStyle/>
          <a:p>
            <a:pPr>
              <a:defRPr/>
            </a:pPr>
            <a:fld id="{DA5D77F0-8B2F-4BAD-B2F5-A8707B2693E2}" type="slidenum">
              <a:rPr lang="en-US" smtClean="0"/>
              <a:pPr>
                <a:defRPr/>
              </a:pPr>
              <a:t>1</a:t>
            </a:fld>
            <a:endParaRPr lang="en-US">
              <a:solidFill>
                <a:srgbClr val="808080"/>
              </a:solidFill>
            </a:endParaRPr>
          </a:p>
        </p:txBody>
      </p:sp>
      <p:sp>
        <p:nvSpPr>
          <p:cNvPr id="4" name="Rectangle 3"/>
          <p:cNvSpPr/>
          <p:nvPr/>
        </p:nvSpPr>
        <p:spPr>
          <a:xfrm>
            <a:off x="3810000" y="5638800"/>
            <a:ext cx="4876800" cy="430887"/>
          </a:xfrm>
          <a:prstGeom prst="rect">
            <a:avLst/>
          </a:prstGeom>
        </p:spPr>
        <p:txBody>
          <a:bodyPr wrap="square">
            <a:spAutoFit/>
          </a:bodyPr>
          <a:lstStyle/>
          <a:p>
            <a:pPr algn="r"/>
            <a:r>
              <a:rPr lang="en-US" sz="2200" dirty="0">
                <a:solidFill>
                  <a:schemeClr val="accent6">
                    <a:lumMod val="50000"/>
                  </a:schemeClr>
                </a:solidFill>
              </a:rPr>
              <a:t>November 30, 2017</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Overview, cont’d.</a:t>
            </a:r>
            <a:endParaRPr lang="en-US" dirty="0"/>
          </a:p>
        </p:txBody>
      </p:sp>
      <p:sp>
        <p:nvSpPr>
          <p:cNvPr id="3" name="Content Placeholder 2"/>
          <p:cNvSpPr>
            <a:spLocks noGrp="1"/>
          </p:cNvSpPr>
          <p:nvPr>
            <p:ph idx="1"/>
          </p:nvPr>
        </p:nvSpPr>
        <p:spPr>
          <a:xfrm>
            <a:off x="304800" y="1600200"/>
            <a:ext cx="8610600" cy="4324350"/>
          </a:xfrm>
        </p:spPr>
        <p:txBody>
          <a:bodyPr/>
          <a:lstStyle/>
          <a:p>
            <a:r>
              <a:rPr lang="en-US" dirty="0"/>
              <a:t>Pertinent Resources and Tools are a MUST</a:t>
            </a:r>
          </a:p>
          <a:p>
            <a:r>
              <a:rPr lang="en-US" dirty="0"/>
              <a:t>Accessibility is Essential in Providing Staff, Provider, and Patient Education</a:t>
            </a:r>
          </a:p>
          <a:p>
            <a:r>
              <a:rPr lang="en-US" dirty="0"/>
              <a:t>Successes</a:t>
            </a:r>
          </a:p>
          <a:p>
            <a:r>
              <a:rPr lang="en-US" dirty="0"/>
              <a:t>Challenges</a:t>
            </a:r>
          </a:p>
          <a:p>
            <a:r>
              <a:rPr lang="en-US" dirty="0"/>
              <a:t>Lessons Learned</a:t>
            </a:r>
          </a:p>
          <a:p>
            <a:endParaRPr lang="en-US" dirty="0"/>
          </a:p>
        </p:txBody>
      </p:sp>
      <p:sp>
        <p:nvSpPr>
          <p:cNvPr id="4" name="Slide Number Placeholder 3"/>
          <p:cNvSpPr>
            <a:spLocks noGrp="1"/>
          </p:cNvSpPr>
          <p:nvPr>
            <p:ph type="sldNum" sz="quarter" idx="11"/>
          </p:nvPr>
        </p:nvSpPr>
        <p:spPr/>
        <p:txBody>
          <a:bodyPr/>
          <a:lstStyle/>
          <a:p>
            <a:pPr>
              <a:defRPr/>
            </a:pPr>
            <a:fld id="{E3C3E14C-EA5B-41C4-AC29-3045B3980344}" type="slidenum">
              <a:rPr lang="en-US" smtClean="0"/>
              <a:pPr>
                <a:defRPr/>
              </a:pPr>
              <a:t>10</a:t>
            </a:fld>
            <a:endParaRPr lang="en-US">
              <a:solidFill>
                <a:srgbClr val="808080"/>
              </a:solidFill>
            </a:endParaRPr>
          </a:p>
        </p:txBody>
      </p:sp>
    </p:spTree>
    <p:extLst>
      <p:ext uri="{BB962C8B-B14F-4D97-AF65-F5344CB8AC3E}">
        <p14:creationId xmlns:p14="http://schemas.microsoft.com/office/powerpoint/2010/main" val="36539414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Pearls</a:t>
            </a:r>
          </a:p>
        </p:txBody>
      </p:sp>
      <p:sp>
        <p:nvSpPr>
          <p:cNvPr id="3" name="Content Placeholder 2"/>
          <p:cNvSpPr>
            <a:spLocks noGrp="1"/>
          </p:cNvSpPr>
          <p:nvPr>
            <p:ph idx="1"/>
          </p:nvPr>
        </p:nvSpPr>
        <p:spPr>
          <a:xfrm>
            <a:off x="304800" y="1600200"/>
            <a:ext cx="8550275" cy="4324350"/>
          </a:xfrm>
        </p:spPr>
        <p:txBody>
          <a:bodyPr/>
          <a:lstStyle/>
          <a:p>
            <a:r>
              <a:rPr lang="en-US" dirty="0"/>
              <a:t>Everyone can share knowledge</a:t>
            </a:r>
          </a:p>
          <a:p>
            <a:r>
              <a:rPr lang="en-US" dirty="0"/>
              <a:t>Everyone teaches, everyone learns</a:t>
            </a:r>
          </a:p>
          <a:p>
            <a:r>
              <a:rPr lang="en-US" dirty="0"/>
              <a:t>Everyone can share excellence (not necessarily perfection)</a:t>
            </a:r>
          </a:p>
        </p:txBody>
      </p:sp>
      <p:sp>
        <p:nvSpPr>
          <p:cNvPr id="5" name="Slide Number Placeholder 4"/>
          <p:cNvSpPr>
            <a:spLocks noGrp="1"/>
          </p:cNvSpPr>
          <p:nvPr>
            <p:ph type="sldNum" sz="quarter" idx="11"/>
          </p:nvPr>
        </p:nvSpPr>
        <p:spPr/>
        <p:txBody>
          <a:bodyPr/>
          <a:lstStyle/>
          <a:p>
            <a:pPr>
              <a:defRPr/>
            </a:pPr>
            <a:fld id="{E3C3E14C-EA5B-41C4-AC29-3045B3980344}" type="slidenum">
              <a:rPr lang="en-US" smtClean="0"/>
              <a:pPr>
                <a:defRPr/>
              </a:pPr>
              <a:t>11</a:t>
            </a:fld>
            <a:endParaRPr lang="en-US">
              <a:solidFill>
                <a:srgbClr val="80808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3282950"/>
            <a:ext cx="5334000" cy="2987040"/>
          </a:xfrm>
          <a:prstGeom prst="rect">
            <a:avLst/>
          </a:prstGeom>
        </p:spPr>
      </p:pic>
    </p:spTree>
    <p:extLst>
      <p:ext uri="{BB962C8B-B14F-4D97-AF65-F5344CB8AC3E}">
        <p14:creationId xmlns:p14="http://schemas.microsoft.com/office/powerpoint/2010/main" val="11641442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Adult Education Foundational Principles</a:t>
            </a:r>
          </a:p>
        </p:txBody>
      </p:sp>
      <p:sp>
        <p:nvSpPr>
          <p:cNvPr id="3" name="Content Placeholder 2"/>
          <p:cNvSpPr>
            <a:spLocks noGrp="1"/>
          </p:cNvSpPr>
          <p:nvPr>
            <p:ph idx="1"/>
          </p:nvPr>
        </p:nvSpPr>
        <p:spPr>
          <a:xfrm>
            <a:off x="253114" y="1371600"/>
            <a:ext cx="8534400" cy="5029200"/>
          </a:xfrm>
        </p:spPr>
        <p:txBody>
          <a:bodyPr/>
          <a:lstStyle/>
          <a:p>
            <a:r>
              <a:rPr lang="en-US" dirty="0"/>
              <a:t>Adults need to know “why”</a:t>
            </a:r>
          </a:p>
          <a:p>
            <a:pPr lvl="1"/>
            <a:r>
              <a:rPr lang="en-US" dirty="0"/>
              <a:t>Ensure they know “why”</a:t>
            </a:r>
          </a:p>
          <a:p>
            <a:pPr lvl="2"/>
            <a:r>
              <a:rPr lang="en-US" dirty="0"/>
              <a:t>Most of them want to learn something new</a:t>
            </a:r>
          </a:p>
          <a:p>
            <a:pPr lvl="2"/>
            <a:r>
              <a:rPr lang="en-US" dirty="0"/>
              <a:t>They need continuing education</a:t>
            </a:r>
          </a:p>
          <a:p>
            <a:r>
              <a:rPr lang="en-US" dirty="0"/>
              <a:t>They want to learn in their own way</a:t>
            </a:r>
          </a:p>
          <a:p>
            <a:r>
              <a:rPr lang="en-US" dirty="0"/>
              <a:t>It has to be the right time for them to learn</a:t>
            </a:r>
          </a:p>
          <a:p>
            <a:pPr lvl="1"/>
            <a:r>
              <a:rPr lang="en-US" dirty="0"/>
              <a:t>It must apply to their situation</a:t>
            </a:r>
          </a:p>
          <a:p>
            <a:pPr lvl="1"/>
            <a:r>
              <a:rPr lang="en-US" dirty="0"/>
              <a:t>What’s in it for me?</a:t>
            </a:r>
          </a:p>
          <a:p>
            <a:r>
              <a:rPr lang="en-US" dirty="0"/>
              <a:t>The environment needs to be positive and encouraging</a:t>
            </a:r>
          </a:p>
          <a:p>
            <a:pPr lvl="1"/>
            <a:r>
              <a:rPr lang="en-US" dirty="0"/>
              <a:t>Need variety</a:t>
            </a:r>
          </a:p>
          <a:p>
            <a:pPr lvl="1"/>
            <a:r>
              <a:rPr lang="en-US" dirty="0"/>
              <a:t>Consistent structure</a:t>
            </a:r>
          </a:p>
          <a:p>
            <a:pPr lvl="1"/>
            <a:r>
              <a:rPr lang="en-US" dirty="0"/>
              <a:t>Knowledge of expectations</a:t>
            </a:r>
          </a:p>
          <a:p>
            <a:endParaRPr lang="en-US" dirty="0"/>
          </a:p>
        </p:txBody>
      </p:sp>
      <p:sp>
        <p:nvSpPr>
          <p:cNvPr id="5" name="Slide Number Placeholder 4"/>
          <p:cNvSpPr>
            <a:spLocks noGrp="1"/>
          </p:cNvSpPr>
          <p:nvPr>
            <p:ph type="sldNum" sz="quarter" idx="11"/>
          </p:nvPr>
        </p:nvSpPr>
        <p:spPr/>
        <p:txBody>
          <a:bodyPr/>
          <a:lstStyle/>
          <a:p>
            <a:pPr>
              <a:defRPr/>
            </a:pPr>
            <a:fld id="{E3C3E14C-EA5B-41C4-AC29-3045B3980344}" type="slidenum">
              <a:rPr lang="en-US" smtClean="0"/>
              <a:pPr>
                <a:defRPr/>
              </a:pPr>
              <a:t>12</a:t>
            </a:fld>
            <a:endParaRPr lang="en-US">
              <a:solidFill>
                <a:srgbClr val="808080"/>
              </a:solidFill>
            </a:endParaRPr>
          </a:p>
        </p:txBody>
      </p:sp>
    </p:spTree>
    <p:extLst>
      <p:ext uri="{BB962C8B-B14F-4D97-AF65-F5344CB8AC3E}">
        <p14:creationId xmlns:p14="http://schemas.microsoft.com/office/powerpoint/2010/main" val="39720064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What, &amp; How</a:t>
            </a:r>
          </a:p>
        </p:txBody>
      </p:sp>
      <p:sp>
        <p:nvSpPr>
          <p:cNvPr id="3" name="Content Placeholder 2"/>
          <p:cNvSpPr>
            <a:spLocks noGrp="1"/>
          </p:cNvSpPr>
          <p:nvPr>
            <p:ph idx="1"/>
          </p:nvPr>
        </p:nvSpPr>
        <p:spPr/>
        <p:txBody>
          <a:bodyPr/>
          <a:lstStyle/>
          <a:p>
            <a:r>
              <a:rPr lang="en-US" dirty="0"/>
              <a:t>Why we do what we do and how we do it</a:t>
            </a:r>
          </a:p>
          <a:p>
            <a:pPr lvl="1"/>
            <a:r>
              <a:rPr lang="en-US" dirty="0"/>
              <a:t>Teaching Adults</a:t>
            </a:r>
          </a:p>
          <a:p>
            <a:pPr lvl="1"/>
            <a:r>
              <a:rPr lang="en-US" dirty="0"/>
              <a:t>Teaching Patients</a:t>
            </a:r>
          </a:p>
          <a:p>
            <a:pPr lvl="1"/>
            <a:r>
              <a:rPr lang="en-US" dirty="0"/>
              <a:t>Teaching Styles</a:t>
            </a:r>
          </a:p>
          <a:p>
            <a:endParaRPr lang="en-US" dirty="0"/>
          </a:p>
        </p:txBody>
      </p:sp>
      <p:sp>
        <p:nvSpPr>
          <p:cNvPr id="4" name="Slide Number Placeholder 3"/>
          <p:cNvSpPr>
            <a:spLocks noGrp="1"/>
          </p:cNvSpPr>
          <p:nvPr>
            <p:ph type="sldNum" sz="quarter" idx="11"/>
          </p:nvPr>
        </p:nvSpPr>
        <p:spPr/>
        <p:txBody>
          <a:bodyPr/>
          <a:lstStyle/>
          <a:p>
            <a:pPr>
              <a:defRPr/>
            </a:pPr>
            <a:fld id="{E3C3E14C-EA5B-41C4-AC29-3045B3980344}" type="slidenum">
              <a:rPr lang="en-US" smtClean="0"/>
              <a:pPr>
                <a:defRPr/>
              </a:pPr>
              <a:t>13</a:t>
            </a:fld>
            <a:endParaRPr lang="en-US">
              <a:solidFill>
                <a:srgbClr val="80808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3381078"/>
            <a:ext cx="4800600" cy="2797472"/>
          </a:xfrm>
          <a:prstGeom prst="rect">
            <a:avLst/>
          </a:prstGeom>
        </p:spPr>
      </p:pic>
    </p:spTree>
    <p:extLst>
      <p:ext uri="{BB962C8B-B14F-4D97-AF65-F5344CB8AC3E}">
        <p14:creationId xmlns:p14="http://schemas.microsoft.com/office/powerpoint/2010/main" val="914284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by Experiencing</a:t>
            </a:r>
          </a:p>
        </p:txBody>
      </p:sp>
      <p:sp>
        <p:nvSpPr>
          <p:cNvPr id="3" name="Content Placeholder 2"/>
          <p:cNvSpPr>
            <a:spLocks noGrp="1"/>
          </p:cNvSpPr>
          <p:nvPr>
            <p:ph idx="1"/>
          </p:nvPr>
        </p:nvSpPr>
        <p:spPr>
          <a:xfrm>
            <a:off x="457200" y="1676400"/>
            <a:ext cx="8131175" cy="4324350"/>
          </a:xfrm>
        </p:spPr>
        <p:txBody>
          <a:bodyPr/>
          <a:lstStyle/>
          <a:p>
            <a:r>
              <a:rPr lang="en-US" dirty="0"/>
              <a:t>Our participants “experience” their learning</a:t>
            </a:r>
          </a:p>
          <a:p>
            <a:pPr lvl="1"/>
            <a:r>
              <a:rPr lang="en-US" dirty="0"/>
              <a:t>Role Play (dialogue between presenters, “playing” or “enacting” patient and provider)</a:t>
            </a:r>
          </a:p>
          <a:p>
            <a:pPr lvl="1"/>
            <a:r>
              <a:rPr lang="en-US" dirty="0"/>
              <a:t>Interactive Case Studies</a:t>
            </a:r>
          </a:p>
          <a:p>
            <a:pPr lvl="1"/>
            <a:r>
              <a:rPr lang="en-US" dirty="0"/>
              <a:t>Games played by Individual Teams Per Base</a:t>
            </a:r>
          </a:p>
          <a:p>
            <a:pPr lvl="1"/>
            <a:r>
              <a:rPr lang="en-US" dirty="0"/>
              <a:t>Hands on breakout sessions</a:t>
            </a:r>
          </a:p>
        </p:txBody>
      </p:sp>
      <p:sp>
        <p:nvSpPr>
          <p:cNvPr id="4" name="Slide Number Placeholder 3"/>
          <p:cNvSpPr>
            <a:spLocks noGrp="1"/>
          </p:cNvSpPr>
          <p:nvPr>
            <p:ph type="sldNum" sz="quarter" idx="11"/>
          </p:nvPr>
        </p:nvSpPr>
        <p:spPr/>
        <p:txBody>
          <a:bodyPr/>
          <a:lstStyle/>
          <a:p>
            <a:pPr>
              <a:defRPr/>
            </a:pPr>
            <a:fld id="{E3C3E14C-EA5B-41C4-AC29-3045B3980344}" type="slidenum">
              <a:rPr lang="en-US" smtClean="0"/>
              <a:pPr>
                <a:defRPr/>
              </a:pPr>
              <a:t>14</a:t>
            </a:fld>
            <a:endParaRPr lang="en-US">
              <a:solidFill>
                <a:srgbClr val="808080"/>
              </a:solidFill>
            </a:endParaRPr>
          </a:p>
        </p:txBody>
      </p:sp>
    </p:spTree>
    <p:extLst>
      <p:ext uri="{BB962C8B-B14F-4D97-AF65-F5344CB8AC3E}">
        <p14:creationId xmlns:p14="http://schemas.microsoft.com/office/powerpoint/2010/main" val="26564543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Experiences</a:t>
            </a:r>
          </a:p>
        </p:txBody>
      </p:sp>
      <p:sp>
        <p:nvSpPr>
          <p:cNvPr id="3" name="Content Placeholder 2"/>
          <p:cNvSpPr>
            <a:spLocks noGrp="1"/>
          </p:cNvSpPr>
          <p:nvPr>
            <p:ph idx="1"/>
          </p:nvPr>
        </p:nvSpPr>
        <p:spPr>
          <a:xfrm>
            <a:off x="3312280" y="1676400"/>
            <a:ext cx="2971800" cy="2362200"/>
          </a:xfrm>
        </p:spPr>
        <p:txBody>
          <a:bodyPr/>
          <a:lstStyle/>
          <a:p>
            <a:pPr marL="0" indent="0">
              <a:buNone/>
            </a:pPr>
            <a:endParaRPr lang="en-US" dirty="0"/>
          </a:p>
          <a:p>
            <a:r>
              <a:rPr lang="en-US" dirty="0"/>
              <a:t>Challenges</a:t>
            </a:r>
          </a:p>
          <a:p>
            <a:r>
              <a:rPr lang="en-US" dirty="0"/>
              <a:t>Successes</a:t>
            </a:r>
          </a:p>
          <a:p>
            <a:r>
              <a:rPr lang="en-US" dirty="0"/>
              <a:t>Lessons Learned</a:t>
            </a:r>
          </a:p>
        </p:txBody>
      </p:sp>
      <p:sp>
        <p:nvSpPr>
          <p:cNvPr id="8" name="Slide Number Placeholder 7"/>
          <p:cNvSpPr>
            <a:spLocks noGrp="1"/>
          </p:cNvSpPr>
          <p:nvPr>
            <p:ph type="sldNum" sz="quarter" idx="11"/>
          </p:nvPr>
        </p:nvSpPr>
        <p:spPr/>
        <p:txBody>
          <a:bodyPr/>
          <a:lstStyle/>
          <a:p>
            <a:pPr>
              <a:defRPr/>
            </a:pPr>
            <a:fld id="{E3C3E14C-EA5B-41C4-AC29-3045B3980344}" type="slidenum">
              <a:rPr lang="en-US" smtClean="0"/>
              <a:pPr>
                <a:defRPr/>
              </a:pPr>
              <a:t>15</a:t>
            </a:fld>
            <a:endParaRPr lang="en-US">
              <a:solidFill>
                <a:srgbClr val="808080"/>
              </a:solidFill>
            </a:endParaRPr>
          </a:p>
        </p:txBody>
      </p:sp>
      <p:pic>
        <p:nvPicPr>
          <p:cNvPr id="4" name="Picture 3"/>
          <p:cNvPicPr>
            <a:picLocks noChangeAspect="1"/>
          </p:cNvPicPr>
          <p:nvPr/>
        </p:nvPicPr>
        <p:blipFill>
          <a:blip r:embed="rId3"/>
          <a:stretch>
            <a:fillRect/>
          </a:stretch>
        </p:blipFill>
        <p:spPr>
          <a:xfrm>
            <a:off x="777258" y="1676400"/>
            <a:ext cx="1983431" cy="97996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515" y="3526046"/>
            <a:ext cx="1828800" cy="24384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06241" y="1676400"/>
            <a:ext cx="1828800" cy="1369835"/>
          </a:xfrm>
          <a:prstGeom prst="rect">
            <a:avLst/>
          </a:prstGeom>
        </p:spPr>
      </p:pic>
      <p:pic>
        <p:nvPicPr>
          <p:cNvPr id="7" name="Content Placeholder 3"/>
          <p:cNvPicPr>
            <a:picLocks noChangeAspect="1"/>
          </p:cNvPicPr>
          <p:nvPr/>
        </p:nvPicPr>
        <p:blipFill>
          <a:blip r:embed="rId6"/>
          <a:stretch>
            <a:fillRect/>
          </a:stretch>
        </p:blipFill>
        <p:spPr bwMode="auto">
          <a:xfrm>
            <a:off x="6442741" y="3882570"/>
            <a:ext cx="1955800" cy="206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12289" y="3725928"/>
            <a:ext cx="2162477" cy="2038635"/>
          </a:xfrm>
          <a:prstGeom prst="rect">
            <a:avLst/>
          </a:prstGeom>
        </p:spPr>
      </p:pic>
      <p:sp>
        <p:nvSpPr>
          <p:cNvPr id="11" name="Rectangle 10"/>
          <p:cNvSpPr/>
          <p:nvPr/>
        </p:nvSpPr>
        <p:spPr>
          <a:xfrm>
            <a:off x="3412289" y="5510695"/>
            <a:ext cx="2207656" cy="400110"/>
          </a:xfrm>
          <a:prstGeom prst="rect">
            <a:avLst/>
          </a:prstGeom>
          <a:noFill/>
        </p:spPr>
        <p:txBody>
          <a:bodyPr wrap="none" lIns="91440" tIns="45720" rIns="91440" bIns="45720">
            <a:spAutoFit/>
          </a:bodyPr>
          <a:lstStyle/>
          <a:p>
            <a:pPr algn="ctr"/>
            <a:r>
              <a:rPr lang="en-US" sz="2000" b="1" dirty="0">
                <a:ln w="9525">
                  <a:solidFill>
                    <a:schemeClr val="bg1"/>
                  </a:solidFill>
                  <a:prstDash val="solid"/>
                </a:ln>
                <a:solidFill>
                  <a:srgbClr val="1C40F6"/>
                </a:solidFill>
                <a:effectLst>
                  <a:outerShdw blurRad="12700" dist="38100" dir="2700000" algn="tl" rotWithShape="0">
                    <a:schemeClr val="accent5">
                      <a:lumMod val="60000"/>
                      <a:lumOff val="40000"/>
                    </a:schemeClr>
                  </a:outerShdw>
                </a:effectLst>
              </a:rPr>
              <a:t>Diabetes Central</a:t>
            </a:r>
          </a:p>
        </p:txBody>
      </p:sp>
    </p:spTree>
    <p:extLst>
      <p:ext uri="{BB962C8B-B14F-4D97-AF65-F5344CB8AC3E}">
        <p14:creationId xmlns:p14="http://schemas.microsoft.com/office/powerpoint/2010/main" val="401118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style.rotation</p:attrName>
                                        </p:attrNameLst>
                                      </p:cBhvr>
                                      <p:tavLst>
                                        <p:tav tm="0">
                                          <p:val>
                                            <p:fltVal val="90"/>
                                          </p:val>
                                        </p:tav>
                                        <p:tav tm="100000">
                                          <p:val>
                                            <p:fltVal val="0"/>
                                          </p:val>
                                        </p:tav>
                                      </p:tavLst>
                                    </p:anim>
                                    <p:animEffect transition="in" filter="fade">
                                      <p:cBhvr>
                                        <p:cTn id="26" dur="1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1000" fill="hold"/>
                                        <p:tgtEl>
                                          <p:spTgt spid="9"/>
                                        </p:tgtEl>
                                        <p:attrNameLst>
                                          <p:attrName>ppt_w</p:attrName>
                                        </p:attrNameLst>
                                      </p:cBhvr>
                                      <p:tavLst>
                                        <p:tav tm="0">
                                          <p:val>
                                            <p:fltVal val="0"/>
                                          </p:val>
                                        </p:tav>
                                        <p:tav tm="100000">
                                          <p:val>
                                            <p:strVal val="#ppt_w"/>
                                          </p:val>
                                        </p:tav>
                                      </p:tavLst>
                                    </p:anim>
                                    <p:anim calcmode="lin" valueType="num">
                                      <p:cBhvr>
                                        <p:cTn id="40" dur="1000" fill="hold"/>
                                        <p:tgtEl>
                                          <p:spTgt spid="9"/>
                                        </p:tgtEl>
                                        <p:attrNameLst>
                                          <p:attrName>ppt_h</p:attrName>
                                        </p:attrNameLst>
                                      </p:cBhvr>
                                      <p:tavLst>
                                        <p:tav tm="0">
                                          <p:val>
                                            <p:fltVal val="0"/>
                                          </p:val>
                                        </p:tav>
                                        <p:tav tm="100000">
                                          <p:val>
                                            <p:strVal val="#ppt_h"/>
                                          </p:val>
                                        </p:tav>
                                      </p:tavLst>
                                    </p:anim>
                                    <p:anim calcmode="lin" valueType="num">
                                      <p:cBhvr>
                                        <p:cTn id="41" dur="1000" fill="hold"/>
                                        <p:tgtEl>
                                          <p:spTgt spid="9"/>
                                        </p:tgtEl>
                                        <p:attrNameLst>
                                          <p:attrName>style.rotation</p:attrName>
                                        </p:attrNameLst>
                                      </p:cBhvr>
                                      <p:tavLst>
                                        <p:tav tm="0">
                                          <p:val>
                                            <p:fltVal val="90"/>
                                          </p:val>
                                        </p:tav>
                                        <p:tav tm="100000">
                                          <p:val>
                                            <p:fltVal val="0"/>
                                          </p:val>
                                        </p:tav>
                                      </p:tavLst>
                                    </p:anim>
                                    <p:animEffect transition="in" filter="fade">
                                      <p:cBhvr>
                                        <p:cTn id="4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ECHO</a:t>
            </a:r>
          </a:p>
        </p:txBody>
      </p:sp>
      <p:sp>
        <p:nvSpPr>
          <p:cNvPr id="3" name="Content Placeholder 2"/>
          <p:cNvSpPr>
            <a:spLocks noGrp="1"/>
          </p:cNvSpPr>
          <p:nvPr>
            <p:ph idx="1"/>
          </p:nvPr>
        </p:nvSpPr>
        <p:spPr>
          <a:xfrm>
            <a:off x="685800" y="1447800"/>
            <a:ext cx="7826375" cy="4324350"/>
          </a:xfrm>
        </p:spPr>
        <p:txBody>
          <a:bodyPr/>
          <a:lstStyle/>
          <a:p>
            <a:r>
              <a:rPr lang="en-US" dirty="0"/>
              <a:t>Description</a:t>
            </a:r>
          </a:p>
          <a:p>
            <a:pPr lvl="1"/>
            <a:r>
              <a:rPr lang="en-US" dirty="0"/>
              <a:t>Extending Community Healthcare Outcomes (ECHO)</a:t>
            </a:r>
          </a:p>
          <a:p>
            <a:pPr lvl="1"/>
            <a:r>
              <a:rPr lang="en-US" dirty="0"/>
              <a:t>Virtual Physician Grand Rounds</a:t>
            </a:r>
          </a:p>
          <a:p>
            <a:pPr lvl="1"/>
            <a:r>
              <a:rPr lang="en-US" dirty="0"/>
              <a:t>Diabetes ECHO—2</a:t>
            </a:r>
            <a:r>
              <a:rPr lang="en-US" baseline="30000" dirty="0"/>
              <a:t>nd</a:t>
            </a:r>
            <a:r>
              <a:rPr lang="en-US" dirty="0"/>
              <a:t> Friday</a:t>
            </a:r>
          </a:p>
          <a:p>
            <a:pPr lvl="1"/>
            <a:r>
              <a:rPr lang="en-US" dirty="0"/>
              <a:t>Prevention ECHO—4</a:t>
            </a:r>
            <a:r>
              <a:rPr lang="en-US" baseline="30000" dirty="0"/>
              <a:t>th</a:t>
            </a:r>
            <a:r>
              <a:rPr lang="en-US" dirty="0"/>
              <a:t> Friday</a:t>
            </a:r>
          </a:p>
          <a:p>
            <a:r>
              <a:rPr lang="en-US" dirty="0"/>
              <a:t>Delivery Method</a:t>
            </a:r>
          </a:p>
          <a:p>
            <a:pPr lvl="1"/>
            <a:r>
              <a:rPr lang="en-US" dirty="0"/>
              <a:t>Initially via Video Teleconferencing Center (VTC)</a:t>
            </a:r>
          </a:p>
          <a:p>
            <a:pPr lvl="1"/>
            <a:r>
              <a:rPr lang="en-US" dirty="0"/>
              <a:t>Changed to Defense Connect Online (DCO)</a:t>
            </a:r>
          </a:p>
          <a:p>
            <a:pPr lvl="2"/>
            <a:r>
              <a:rPr lang="en-US" dirty="0"/>
              <a:t>Desktop Virtual Meeting Room</a:t>
            </a:r>
          </a:p>
          <a:p>
            <a:pPr lvl="1"/>
            <a:r>
              <a:rPr lang="en-US" dirty="0"/>
              <a:t>Currently via Defense Collaborative Services (DCS)</a:t>
            </a:r>
          </a:p>
          <a:p>
            <a:pPr lvl="2"/>
            <a:r>
              <a:rPr lang="en-US" dirty="0"/>
              <a:t>Desktop Virtual Meeting Room</a:t>
            </a:r>
          </a:p>
          <a:p>
            <a:r>
              <a:rPr lang="en-US" dirty="0"/>
              <a:t>Data</a:t>
            </a:r>
          </a:p>
          <a:p>
            <a:pPr lvl="1"/>
            <a:endParaRPr lang="en-US" dirty="0"/>
          </a:p>
          <a:p>
            <a:pPr lvl="1"/>
            <a:endParaRPr lang="en-US" dirty="0"/>
          </a:p>
          <a:p>
            <a:pPr lvl="1"/>
            <a:endParaRPr lang="en-US" dirty="0"/>
          </a:p>
        </p:txBody>
      </p:sp>
      <p:sp>
        <p:nvSpPr>
          <p:cNvPr id="5" name="Slide Number Placeholder 4"/>
          <p:cNvSpPr>
            <a:spLocks noGrp="1"/>
          </p:cNvSpPr>
          <p:nvPr>
            <p:ph type="sldNum" sz="quarter" idx="11"/>
          </p:nvPr>
        </p:nvSpPr>
        <p:spPr/>
        <p:txBody>
          <a:bodyPr/>
          <a:lstStyle/>
          <a:p>
            <a:pPr>
              <a:defRPr/>
            </a:pPr>
            <a:fld id="{E3C3E14C-EA5B-41C4-AC29-3045B3980344}" type="slidenum">
              <a:rPr lang="en-US" smtClean="0"/>
              <a:pPr>
                <a:defRPr/>
              </a:pPr>
              <a:t>16</a:t>
            </a:fld>
            <a:endParaRPr lang="en-US">
              <a:solidFill>
                <a:srgbClr val="808080"/>
              </a:solidFill>
            </a:endParaRPr>
          </a:p>
        </p:txBody>
      </p:sp>
      <p:pic>
        <p:nvPicPr>
          <p:cNvPr id="4" name="Picture 3"/>
          <p:cNvPicPr>
            <a:picLocks noChangeAspect="1"/>
          </p:cNvPicPr>
          <p:nvPr/>
        </p:nvPicPr>
        <p:blipFill>
          <a:blip r:embed="rId3"/>
          <a:stretch>
            <a:fillRect/>
          </a:stretch>
        </p:blipFill>
        <p:spPr>
          <a:xfrm>
            <a:off x="6859685" y="5605855"/>
            <a:ext cx="1598515" cy="789789"/>
          </a:xfrm>
          <a:prstGeom prst="rect">
            <a:avLst/>
          </a:prstGeom>
        </p:spPr>
      </p:pic>
    </p:spTree>
    <p:extLst>
      <p:ext uri="{BB962C8B-B14F-4D97-AF65-F5344CB8AC3E}">
        <p14:creationId xmlns:p14="http://schemas.microsoft.com/office/powerpoint/2010/main" val="23825055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858000" y="5257800"/>
            <a:ext cx="1598515" cy="789789"/>
          </a:xfrm>
          <a:prstGeom prst="rect">
            <a:avLst/>
          </a:prstGeom>
        </p:spPr>
      </p:pic>
      <p:pic>
        <p:nvPicPr>
          <p:cNvPr id="6" name="Content Placeholder 5"/>
          <p:cNvPicPr>
            <a:picLocks noGrp="1" noChangeAspect="1"/>
          </p:cNvPicPr>
          <p:nvPr>
            <p:ph idx="1"/>
          </p:nvPr>
        </p:nvPicPr>
        <p:blipFill>
          <a:blip r:embed="rId4"/>
          <a:stretch>
            <a:fillRect/>
          </a:stretch>
        </p:blipFill>
        <p:spPr>
          <a:xfrm>
            <a:off x="3695700" y="2099644"/>
            <a:ext cx="2133600" cy="3770333"/>
          </a:xfrm>
          <a:prstGeom prst="rect">
            <a:avLst/>
          </a:prstGeom>
        </p:spPr>
      </p:pic>
      <p:sp>
        <p:nvSpPr>
          <p:cNvPr id="5" name="Slide Number Placeholder 4"/>
          <p:cNvSpPr>
            <a:spLocks noGrp="1"/>
          </p:cNvSpPr>
          <p:nvPr>
            <p:ph type="sldNum" sz="quarter" idx="11"/>
          </p:nvPr>
        </p:nvSpPr>
        <p:spPr/>
        <p:txBody>
          <a:bodyPr/>
          <a:lstStyle/>
          <a:p>
            <a:pPr>
              <a:defRPr/>
            </a:pPr>
            <a:fld id="{E3C3E14C-EA5B-41C4-AC29-3045B3980344}" type="slidenum">
              <a:rPr lang="en-US" smtClean="0"/>
              <a:pPr>
                <a:defRPr/>
              </a:pPr>
              <a:t>17</a:t>
            </a:fld>
            <a:endParaRPr lang="en-US">
              <a:solidFill>
                <a:srgbClr val="808080"/>
              </a:solidFill>
            </a:endParaRPr>
          </a:p>
        </p:txBody>
      </p:sp>
      <p:pic>
        <p:nvPicPr>
          <p:cNvPr id="3" name="Picture 2"/>
          <p:cNvPicPr>
            <a:picLocks noChangeAspect="1"/>
          </p:cNvPicPr>
          <p:nvPr/>
        </p:nvPicPr>
        <p:blipFill>
          <a:blip r:embed="rId5"/>
          <a:stretch>
            <a:fillRect/>
          </a:stretch>
        </p:blipFill>
        <p:spPr>
          <a:xfrm>
            <a:off x="6324600" y="1699097"/>
            <a:ext cx="2342857" cy="2285714"/>
          </a:xfrm>
          <a:prstGeom prst="rect">
            <a:avLst/>
          </a:prstGeom>
        </p:spPr>
      </p:pic>
      <p:pic>
        <p:nvPicPr>
          <p:cNvPr id="2" name="Picture 1"/>
          <p:cNvPicPr>
            <a:picLocks noChangeAspect="1"/>
          </p:cNvPicPr>
          <p:nvPr/>
        </p:nvPicPr>
        <p:blipFill rotWithShape="1">
          <a:blip r:embed="rId6"/>
          <a:srcRect l="2520" r="6330"/>
          <a:stretch/>
        </p:blipFill>
        <p:spPr>
          <a:xfrm>
            <a:off x="457200" y="3276600"/>
            <a:ext cx="2743200" cy="2180952"/>
          </a:xfrm>
          <a:prstGeom prst="rect">
            <a:avLst/>
          </a:prstGeom>
        </p:spPr>
      </p:pic>
    </p:spTree>
    <p:extLst>
      <p:ext uri="{BB962C8B-B14F-4D97-AF65-F5344CB8AC3E}">
        <p14:creationId xmlns:p14="http://schemas.microsoft.com/office/powerpoint/2010/main" val="3611883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1000" fill="hold"/>
                                        <p:tgtEl>
                                          <p:spTgt spid="2"/>
                                        </p:tgtEl>
                                        <p:attrNameLst>
                                          <p:attrName>ppt_w</p:attrName>
                                        </p:attrNameLst>
                                      </p:cBhvr>
                                      <p:tavLst>
                                        <p:tav tm="0">
                                          <p:val>
                                            <p:fltVal val="0"/>
                                          </p:val>
                                        </p:tav>
                                        <p:tav tm="100000">
                                          <p:val>
                                            <p:strVal val="#ppt_w"/>
                                          </p:val>
                                        </p:tav>
                                      </p:tavLst>
                                    </p:anim>
                                    <p:anim calcmode="lin" valueType="num">
                                      <p:cBhvr>
                                        <p:cTn id="24" dur="1000" fill="hold"/>
                                        <p:tgtEl>
                                          <p:spTgt spid="2"/>
                                        </p:tgtEl>
                                        <p:attrNameLst>
                                          <p:attrName>ppt_h</p:attrName>
                                        </p:attrNameLst>
                                      </p:cBhvr>
                                      <p:tavLst>
                                        <p:tav tm="0">
                                          <p:val>
                                            <p:fltVal val="0"/>
                                          </p:val>
                                        </p:tav>
                                        <p:tav tm="100000">
                                          <p:val>
                                            <p:strVal val="#ppt_h"/>
                                          </p:val>
                                        </p:tav>
                                      </p:tavLst>
                                    </p:anim>
                                    <p:anim calcmode="lin" valueType="num">
                                      <p:cBhvr>
                                        <p:cTn id="25" dur="1000" fill="hold"/>
                                        <p:tgtEl>
                                          <p:spTgt spid="2"/>
                                        </p:tgtEl>
                                        <p:attrNameLst>
                                          <p:attrName>style.rotation</p:attrName>
                                        </p:attrNameLst>
                                      </p:cBhvr>
                                      <p:tavLst>
                                        <p:tav tm="0">
                                          <p:val>
                                            <p:fltVal val="90"/>
                                          </p:val>
                                        </p:tav>
                                        <p:tav tm="100000">
                                          <p:val>
                                            <p:fltVal val="0"/>
                                          </p:val>
                                        </p:tav>
                                      </p:tavLst>
                                    </p:anim>
                                    <p:animEffect transition="in" filter="fade">
                                      <p:cBhvr>
                                        <p:cTn id="2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Diabetes ECHO</a:t>
            </a:r>
          </a:p>
        </p:txBody>
      </p:sp>
      <p:pic>
        <p:nvPicPr>
          <p:cNvPr id="4" name="Content Placeholder 3"/>
          <p:cNvPicPr>
            <a:picLocks noGrp="1" noChangeAspect="1"/>
          </p:cNvPicPr>
          <p:nvPr>
            <p:ph idx="1"/>
          </p:nvPr>
        </p:nvPicPr>
        <p:blipFill>
          <a:blip r:embed="rId3"/>
          <a:stretch>
            <a:fillRect/>
          </a:stretch>
        </p:blipFill>
        <p:spPr>
          <a:xfrm>
            <a:off x="7115282" y="5105400"/>
            <a:ext cx="1481241" cy="731847"/>
          </a:xfrm>
          <a:prstGeom prst="rect">
            <a:avLst/>
          </a:prstGeom>
        </p:spPr>
      </p:pic>
      <p:sp>
        <p:nvSpPr>
          <p:cNvPr id="5" name="Slide Number Placeholder 4"/>
          <p:cNvSpPr>
            <a:spLocks noGrp="1"/>
          </p:cNvSpPr>
          <p:nvPr>
            <p:ph type="sldNum" sz="quarter" idx="11"/>
          </p:nvPr>
        </p:nvSpPr>
        <p:spPr/>
        <p:txBody>
          <a:bodyPr/>
          <a:lstStyle/>
          <a:p>
            <a:pPr>
              <a:defRPr/>
            </a:pPr>
            <a:fld id="{E3C3E14C-EA5B-41C4-AC29-3045B3980344}" type="slidenum">
              <a:rPr lang="en-US" smtClean="0"/>
              <a:pPr>
                <a:defRPr/>
              </a:pPr>
              <a:t>18</a:t>
            </a:fld>
            <a:endParaRPr lang="en-US">
              <a:solidFill>
                <a:srgbClr val="808080"/>
              </a:solidFill>
            </a:endParaRPr>
          </a:p>
        </p:txBody>
      </p:sp>
      <p:graphicFrame>
        <p:nvGraphicFramePr>
          <p:cNvPr id="6" name="Chart 5"/>
          <p:cNvGraphicFramePr/>
          <p:nvPr>
            <p:extLst>
              <p:ext uri="{D42A27DB-BD31-4B8C-83A1-F6EECF244321}">
                <p14:modId xmlns:p14="http://schemas.microsoft.com/office/powerpoint/2010/main" val="2290330306"/>
              </p:ext>
            </p:extLst>
          </p:nvPr>
        </p:nvGraphicFramePr>
        <p:xfrm>
          <a:off x="381000" y="1656298"/>
          <a:ext cx="6248400" cy="396240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381000" y="6055796"/>
            <a:ext cx="7289158" cy="369332"/>
          </a:xfrm>
          <a:prstGeom prst="rect">
            <a:avLst/>
          </a:prstGeom>
          <a:noFill/>
        </p:spPr>
        <p:txBody>
          <a:bodyPr wrap="square" rtlCol="0">
            <a:spAutoFit/>
          </a:bodyPr>
          <a:lstStyle/>
          <a:p>
            <a:pPr algn="r"/>
            <a:r>
              <a:rPr lang="en-US" sz="1400" dirty="0"/>
              <a:t>Source:  Project ECHO-Diabetes Feedback, Survey Monkey™ (March-October 2017</a:t>
            </a:r>
            <a:r>
              <a:rPr lang="en-US" dirty="0"/>
              <a:t>)</a:t>
            </a:r>
          </a:p>
        </p:txBody>
      </p:sp>
    </p:spTree>
    <p:extLst>
      <p:ext uri="{BB962C8B-B14F-4D97-AF65-F5344CB8AC3E}">
        <p14:creationId xmlns:p14="http://schemas.microsoft.com/office/powerpoint/2010/main" val="25492633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Diabetes ECHO, cont’d.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45715800"/>
              </p:ext>
            </p:extLst>
          </p:nvPr>
        </p:nvGraphicFramePr>
        <p:xfrm>
          <a:off x="685800" y="1393271"/>
          <a:ext cx="7086600" cy="38227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1"/>
          </p:nvPr>
        </p:nvSpPr>
        <p:spPr/>
        <p:txBody>
          <a:bodyPr/>
          <a:lstStyle/>
          <a:p>
            <a:pPr>
              <a:defRPr/>
            </a:pPr>
            <a:fld id="{E3C3E14C-EA5B-41C4-AC29-3045B3980344}" type="slidenum">
              <a:rPr lang="en-US" smtClean="0"/>
              <a:pPr>
                <a:defRPr/>
              </a:pPr>
              <a:t>19</a:t>
            </a:fld>
            <a:endParaRPr lang="en-US">
              <a:solidFill>
                <a:srgbClr val="808080"/>
              </a:solidFill>
            </a:endParaRPr>
          </a:p>
        </p:txBody>
      </p:sp>
      <p:pic>
        <p:nvPicPr>
          <p:cNvPr id="6" name="Picture 5"/>
          <p:cNvPicPr>
            <a:picLocks noChangeAspect="1"/>
          </p:cNvPicPr>
          <p:nvPr/>
        </p:nvPicPr>
        <p:blipFill>
          <a:blip r:embed="rId4"/>
          <a:stretch>
            <a:fillRect/>
          </a:stretch>
        </p:blipFill>
        <p:spPr>
          <a:xfrm>
            <a:off x="7289528" y="5357321"/>
            <a:ext cx="1513180" cy="747627"/>
          </a:xfrm>
          <a:prstGeom prst="rect">
            <a:avLst/>
          </a:prstGeom>
        </p:spPr>
      </p:pic>
      <p:sp>
        <p:nvSpPr>
          <p:cNvPr id="3" name="Rectangle 2"/>
          <p:cNvSpPr/>
          <p:nvPr/>
        </p:nvSpPr>
        <p:spPr>
          <a:xfrm>
            <a:off x="-7290" y="5963599"/>
            <a:ext cx="7239000" cy="307777"/>
          </a:xfrm>
          <a:prstGeom prst="rect">
            <a:avLst/>
          </a:prstGeom>
        </p:spPr>
        <p:txBody>
          <a:bodyPr wrap="square">
            <a:spAutoFit/>
          </a:bodyPr>
          <a:lstStyle/>
          <a:p>
            <a:pPr algn="r"/>
            <a:r>
              <a:rPr lang="en-US" sz="1400" dirty="0"/>
              <a:t>Source:  Project ECHO-Diabetes Feedback, Survey Monkey™ (March-October 2017)</a:t>
            </a:r>
          </a:p>
        </p:txBody>
      </p:sp>
    </p:spTree>
    <p:extLst>
      <p:ext uri="{BB962C8B-B14F-4D97-AF65-F5344CB8AC3E}">
        <p14:creationId xmlns:p14="http://schemas.microsoft.com/office/powerpoint/2010/main" val="14958806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0" y="1889244"/>
            <a:ext cx="4801984" cy="3368556"/>
          </a:xfrm>
        </p:spPr>
      </p:pic>
      <p:sp>
        <p:nvSpPr>
          <p:cNvPr id="2" name="Slide Number Placeholder 1"/>
          <p:cNvSpPr>
            <a:spLocks noGrp="1"/>
          </p:cNvSpPr>
          <p:nvPr>
            <p:ph type="sldNum" sz="quarter" idx="11"/>
          </p:nvPr>
        </p:nvSpPr>
        <p:spPr/>
        <p:txBody>
          <a:bodyPr/>
          <a:lstStyle/>
          <a:p>
            <a:pPr>
              <a:defRPr/>
            </a:pPr>
            <a:fld id="{E3C3E14C-EA5B-41C4-AC29-3045B3980344}" type="slidenum">
              <a:rPr lang="en-US" smtClean="0"/>
              <a:pPr>
                <a:defRPr/>
              </a:pPr>
              <a:t>2</a:t>
            </a:fld>
            <a:endParaRPr lang="en-US">
              <a:solidFill>
                <a:srgbClr val="808080"/>
              </a:solidFill>
            </a:endParaRPr>
          </a:p>
        </p:txBody>
      </p:sp>
    </p:spTree>
    <p:extLst>
      <p:ext uri="{BB962C8B-B14F-4D97-AF65-F5344CB8AC3E}">
        <p14:creationId xmlns:p14="http://schemas.microsoft.com/office/powerpoint/2010/main" val="3091411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Prevention ECHO</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08857896"/>
              </p:ext>
            </p:extLst>
          </p:nvPr>
        </p:nvGraphicFramePr>
        <p:xfrm>
          <a:off x="250785" y="1676400"/>
          <a:ext cx="6444295" cy="37338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1"/>
          </p:nvPr>
        </p:nvSpPr>
        <p:spPr/>
        <p:txBody>
          <a:bodyPr/>
          <a:lstStyle/>
          <a:p>
            <a:pPr>
              <a:defRPr/>
            </a:pPr>
            <a:fld id="{E3C3E14C-EA5B-41C4-AC29-3045B3980344}" type="slidenum">
              <a:rPr lang="en-US" smtClean="0"/>
              <a:pPr>
                <a:defRPr/>
              </a:pPr>
              <a:t>20</a:t>
            </a:fld>
            <a:endParaRPr lang="en-US">
              <a:solidFill>
                <a:srgbClr val="808080"/>
              </a:solidFill>
            </a:endParaRPr>
          </a:p>
        </p:txBody>
      </p:sp>
      <p:pic>
        <p:nvPicPr>
          <p:cNvPr id="6" name="Content Placeholder 3"/>
          <p:cNvPicPr>
            <a:picLocks noChangeAspect="1"/>
          </p:cNvPicPr>
          <p:nvPr/>
        </p:nvPicPr>
        <p:blipFill>
          <a:blip r:embed="rId4"/>
          <a:stretch>
            <a:fillRect/>
          </a:stretch>
        </p:blipFill>
        <p:spPr bwMode="auto">
          <a:xfrm>
            <a:off x="6977695" y="5105400"/>
            <a:ext cx="159368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28600" y="6043711"/>
            <a:ext cx="7467600" cy="307777"/>
          </a:xfrm>
          <a:prstGeom prst="rect">
            <a:avLst/>
          </a:prstGeom>
        </p:spPr>
        <p:txBody>
          <a:bodyPr wrap="square">
            <a:spAutoFit/>
          </a:bodyPr>
          <a:lstStyle/>
          <a:p>
            <a:pPr algn="r"/>
            <a:r>
              <a:rPr lang="en-US" sz="1400" dirty="0"/>
              <a:t>Source:  Project ECHO-Prevention  Feedback, Survey Monkey™ (March-October 2017)</a:t>
            </a:r>
          </a:p>
        </p:txBody>
      </p:sp>
    </p:spTree>
    <p:extLst>
      <p:ext uri="{BB962C8B-B14F-4D97-AF65-F5344CB8AC3E}">
        <p14:creationId xmlns:p14="http://schemas.microsoft.com/office/powerpoint/2010/main" val="25025386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Prevention ECHO, cont’d.</a:t>
            </a:r>
          </a:p>
        </p:txBody>
      </p:sp>
      <p:sp>
        <p:nvSpPr>
          <p:cNvPr id="3" name="Content Placeholder 2"/>
          <p:cNvSpPr>
            <a:spLocks noGrp="1"/>
          </p:cNvSpPr>
          <p:nvPr>
            <p:ph idx="1"/>
          </p:nvPr>
        </p:nvSpPr>
        <p:spPr/>
        <p:txBody>
          <a:bodyPr/>
          <a:lstStyle/>
          <a:p>
            <a:endParaRPr lang="en-US" dirty="0"/>
          </a:p>
          <a:p>
            <a:pPr marL="0" indent="0">
              <a:buNone/>
            </a:pPr>
            <a:endParaRPr lang="en-US" dirty="0"/>
          </a:p>
        </p:txBody>
      </p:sp>
      <p:sp>
        <p:nvSpPr>
          <p:cNvPr id="4" name="Slide Number Placeholder 3"/>
          <p:cNvSpPr>
            <a:spLocks noGrp="1"/>
          </p:cNvSpPr>
          <p:nvPr>
            <p:ph type="sldNum" sz="quarter" idx="11"/>
          </p:nvPr>
        </p:nvSpPr>
        <p:spPr/>
        <p:txBody>
          <a:bodyPr/>
          <a:lstStyle/>
          <a:p>
            <a:pPr>
              <a:defRPr/>
            </a:pPr>
            <a:fld id="{E3C3E14C-EA5B-41C4-AC29-3045B3980344}" type="slidenum">
              <a:rPr lang="en-US" smtClean="0"/>
              <a:pPr>
                <a:defRPr/>
              </a:pPr>
              <a:t>21</a:t>
            </a:fld>
            <a:endParaRPr lang="en-US">
              <a:solidFill>
                <a:srgbClr val="808080"/>
              </a:solidFill>
            </a:endParaRPr>
          </a:p>
        </p:txBody>
      </p:sp>
      <p:graphicFrame>
        <p:nvGraphicFramePr>
          <p:cNvPr id="5" name="Chart 4"/>
          <p:cNvGraphicFramePr/>
          <p:nvPr>
            <p:extLst>
              <p:ext uri="{D42A27DB-BD31-4B8C-83A1-F6EECF244321}">
                <p14:modId xmlns:p14="http://schemas.microsoft.com/office/powerpoint/2010/main" val="3533831801"/>
              </p:ext>
            </p:extLst>
          </p:nvPr>
        </p:nvGraphicFramePr>
        <p:xfrm>
          <a:off x="1600200" y="1828800"/>
          <a:ext cx="5867400" cy="3276600"/>
        </p:xfrm>
        <a:graphic>
          <a:graphicData uri="http://schemas.openxmlformats.org/drawingml/2006/chart">
            <c:chart xmlns:c="http://schemas.openxmlformats.org/drawingml/2006/chart" xmlns:r="http://schemas.openxmlformats.org/officeDocument/2006/relationships" r:id="rId3"/>
          </a:graphicData>
        </a:graphic>
      </p:graphicFrame>
      <p:pic>
        <p:nvPicPr>
          <p:cNvPr id="6" name="Content Placeholder 3"/>
          <p:cNvPicPr>
            <a:picLocks noChangeAspect="1"/>
          </p:cNvPicPr>
          <p:nvPr/>
        </p:nvPicPr>
        <p:blipFill>
          <a:blip r:embed="rId4"/>
          <a:stretch>
            <a:fillRect/>
          </a:stretch>
        </p:blipFill>
        <p:spPr bwMode="auto">
          <a:xfrm>
            <a:off x="6966120" y="5253417"/>
            <a:ext cx="159368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28600" y="6043711"/>
            <a:ext cx="7467600" cy="307777"/>
          </a:xfrm>
          <a:prstGeom prst="rect">
            <a:avLst/>
          </a:prstGeom>
        </p:spPr>
        <p:txBody>
          <a:bodyPr wrap="square">
            <a:spAutoFit/>
          </a:bodyPr>
          <a:lstStyle/>
          <a:p>
            <a:pPr algn="r"/>
            <a:r>
              <a:rPr lang="en-US" sz="1400" dirty="0"/>
              <a:t>Source:  Project ECHO-Prevention  Feedback, Survey Monkey™ (March-October 2017)</a:t>
            </a:r>
          </a:p>
        </p:txBody>
      </p:sp>
    </p:spTree>
    <p:extLst>
      <p:ext uri="{BB962C8B-B14F-4D97-AF65-F5344CB8AC3E}">
        <p14:creationId xmlns:p14="http://schemas.microsoft.com/office/powerpoint/2010/main" val="9647802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1" y="76200"/>
            <a:ext cx="7026274" cy="1143000"/>
          </a:xfrm>
        </p:spPr>
        <p:txBody>
          <a:bodyPr/>
          <a:lstStyle/>
          <a:p>
            <a:r>
              <a:rPr lang="en-US" dirty="0"/>
              <a:t>Diabetes Management Webinar</a:t>
            </a:r>
          </a:p>
        </p:txBody>
      </p:sp>
      <p:sp>
        <p:nvSpPr>
          <p:cNvPr id="3" name="Content Placeholder 2"/>
          <p:cNvSpPr>
            <a:spLocks noGrp="1"/>
          </p:cNvSpPr>
          <p:nvPr>
            <p:ph idx="1"/>
          </p:nvPr>
        </p:nvSpPr>
        <p:spPr>
          <a:xfrm>
            <a:off x="533400" y="1447802"/>
            <a:ext cx="7454900" cy="4324350"/>
          </a:xfrm>
        </p:spPr>
        <p:txBody>
          <a:bodyPr/>
          <a:lstStyle/>
          <a:p>
            <a:r>
              <a:rPr lang="en-US" dirty="0"/>
              <a:t>Description</a:t>
            </a:r>
          </a:p>
          <a:p>
            <a:pPr lvl="1"/>
            <a:r>
              <a:rPr lang="en-US" dirty="0"/>
              <a:t>Launched in Nov 2013</a:t>
            </a:r>
          </a:p>
          <a:p>
            <a:pPr lvl="1"/>
            <a:r>
              <a:rPr lang="en-US" dirty="0"/>
              <a:t>30-minute didactic on current diabetes-related topics</a:t>
            </a:r>
          </a:p>
          <a:p>
            <a:pPr lvl="1"/>
            <a:r>
              <a:rPr lang="en-US" dirty="0"/>
              <a:t>Focused on primary care nurses/staff (Certified Diabetes Educators, disease managers)</a:t>
            </a:r>
          </a:p>
          <a:p>
            <a:r>
              <a:rPr lang="en-US" dirty="0"/>
              <a:t>Delivery Method</a:t>
            </a:r>
          </a:p>
          <a:p>
            <a:pPr lvl="1"/>
            <a:r>
              <a:rPr lang="en-US" dirty="0"/>
              <a:t>Initially DCO</a:t>
            </a:r>
          </a:p>
          <a:p>
            <a:pPr lvl="1"/>
            <a:r>
              <a:rPr lang="en-US" dirty="0"/>
              <a:t>Currently DCS</a:t>
            </a:r>
          </a:p>
          <a:p>
            <a:pPr lvl="1"/>
            <a:r>
              <a:rPr lang="en-US" dirty="0"/>
              <a:t>Desktop Virtual Meeting Room</a:t>
            </a:r>
          </a:p>
          <a:p>
            <a:r>
              <a:rPr lang="en-US" dirty="0"/>
              <a:t>Data</a:t>
            </a:r>
          </a:p>
          <a:p>
            <a:pPr marL="406400" lvl="1" indent="0">
              <a:buNone/>
            </a:pPr>
            <a:endParaRPr lang="en-US" dirty="0"/>
          </a:p>
          <a:p>
            <a:endParaRPr lang="en-US" dirty="0"/>
          </a:p>
        </p:txBody>
      </p:sp>
      <p:sp>
        <p:nvSpPr>
          <p:cNvPr id="5" name="Slide Number Placeholder 4"/>
          <p:cNvSpPr>
            <a:spLocks noGrp="1"/>
          </p:cNvSpPr>
          <p:nvPr>
            <p:ph type="sldNum" sz="quarter" idx="11"/>
          </p:nvPr>
        </p:nvSpPr>
        <p:spPr/>
        <p:txBody>
          <a:bodyPr/>
          <a:lstStyle/>
          <a:p>
            <a:pPr>
              <a:defRPr/>
            </a:pPr>
            <a:fld id="{E3C3E14C-EA5B-41C4-AC29-3045B3980344}" type="slidenum">
              <a:rPr lang="en-US" smtClean="0"/>
              <a:pPr>
                <a:defRPr/>
              </a:pPr>
              <a:t>22</a:t>
            </a:fld>
            <a:endParaRPr lang="en-US">
              <a:solidFill>
                <a:srgbClr val="80808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4338" y="4143376"/>
            <a:ext cx="2466975" cy="1847850"/>
          </a:xfrm>
          <a:prstGeom prst="rect">
            <a:avLst/>
          </a:prstGeom>
        </p:spPr>
      </p:pic>
    </p:spTree>
    <p:extLst>
      <p:ext uri="{BB962C8B-B14F-4D97-AF65-F5344CB8AC3E}">
        <p14:creationId xmlns:p14="http://schemas.microsoft.com/office/powerpoint/2010/main" val="25156709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DM Webinar, cont’d. </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69025" y="1924013"/>
            <a:ext cx="2390775" cy="1790774"/>
          </a:xfrm>
          <a:prstGeom prst="rect">
            <a:avLst/>
          </a:prstGeom>
        </p:spPr>
      </p:pic>
      <p:sp>
        <p:nvSpPr>
          <p:cNvPr id="4" name="Slide Number Placeholder 3"/>
          <p:cNvSpPr>
            <a:spLocks noGrp="1"/>
          </p:cNvSpPr>
          <p:nvPr>
            <p:ph type="sldNum" sz="quarter" idx="11"/>
          </p:nvPr>
        </p:nvSpPr>
        <p:spPr/>
        <p:txBody>
          <a:bodyPr/>
          <a:lstStyle/>
          <a:p>
            <a:pPr>
              <a:defRPr/>
            </a:pPr>
            <a:fld id="{E3C3E14C-EA5B-41C4-AC29-3045B3980344}" type="slidenum">
              <a:rPr lang="en-US" smtClean="0"/>
              <a:pPr>
                <a:defRPr/>
              </a:pPr>
              <a:t>23</a:t>
            </a:fld>
            <a:endParaRPr lang="en-US">
              <a:solidFill>
                <a:srgbClr val="808080"/>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2800" y="2819400"/>
            <a:ext cx="2603500" cy="3258094"/>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18196" t="4349" r="-1" b="15217"/>
          <a:stretch/>
        </p:blipFill>
        <p:spPr>
          <a:xfrm>
            <a:off x="457200" y="1447800"/>
            <a:ext cx="2682875" cy="3191417"/>
          </a:xfrm>
          <a:prstGeom prst="rect">
            <a:avLst/>
          </a:prstGeom>
        </p:spPr>
      </p:pic>
    </p:spTree>
    <p:extLst>
      <p:ext uri="{BB962C8B-B14F-4D97-AF65-F5344CB8AC3E}">
        <p14:creationId xmlns:p14="http://schemas.microsoft.com/office/powerpoint/2010/main" val="1426782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DM Webinar, cont’d.</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71605" y="1676400"/>
            <a:ext cx="2466975" cy="1847850"/>
          </a:xfrm>
          <a:prstGeom prst="rect">
            <a:avLst/>
          </a:prstGeom>
        </p:spPr>
      </p:pic>
      <p:sp>
        <p:nvSpPr>
          <p:cNvPr id="4" name="Slide Number Placeholder 3"/>
          <p:cNvSpPr>
            <a:spLocks noGrp="1"/>
          </p:cNvSpPr>
          <p:nvPr>
            <p:ph type="sldNum" sz="quarter" idx="11"/>
          </p:nvPr>
        </p:nvSpPr>
        <p:spPr/>
        <p:txBody>
          <a:bodyPr/>
          <a:lstStyle/>
          <a:p>
            <a:pPr>
              <a:defRPr/>
            </a:pPr>
            <a:fld id="{E3C3E14C-EA5B-41C4-AC29-3045B3980344}" type="slidenum">
              <a:rPr lang="en-US" smtClean="0"/>
              <a:pPr>
                <a:defRPr/>
              </a:pPr>
              <a:t>24</a:t>
            </a:fld>
            <a:endParaRPr lang="en-US">
              <a:solidFill>
                <a:srgbClr val="808080"/>
              </a:solidFill>
            </a:endParaRPr>
          </a:p>
        </p:txBody>
      </p:sp>
      <p:sp>
        <p:nvSpPr>
          <p:cNvPr id="3" name="Rectangle 2"/>
          <p:cNvSpPr/>
          <p:nvPr/>
        </p:nvSpPr>
        <p:spPr>
          <a:xfrm>
            <a:off x="228600" y="2362200"/>
            <a:ext cx="9067800" cy="3539430"/>
          </a:xfrm>
          <a:prstGeom prst="rect">
            <a:avLst/>
          </a:prstGeom>
        </p:spPr>
        <p:txBody>
          <a:bodyPr wrap="square">
            <a:spAutoFit/>
          </a:bodyPr>
          <a:lstStyle/>
          <a:p>
            <a:pPr marL="914400" lvl="1" indent="-457200">
              <a:buFont typeface="Arial" panose="020B0604020202020204" pitchFamily="34" charset="0"/>
              <a:buChar char="•"/>
            </a:pPr>
            <a:r>
              <a:rPr lang="en-US" sz="2800" dirty="0"/>
              <a:t>260 Participants</a:t>
            </a:r>
          </a:p>
          <a:p>
            <a:pPr lvl="1"/>
            <a:endParaRPr lang="en-US" sz="2800" dirty="0"/>
          </a:p>
          <a:p>
            <a:pPr lvl="1"/>
            <a:endParaRPr lang="en-US" sz="2800" dirty="0"/>
          </a:p>
          <a:p>
            <a:pPr marL="914400" lvl="1" indent="-457200">
              <a:buFont typeface="Arial" panose="020B0604020202020204" pitchFamily="34" charset="0"/>
              <a:buChar char="•"/>
            </a:pPr>
            <a:r>
              <a:rPr lang="en-US" sz="2800" dirty="0"/>
              <a:t>45-50 Average Monthly Participants</a:t>
            </a:r>
          </a:p>
          <a:p>
            <a:pPr lvl="1"/>
            <a:endParaRPr lang="en-US" sz="2800" dirty="0"/>
          </a:p>
          <a:p>
            <a:pPr lvl="1"/>
            <a:endParaRPr lang="en-US" sz="2800" dirty="0"/>
          </a:p>
          <a:p>
            <a:pPr marL="914400" lvl="1" indent="-457200">
              <a:buFont typeface="Arial" panose="020B0604020202020204" pitchFamily="34" charset="0"/>
              <a:buChar char="•"/>
            </a:pPr>
            <a:r>
              <a:rPr lang="en-US" sz="2800" dirty="0"/>
              <a:t>Audience—Nurses, Pharmacists, Dietitians, Physicians, Administrative Staff</a:t>
            </a:r>
          </a:p>
        </p:txBody>
      </p:sp>
    </p:spTree>
    <p:extLst>
      <p:ext uri="{BB962C8B-B14F-4D97-AF65-F5344CB8AC3E}">
        <p14:creationId xmlns:p14="http://schemas.microsoft.com/office/powerpoint/2010/main" val="22596700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Diabetes Champion Course (DCC)</a:t>
            </a:r>
          </a:p>
        </p:txBody>
      </p:sp>
      <p:sp>
        <p:nvSpPr>
          <p:cNvPr id="3" name="Content Placeholder 2"/>
          <p:cNvSpPr>
            <a:spLocks noGrp="1"/>
          </p:cNvSpPr>
          <p:nvPr>
            <p:ph idx="1"/>
          </p:nvPr>
        </p:nvSpPr>
        <p:spPr>
          <a:xfrm>
            <a:off x="619125" y="1524088"/>
            <a:ext cx="8131175" cy="4324350"/>
          </a:xfrm>
        </p:spPr>
        <p:txBody>
          <a:bodyPr/>
          <a:lstStyle/>
          <a:p>
            <a:r>
              <a:rPr lang="en-US" dirty="0"/>
              <a:t>Description</a:t>
            </a:r>
          </a:p>
          <a:p>
            <a:pPr lvl="1"/>
            <a:r>
              <a:rPr lang="en-US" dirty="0"/>
              <a:t>Extension of diabetes training to remote MTFs</a:t>
            </a:r>
          </a:p>
          <a:p>
            <a:pPr lvl="1"/>
            <a:r>
              <a:rPr lang="en-US" dirty="0"/>
              <a:t>Launched in Oct 2012</a:t>
            </a:r>
          </a:p>
          <a:p>
            <a:pPr lvl="1"/>
            <a:r>
              <a:rPr lang="en-US" dirty="0"/>
              <a:t>Offered twice per year</a:t>
            </a:r>
          </a:p>
          <a:p>
            <a:r>
              <a:rPr lang="en-US" dirty="0"/>
              <a:t>Delivery Method</a:t>
            </a:r>
          </a:p>
          <a:p>
            <a:pPr lvl="1"/>
            <a:r>
              <a:rPr lang="en-US" dirty="0"/>
              <a:t>In-residence</a:t>
            </a:r>
          </a:p>
          <a:p>
            <a:pPr lvl="1"/>
            <a:r>
              <a:rPr lang="en-US" dirty="0"/>
              <a:t>Video Teleconference (VTC)</a:t>
            </a:r>
          </a:p>
          <a:p>
            <a:pPr lvl="1"/>
            <a:r>
              <a:rPr lang="en-US" dirty="0"/>
              <a:t>Defense Collaboration Services (DCS)</a:t>
            </a:r>
          </a:p>
          <a:p>
            <a:r>
              <a:rPr lang="en-US" dirty="0"/>
              <a:t>Data</a:t>
            </a:r>
          </a:p>
          <a:p>
            <a:endParaRPr lang="en-US" dirty="0"/>
          </a:p>
        </p:txBody>
      </p:sp>
      <p:sp>
        <p:nvSpPr>
          <p:cNvPr id="5" name="Slide Number Placeholder 4"/>
          <p:cNvSpPr>
            <a:spLocks noGrp="1"/>
          </p:cNvSpPr>
          <p:nvPr>
            <p:ph type="sldNum" sz="quarter" idx="11"/>
          </p:nvPr>
        </p:nvSpPr>
        <p:spPr/>
        <p:txBody>
          <a:bodyPr/>
          <a:lstStyle/>
          <a:p>
            <a:pPr>
              <a:defRPr/>
            </a:pPr>
            <a:fld id="{E3C3E14C-EA5B-41C4-AC29-3045B3980344}" type="slidenum">
              <a:rPr lang="en-US" smtClean="0"/>
              <a:pPr>
                <a:defRPr/>
              </a:pPr>
              <a:t>25</a:t>
            </a:fld>
            <a:endParaRPr lang="en-US">
              <a:solidFill>
                <a:srgbClr val="80808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5163" y="3962400"/>
            <a:ext cx="1764637" cy="2352850"/>
          </a:xfrm>
          <a:prstGeom prst="rect">
            <a:avLst/>
          </a:prstGeom>
        </p:spPr>
      </p:pic>
    </p:spTree>
    <p:extLst>
      <p:ext uri="{BB962C8B-B14F-4D97-AF65-F5344CB8AC3E}">
        <p14:creationId xmlns:p14="http://schemas.microsoft.com/office/powerpoint/2010/main" val="5706455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DCC, cont’d.</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0" y="3962400"/>
            <a:ext cx="1810013" cy="2413351"/>
          </a:xfrm>
          <a:prstGeom prst="rect">
            <a:avLst/>
          </a:prstGeom>
        </p:spPr>
      </p:pic>
      <p:sp>
        <p:nvSpPr>
          <p:cNvPr id="4" name="Slide Number Placeholder 3"/>
          <p:cNvSpPr>
            <a:spLocks noGrp="1"/>
          </p:cNvSpPr>
          <p:nvPr>
            <p:ph type="sldNum" sz="quarter" idx="11"/>
          </p:nvPr>
        </p:nvSpPr>
        <p:spPr/>
        <p:txBody>
          <a:bodyPr/>
          <a:lstStyle/>
          <a:p>
            <a:pPr>
              <a:defRPr/>
            </a:pPr>
            <a:fld id="{E3C3E14C-EA5B-41C4-AC29-3045B3980344}" type="slidenum">
              <a:rPr lang="en-US" smtClean="0"/>
              <a:pPr>
                <a:defRPr/>
              </a:pPr>
              <a:t>26</a:t>
            </a:fld>
            <a:endParaRPr lang="en-US">
              <a:solidFill>
                <a:srgbClr val="808080"/>
              </a:solidFill>
            </a:endParaRPr>
          </a:p>
        </p:txBody>
      </p:sp>
      <p:sp>
        <p:nvSpPr>
          <p:cNvPr id="6" name="Content Placeholder 2"/>
          <p:cNvSpPr txBox="1">
            <a:spLocks/>
          </p:cNvSpPr>
          <p:nvPr/>
        </p:nvSpPr>
        <p:spPr bwMode="auto">
          <a:xfrm>
            <a:off x="381000" y="1447800"/>
            <a:ext cx="7226300" cy="39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20000"/>
              </a:spcBef>
              <a:spcAft>
                <a:spcPct val="0"/>
              </a:spcAft>
              <a:buClr>
                <a:srgbClr val="151C77"/>
              </a:buClr>
              <a:buSzPct val="80000"/>
              <a:buFont typeface="Wingdings" pitchFamily="2" charset="2"/>
              <a:buChar char="n"/>
              <a:defRPr sz="2400" b="0">
                <a:solidFill>
                  <a:schemeClr val="tx1"/>
                </a:solidFill>
                <a:latin typeface="+mn-lt"/>
                <a:ea typeface="+mn-ea"/>
                <a:cs typeface="+mn-cs"/>
              </a:defRPr>
            </a:lvl1pPr>
            <a:lvl2pPr marL="688975" indent="-282575" algn="l" rtl="0" eaLnBrk="0" fontAlgn="base" hangingPunct="0">
              <a:spcBef>
                <a:spcPct val="20000"/>
              </a:spcBef>
              <a:spcAft>
                <a:spcPct val="0"/>
              </a:spcAft>
              <a:buClr>
                <a:srgbClr val="151C77"/>
              </a:buClr>
              <a:buSzPct val="80000"/>
              <a:buFont typeface="Wingdings" pitchFamily="2" charset="2"/>
              <a:buChar char="n"/>
              <a:defRPr sz="2200" b="0">
                <a:solidFill>
                  <a:schemeClr val="tx1"/>
                </a:solidFill>
                <a:latin typeface="+mn-lt"/>
              </a:defRPr>
            </a:lvl2pPr>
            <a:lvl3pPr marL="1027113" indent="-223838" algn="l" rtl="0" eaLnBrk="0" fontAlgn="base" hangingPunct="0">
              <a:spcBef>
                <a:spcPct val="20000"/>
              </a:spcBef>
              <a:spcAft>
                <a:spcPct val="0"/>
              </a:spcAft>
              <a:buClr>
                <a:srgbClr val="151C77"/>
              </a:buClr>
              <a:buSzPct val="80000"/>
              <a:buFont typeface="Wingdings" pitchFamily="2" charset="2"/>
              <a:buChar char="n"/>
              <a:defRPr b="0">
                <a:solidFill>
                  <a:schemeClr val="tx1"/>
                </a:solidFill>
                <a:latin typeface="+mn-lt"/>
              </a:defRPr>
            </a:lvl3pPr>
            <a:lvl4pPr marL="1600200" indent="-228600" algn="l" rtl="0" eaLnBrk="0" fontAlgn="base" hangingPunct="0">
              <a:spcBef>
                <a:spcPct val="20000"/>
              </a:spcBef>
              <a:spcAft>
                <a:spcPct val="0"/>
              </a:spcAft>
              <a:buClr>
                <a:srgbClr val="003399"/>
              </a:buClr>
              <a:buSzPct val="80000"/>
              <a:buFont typeface="Wingdings" pitchFamily="2" charset="2"/>
              <a:buChar char="n"/>
              <a:defRPr b="0">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b="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lvl="0">
              <a:defRPr/>
            </a:pPr>
            <a:r>
              <a:rPr lang="en-US" dirty="0"/>
              <a:t>Oct 2012—First Diabetes Champion Course</a:t>
            </a:r>
          </a:p>
          <a:p>
            <a:pPr lvl="1">
              <a:defRPr/>
            </a:pPr>
            <a:r>
              <a:rPr lang="en-US" dirty="0"/>
              <a:t>18 Attendees</a:t>
            </a:r>
          </a:p>
          <a:p>
            <a:pPr lvl="1">
              <a:defRPr/>
            </a:pPr>
            <a:r>
              <a:rPr lang="en-US" dirty="0"/>
              <a:t>In-residence </a:t>
            </a:r>
          </a:p>
          <a:p>
            <a:pPr lvl="1">
              <a:defRPr/>
            </a:pPr>
            <a:r>
              <a:rPr lang="en-US" dirty="0"/>
              <a:t>2 MTFs</a:t>
            </a:r>
          </a:p>
          <a:p>
            <a:pPr lvl="1">
              <a:defRPr/>
            </a:pPr>
            <a:endParaRPr lang="en-US" dirty="0"/>
          </a:p>
          <a:p>
            <a:pPr lvl="0">
              <a:defRPr/>
            </a:pPr>
            <a:r>
              <a:rPr lang="en-US" dirty="0"/>
              <a:t>Sept 2016—Largest Diabetes Champion Course</a:t>
            </a:r>
          </a:p>
          <a:p>
            <a:pPr lvl="1">
              <a:defRPr/>
            </a:pPr>
            <a:r>
              <a:rPr lang="en-US" dirty="0"/>
              <a:t>104 learners </a:t>
            </a:r>
          </a:p>
          <a:p>
            <a:pPr lvl="2">
              <a:defRPr/>
            </a:pPr>
            <a:r>
              <a:rPr lang="en-US" dirty="0"/>
              <a:t>57 In-residence</a:t>
            </a:r>
          </a:p>
          <a:p>
            <a:pPr lvl="2">
              <a:defRPr/>
            </a:pPr>
            <a:r>
              <a:rPr lang="en-US" dirty="0"/>
              <a:t>28 DCS</a:t>
            </a:r>
          </a:p>
          <a:p>
            <a:pPr lvl="2">
              <a:defRPr/>
            </a:pPr>
            <a:r>
              <a:rPr lang="en-US" dirty="0"/>
              <a:t>19 VTC</a:t>
            </a:r>
          </a:p>
          <a:p>
            <a:pPr lvl="1">
              <a:defRPr/>
            </a:pPr>
            <a:r>
              <a:rPr lang="en-US" dirty="0"/>
              <a:t>36 MTFs</a:t>
            </a:r>
          </a:p>
          <a:p>
            <a:endParaRPr lang="en-US" kern="0" dirty="0"/>
          </a:p>
        </p:txBody>
      </p:sp>
    </p:spTree>
    <p:extLst>
      <p:ext uri="{BB962C8B-B14F-4D97-AF65-F5344CB8AC3E}">
        <p14:creationId xmlns:p14="http://schemas.microsoft.com/office/powerpoint/2010/main" val="31764957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September 2017</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6800" y="1295400"/>
            <a:ext cx="6781800" cy="5086350"/>
          </a:xfrm>
        </p:spPr>
      </p:pic>
      <p:sp>
        <p:nvSpPr>
          <p:cNvPr id="3" name="Slide Number Placeholder 2"/>
          <p:cNvSpPr>
            <a:spLocks noGrp="1"/>
          </p:cNvSpPr>
          <p:nvPr>
            <p:ph type="sldNum" sz="quarter" idx="11"/>
          </p:nvPr>
        </p:nvSpPr>
        <p:spPr/>
        <p:txBody>
          <a:bodyPr/>
          <a:lstStyle/>
          <a:p>
            <a:pPr>
              <a:defRPr/>
            </a:pPr>
            <a:fld id="{E3C3E14C-EA5B-41C4-AC29-3045B3980344}" type="slidenum">
              <a:rPr lang="en-US" smtClean="0"/>
              <a:pPr>
                <a:defRPr/>
              </a:pPr>
              <a:t>27</a:t>
            </a:fld>
            <a:endParaRPr lang="en-US">
              <a:solidFill>
                <a:srgbClr val="808080"/>
              </a:solidFill>
            </a:endParaRPr>
          </a:p>
        </p:txBody>
      </p:sp>
    </p:spTree>
    <p:extLst>
      <p:ext uri="{BB962C8B-B14F-4D97-AF65-F5344CB8AC3E}">
        <p14:creationId xmlns:p14="http://schemas.microsoft.com/office/powerpoint/2010/main" val="2327429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7102474" cy="1143000"/>
          </a:xfrm>
        </p:spPr>
        <p:txBody>
          <a:bodyPr/>
          <a:lstStyle/>
          <a:p>
            <a:r>
              <a:rPr lang="en-US" sz="3500" dirty="0"/>
              <a:t>Video Teleconference Center (VTC)</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24400" y="1524000"/>
            <a:ext cx="3757613" cy="2818210"/>
          </a:xfrm>
        </p:spPr>
      </p:pic>
      <p:sp>
        <p:nvSpPr>
          <p:cNvPr id="4" name="Slide Number Placeholder 3"/>
          <p:cNvSpPr>
            <a:spLocks noGrp="1"/>
          </p:cNvSpPr>
          <p:nvPr>
            <p:ph type="sldNum" sz="quarter" idx="11"/>
          </p:nvPr>
        </p:nvSpPr>
        <p:spPr/>
        <p:txBody>
          <a:bodyPr/>
          <a:lstStyle/>
          <a:p>
            <a:pPr>
              <a:defRPr/>
            </a:pPr>
            <a:fld id="{E3C3E14C-EA5B-41C4-AC29-3045B3980344}" type="slidenum">
              <a:rPr lang="en-US" smtClean="0"/>
              <a:pPr>
                <a:defRPr/>
              </a:pPr>
              <a:t>28</a:t>
            </a:fld>
            <a:endParaRPr lang="en-US">
              <a:solidFill>
                <a:srgbClr val="808080"/>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3276600"/>
            <a:ext cx="3962400" cy="296797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0800" y="2514600"/>
            <a:ext cx="3276600" cy="2457450"/>
          </a:xfrm>
          <a:prstGeom prst="rect">
            <a:avLst/>
          </a:prstGeom>
        </p:spPr>
      </p:pic>
    </p:spTree>
    <p:extLst>
      <p:ext uri="{BB962C8B-B14F-4D97-AF65-F5344CB8AC3E}">
        <p14:creationId xmlns:p14="http://schemas.microsoft.com/office/powerpoint/2010/main" val="23461868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DCS GLB Master Trainer </a:t>
            </a:r>
          </a:p>
        </p:txBody>
      </p:sp>
      <p:pic>
        <p:nvPicPr>
          <p:cNvPr id="6"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24600" y="2362200"/>
            <a:ext cx="1905000" cy="885825"/>
          </a:xfrm>
          <a:prstGeom prst="rect">
            <a:avLst/>
          </a:prstGeom>
        </p:spPr>
      </p:pic>
      <p:sp>
        <p:nvSpPr>
          <p:cNvPr id="4" name="Slide Number Placeholder 3"/>
          <p:cNvSpPr>
            <a:spLocks noGrp="1"/>
          </p:cNvSpPr>
          <p:nvPr>
            <p:ph type="sldNum" sz="quarter" idx="11"/>
          </p:nvPr>
        </p:nvSpPr>
        <p:spPr/>
        <p:txBody>
          <a:bodyPr/>
          <a:lstStyle/>
          <a:p>
            <a:pPr>
              <a:defRPr/>
            </a:pPr>
            <a:fld id="{E3C3E14C-EA5B-41C4-AC29-3045B3980344}" type="slidenum">
              <a:rPr lang="en-US" smtClean="0"/>
              <a:pPr>
                <a:defRPr/>
              </a:pPr>
              <a:t>29</a:t>
            </a:fld>
            <a:endParaRPr lang="en-US">
              <a:solidFill>
                <a:srgbClr val="808080"/>
              </a:solidFill>
            </a:endParaRPr>
          </a:p>
        </p:txBody>
      </p:sp>
      <p:sp>
        <p:nvSpPr>
          <p:cNvPr id="5" name="Rectangle 4"/>
          <p:cNvSpPr/>
          <p:nvPr/>
        </p:nvSpPr>
        <p:spPr>
          <a:xfrm>
            <a:off x="609600" y="3679924"/>
            <a:ext cx="7898381" cy="2031325"/>
          </a:xfrm>
          <a:prstGeom prst="rect">
            <a:avLst/>
          </a:prstGeom>
        </p:spPr>
        <p:txBody>
          <a:bodyPr wrap="none">
            <a:spAutoFit/>
          </a:bodyPr>
          <a:lstStyle/>
          <a:p>
            <a:endParaRPr lang="en-US" dirty="0"/>
          </a:p>
          <a:p>
            <a:r>
              <a:rPr lang="en-US" dirty="0"/>
              <a:t>Comments from Participants:</a:t>
            </a:r>
          </a:p>
          <a:p>
            <a:r>
              <a:rPr lang="en-US" dirty="0"/>
              <a:t>	</a:t>
            </a:r>
          </a:p>
          <a:p>
            <a:pPr marL="742950" lvl="1" indent="-285750">
              <a:buFont typeface="Arial" panose="020B0604020202020204" pitchFamily="34" charset="0"/>
              <a:buChar char="•"/>
            </a:pPr>
            <a:r>
              <a:rPr lang="en-US" dirty="0"/>
              <a:t>“Love the chat box where I can get immediate feedback.”</a:t>
            </a:r>
          </a:p>
          <a:p>
            <a:pPr marL="742950" lvl="1" indent="-285750">
              <a:buFont typeface="Arial" panose="020B0604020202020204" pitchFamily="34" charset="0"/>
              <a:buChar char="•"/>
            </a:pPr>
            <a:r>
              <a:rPr lang="en-US" dirty="0"/>
              <a:t>“The format of the training provided an easy learning environment.”</a:t>
            </a:r>
          </a:p>
          <a:p>
            <a:pPr marL="742950" lvl="1" indent="-285750">
              <a:buFont typeface="Arial" panose="020B0604020202020204" pitchFamily="34" charset="0"/>
              <a:buChar char="•"/>
            </a:pPr>
            <a:r>
              <a:rPr lang="en-US" dirty="0"/>
              <a:t>“This [training] allows me to help patients live longer, healthier lives.”</a:t>
            </a:r>
          </a:p>
          <a:p>
            <a:pPr marL="285750" indent="-285750">
              <a:buFont typeface="Arial" panose="020B0604020202020204" pitchFamily="34" charset="0"/>
              <a:buChar char="•"/>
            </a:pPr>
            <a:endParaRPr lang="en-US" dirty="0"/>
          </a:p>
        </p:txBody>
      </p:sp>
      <p:sp>
        <p:nvSpPr>
          <p:cNvPr id="3" name="Rectangle 2"/>
          <p:cNvSpPr/>
          <p:nvPr/>
        </p:nvSpPr>
        <p:spPr>
          <a:xfrm>
            <a:off x="609600" y="1371600"/>
            <a:ext cx="5410200" cy="2308324"/>
          </a:xfrm>
          <a:prstGeom prst="rect">
            <a:avLst/>
          </a:prstGeom>
        </p:spPr>
        <p:txBody>
          <a:bodyPr wrap="square">
            <a:spAutoFit/>
          </a:bodyPr>
          <a:lstStyle/>
          <a:p>
            <a:r>
              <a:rPr lang="en-US" dirty="0"/>
              <a:t>Description—Specialty certification training in becoming a facilitator of a Group Lifestyle Balance (GLB) Program in a military treatment facility</a:t>
            </a:r>
          </a:p>
          <a:p>
            <a:endParaRPr lang="en-US" dirty="0"/>
          </a:p>
          <a:p>
            <a:r>
              <a:rPr lang="en-US" dirty="0"/>
              <a:t>Delivery Method:</a:t>
            </a:r>
          </a:p>
          <a:p>
            <a:endParaRPr lang="en-US" dirty="0"/>
          </a:p>
          <a:p>
            <a:pPr marL="742950" lvl="1" indent="-285750">
              <a:buFont typeface="Arial" panose="020B0604020202020204" pitchFamily="34" charset="0"/>
              <a:buChar char="•"/>
            </a:pPr>
            <a:r>
              <a:rPr lang="en-US" dirty="0"/>
              <a:t>In-residence</a:t>
            </a:r>
          </a:p>
          <a:p>
            <a:pPr marL="742950" lvl="1" indent="-285750">
              <a:buFont typeface="Arial" panose="020B0604020202020204" pitchFamily="34" charset="0"/>
              <a:buChar char="•"/>
            </a:pPr>
            <a:r>
              <a:rPr lang="en-US" dirty="0"/>
              <a:t>Defense Collaboration Services (DCS)</a:t>
            </a:r>
          </a:p>
        </p:txBody>
      </p:sp>
      <p:sp>
        <p:nvSpPr>
          <p:cNvPr id="7" name="TextBox 6"/>
          <p:cNvSpPr txBox="1"/>
          <p:nvPr/>
        </p:nvSpPr>
        <p:spPr>
          <a:xfrm>
            <a:off x="228600" y="5820769"/>
            <a:ext cx="8763000" cy="523220"/>
          </a:xfrm>
          <a:prstGeom prst="rect">
            <a:avLst/>
          </a:prstGeom>
          <a:noFill/>
        </p:spPr>
        <p:txBody>
          <a:bodyPr wrap="square" rtlCol="0">
            <a:spAutoFit/>
          </a:bodyPr>
          <a:lstStyle/>
          <a:p>
            <a:r>
              <a:rPr lang="en-US" sz="1400" dirty="0"/>
              <a:t>Source:  After Action Report, Continuing Nursing Education—Air Force Nursing Services, May 3, 2017. </a:t>
            </a:r>
            <a:r>
              <a:rPr lang="en-US" sz="1400" dirty="0">
                <a:hlinkClick r:id="rId4"/>
              </a:rPr>
              <a:t>https://education.mods.army.mil/AFNCNE/Default.aspx</a:t>
            </a:r>
            <a:r>
              <a:rPr lang="en-US" sz="1400" dirty="0"/>
              <a:t>  </a:t>
            </a:r>
          </a:p>
        </p:txBody>
      </p:sp>
    </p:spTree>
    <p:extLst>
      <p:ext uri="{BB962C8B-B14F-4D97-AF65-F5344CB8AC3E}">
        <p14:creationId xmlns:p14="http://schemas.microsoft.com/office/powerpoint/2010/main" val="3029545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057400"/>
            <a:ext cx="8131175" cy="3041650"/>
          </a:xfrm>
        </p:spPr>
        <p:txBody>
          <a:bodyPr/>
          <a:lstStyle/>
          <a:p>
            <a:pPr marL="0" indent="0" algn="ctr">
              <a:buNone/>
            </a:pPr>
            <a:r>
              <a:rPr lang="en-US" sz="5400" dirty="0">
                <a:solidFill>
                  <a:schemeClr val="accent1">
                    <a:lumMod val="75000"/>
                  </a:schemeClr>
                </a:solidFill>
              </a:rPr>
              <a:t>Sharing the Excellence</a:t>
            </a:r>
          </a:p>
          <a:p>
            <a:pPr marL="0" indent="0" algn="ctr">
              <a:buNone/>
            </a:pPr>
            <a:r>
              <a:rPr lang="en-US" sz="4000" dirty="0">
                <a:solidFill>
                  <a:schemeClr val="accent1">
                    <a:lumMod val="75000"/>
                  </a:schemeClr>
                </a:solidFill>
              </a:rPr>
              <a:t>through Outreach, Education, and Knowledge</a:t>
            </a:r>
            <a:endParaRPr lang="en-US" sz="5400" dirty="0">
              <a:solidFill>
                <a:schemeClr val="accent1">
                  <a:lumMod val="75000"/>
                </a:schemeClr>
              </a:solidFill>
            </a:endParaRPr>
          </a:p>
        </p:txBody>
      </p:sp>
      <p:sp>
        <p:nvSpPr>
          <p:cNvPr id="2" name="Slide Number Placeholder 1"/>
          <p:cNvSpPr>
            <a:spLocks noGrp="1"/>
          </p:cNvSpPr>
          <p:nvPr>
            <p:ph type="sldNum" sz="quarter" idx="11"/>
          </p:nvPr>
        </p:nvSpPr>
        <p:spPr/>
        <p:txBody>
          <a:bodyPr/>
          <a:lstStyle/>
          <a:p>
            <a:pPr>
              <a:defRPr/>
            </a:pPr>
            <a:fld id="{E3C3E14C-EA5B-41C4-AC29-3045B3980344}" type="slidenum">
              <a:rPr lang="en-US" smtClean="0"/>
              <a:pPr>
                <a:defRPr/>
              </a:pPr>
              <a:t>3</a:t>
            </a:fld>
            <a:endParaRPr lang="en-US">
              <a:solidFill>
                <a:srgbClr val="808080"/>
              </a:solidFill>
            </a:endParaRPr>
          </a:p>
        </p:txBody>
      </p:sp>
    </p:spTree>
    <p:extLst>
      <p:ext uri="{BB962C8B-B14F-4D97-AF65-F5344CB8AC3E}">
        <p14:creationId xmlns:p14="http://schemas.microsoft.com/office/powerpoint/2010/main" val="42816468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Diabetes Central	</a:t>
            </a:r>
          </a:p>
        </p:txBody>
      </p:sp>
      <p:sp>
        <p:nvSpPr>
          <p:cNvPr id="3" name="Content Placeholder 2"/>
          <p:cNvSpPr>
            <a:spLocks noGrp="1"/>
          </p:cNvSpPr>
          <p:nvPr>
            <p:ph idx="1"/>
          </p:nvPr>
        </p:nvSpPr>
        <p:spPr>
          <a:xfrm>
            <a:off x="304800" y="1761478"/>
            <a:ext cx="7315200" cy="4324350"/>
          </a:xfrm>
        </p:spPr>
        <p:txBody>
          <a:bodyPr/>
          <a:lstStyle/>
          <a:p>
            <a:r>
              <a:rPr lang="en-US" dirty="0"/>
              <a:t>AFMS Knowledge Exchange </a:t>
            </a:r>
          </a:p>
          <a:p>
            <a:pPr lvl="1"/>
            <a:r>
              <a:rPr lang="en-US" dirty="0"/>
              <a:t>Medical resource database</a:t>
            </a:r>
          </a:p>
          <a:p>
            <a:pPr lvl="1"/>
            <a:r>
              <a:rPr lang="en-US" dirty="0"/>
              <a:t>Diabetes Central: Repository of all things  diabetes</a:t>
            </a:r>
          </a:p>
          <a:p>
            <a:pPr lvl="2"/>
            <a:r>
              <a:rPr lang="en-US" dirty="0"/>
              <a:t>Centralized Resource</a:t>
            </a:r>
          </a:p>
          <a:p>
            <a:pPr lvl="2"/>
            <a:r>
              <a:rPr lang="en-US" dirty="0"/>
              <a:t>Hundreds of tools and links</a:t>
            </a:r>
          </a:p>
          <a:p>
            <a:pPr lvl="2"/>
            <a:r>
              <a:rPr lang="en-US" dirty="0"/>
              <a:t>Addresses multiple levels of professional practice</a:t>
            </a:r>
          </a:p>
          <a:p>
            <a:pPr lvl="1"/>
            <a:r>
              <a:rPr lang="en-US" dirty="0"/>
              <a:t>2016 October - 2017 October: 16,000+ hits</a:t>
            </a:r>
          </a:p>
          <a:p>
            <a:endParaRPr lang="en-US" sz="1600" dirty="0"/>
          </a:p>
        </p:txBody>
      </p:sp>
      <p:sp>
        <p:nvSpPr>
          <p:cNvPr id="4" name="Slide Number Placeholder 3"/>
          <p:cNvSpPr>
            <a:spLocks noGrp="1"/>
          </p:cNvSpPr>
          <p:nvPr>
            <p:ph type="sldNum" sz="quarter" idx="11"/>
          </p:nvPr>
        </p:nvSpPr>
        <p:spPr/>
        <p:txBody>
          <a:bodyPr/>
          <a:lstStyle/>
          <a:p>
            <a:pPr>
              <a:defRPr/>
            </a:pPr>
            <a:fld id="{E3C3E14C-EA5B-41C4-AC29-3045B3980344}" type="slidenum">
              <a:rPr lang="en-US" smtClean="0"/>
              <a:pPr>
                <a:defRPr/>
              </a:pPr>
              <a:t>30</a:t>
            </a:fld>
            <a:endParaRPr lang="en-US">
              <a:solidFill>
                <a:srgbClr val="808080"/>
              </a:solidFill>
            </a:endParaRPr>
          </a:p>
        </p:txBody>
      </p:sp>
      <p:sp>
        <p:nvSpPr>
          <p:cNvPr id="5" name="Rectangle 4"/>
          <p:cNvSpPr/>
          <p:nvPr/>
        </p:nvSpPr>
        <p:spPr>
          <a:xfrm>
            <a:off x="304800" y="1394464"/>
            <a:ext cx="6423173" cy="338554"/>
          </a:xfrm>
          <a:prstGeom prst="rect">
            <a:avLst/>
          </a:prstGeom>
        </p:spPr>
        <p:txBody>
          <a:bodyPr wrap="square">
            <a:spAutoFit/>
          </a:bodyPr>
          <a:lstStyle/>
          <a:p>
            <a:r>
              <a:rPr lang="en-US" sz="1600" dirty="0">
                <a:hlinkClick r:id="rId3"/>
              </a:rPr>
              <a:t>https://kx.afms.mil/kj/kx4/DiabetesCentral/Pages/home.aspx</a:t>
            </a:r>
            <a:r>
              <a:rPr lang="en-US" sz="1600" dirty="0"/>
              <a:t>  </a:t>
            </a:r>
          </a:p>
        </p:txBody>
      </p:sp>
    </p:spTree>
    <p:extLst>
      <p:ext uri="{BB962C8B-B14F-4D97-AF65-F5344CB8AC3E}">
        <p14:creationId xmlns:p14="http://schemas.microsoft.com/office/powerpoint/2010/main" val="21452202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8839200" cy="6858000"/>
          </a:xfrm>
          <a:prstGeom prst="rect">
            <a:avLst/>
          </a:prstGeom>
        </p:spPr>
      </p:pic>
      <p:sp>
        <p:nvSpPr>
          <p:cNvPr id="4" name="Slide Number Placeholder 3"/>
          <p:cNvSpPr>
            <a:spLocks noGrp="1"/>
          </p:cNvSpPr>
          <p:nvPr>
            <p:ph type="sldNum" sz="quarter" idx="11"/>
          </p:nvPr>
        </p:nvSpPr>
        <p:spPr/>
        <p:txBody>
          <a:bodyPr/>
          <a:lstStyle/>
          <a:p>
            <a:pPr>
              <a:defRPr/>
            </a:pPr>
            <a:fld id="{E3C3E14C-EA5B-41C4-AC29-3045B3980344}" type="slidenum">
              <a:rPr lang="en-US" smtClean="0"/>
              <a:pPr>
                <a:defRPr/>
              </a:pPr>
              <a:t>31</a:t>
            </a:fld>
            <a:endParaRPr lang="en-US">
              <a:solidFill>
                <a:srgbClr val="808080"/>
              </a:solidFill>
            </a:endParaRPr>
          </a:p>
        </p:txBody>
      </p:sp>
    </p:spTree>
    <p:extLst>
      <p:ext uri="{BB962C8B-B14F-4D97-AF65-F5344CB8AC3E}">
        <p14:creationId xmlns:p14="http://schemas.microsoft.com/office/powerpoint/2010/main" val="33948013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MIST </a:t>
            </a:r>
          </a:p>
        </p:txBody>
      </p:sp>
      <p:pic>
        <p:nvPicPr>
          <p:cNvPr id="4" name="Content Placeholder 3"/>
          <p:cNvPicPr>
            <a:picLocks noGrp="1" noChangeAspect="1"/>
          </p:cNvPicPr>
          <p:nvPr>
            <p:ph idx="1"/>
          </p:nvPr>
        </p:nvPicPr>
        <p:blipFill>
          <a:blip r:embed="rId3"/>
          <a:stretch>
            <a:fillRect/>
          </a:stretch>
        </p:blipFill>
        <p:spPr>
          <a:xfrm>
            <a:off x="7010400" y="2667000"/>
            <a:ext cx="1613672" cy="1700494"/>
          </a:xfrm>
          <a:prstGeom prst="rect">
            <a:avLst/>
          </a:prstGeom>
        </p:spPr>
      </p:pic>
      <p:sp>
        <p:nvSpPr>
          <p:cNvPr id="3" name="Slide Number Placeholder 2"/>
          <p:cNvSpPr>
            <a:spLocks noGrp="1"/>
          </p:cNvSpPr>
          <p:nvPr>
            <p:ph type="sldNum" sz="quarter" idx="11"/>
          </p:nvPr>
        </p:nvSpPr>
        <p:spPr/>
        <p:txBody>
          <a:bodyPr/>
          <a:lstStyle/>
          <a:p>
            <a:pPr>
              <a:defRPr/>
            </a:pPr>
            <a:fld id="{E3C3E14C-EA5B-41C4-AC29-3045B3980344}" type="slidenum">
              <a:rPr lang="en-US" smtClean="0"/>
              <a:pPr>
                <a:defRPr/>
              </a:pPr>
              <a:t>32</a:t>
            </a:fld>
            <a:endParaRPr lang="en-US">
              <a:solidFill>
                <a:srgbClr val="808080"/>
              </a:solidFill>
            </a:endParaRPr>
          </a:p>
        </p:txBody>
      </p:sp>
      <p:sp>
        <p:nvSpPr>
          <p:cNvPr id="5" name="Rectangle 4"/>
          <p:cNvSpPr/>
          <p:nvPr/>
        </p:nvSpPr>
        <p:spPr>
          <a:xfrm>
            <a:off x="381000" y="1623106"/>
            <a:ext cx="7607300" cy="4635115"/>
          </a:xfrm>
          <a:prstGeom prst="rect">
            <a:avLst/>
          </a:prstGeom>
        </p:spPr>
        <p:txBody>
          <a:bodyPr wrap="square">
            <a:spAutoFit/>
          </a:bodyPr>
          <a:lstStyle/>
          <a:p>
            <a:pPr marL="285750" lvl="0" indent="-285750" eaLnBrk="0" fontAlgn="base" hangingPunct="0">
              <a:spcBef>
                <a:spcPct val="20000"/>
              </a:spcBef>
              <a:spcAft>
                <a:spcPct val="0"/>
              </a:spcAft>
              <a:buClr>
                <a:srgbClr val="151C77"/>
              </a:buClr>
              <a:buSzPct val="80000"/>
              <a:buFont typeface="Wingdings" pitchFamily="2" charset="2"/>
              <a:buChar char="n"/>
            </a:pPr>
            <a:r>
              <a:rPr lang="en-US" sz="2800" kern="0" dirty="0">
                <a:solidFill>
                  <a:prstClr val="black"/>
                </a:solidFill>
              </a:rPr>
              <a:t>Description</a:t>
            </a:r>
          </a:p>
          <a:p>
            <a:pPr marL="742950" lvl="1" indent="-285750" eaLnBrk="0" fontAlgn="base" hangingPunct="0">
              <a:spcBef>
                <a:spcPct val="20000"/>
              </a:spcBef>
              <a:spcAft>
                <a:spcPct val="0"/>
              </a:spcAft>
              <a:buClr>
                <a:srgbClr val="151C77"/>
              </a:buClr>
              <a:buSzPct val="80000"/>
              <a:buFont typeface="Wingdings" pitchFamily="2" charset="2"/>
              <a:buChar char="n"/>
            </a:pPr>
            <a:r>
              <a:rPr lang="en-US" sz="2400" kern="0" dirty="0">
                <a:solidFill>
                  <a:prstClr val="black"/>
                </a:solidFill>
              </a:rPr>
              <a:t>Medical Interagency Satellite Training (MIST)</a:t>
            </a:r>
          </a:p>
          <a:p>
            <a:pPr marL="742950" lvl="1" indent="-285750" eaLnBrk="0" fontAlgn="base" hangingPunct="0">
              <a:spcBef>
                <a:spcPct val="20000"/>
              </a:spcBef>
              <a:spcAft>
                <a:spcPct val="0"/>
              </a:spcAft>
              <a:buClr>
                <a:srgbClr val="151C77"/>
              </a:buClr>
              <a:buSzPct val="80000"/>
              <a:buFont typeface="Wingdings" pitchFamily="2" charset="2"/>
              <a:buChar char="n"/>
            </a:pPr>
            <a:r>
              <a:rPr lang="en-US" sz="2400" kern="0" dirty="0">
                <a:solidFill>
                  <a:prstClr val="black"/>
                </a:solidFill>
              </a:rPr>
              <a:t>Studio-based</a:t>
            </a:r>
          </a:p>
          <a:p>
            <a:pPr marL="742950" lvl="1" indent="-285750" eaLnBrk="0" fontAlgn="base" hangingPunct="0">
              <a:spcBef>
                <a:spcPct val="20000"/>
              </a:spcBef>
              <a:spcAft>
                <a:spcPct val="0"/>
              </a:spcAft>
              <a:buClr>
                <a:srgbClr val="151C77"/>
              </a:buClr>
              <a:buSzPct val="80000"/>
              <a:buFont typeface="Wingdings" pitchFamily="2" charset="2"/>
              <a:buChar char="n"/>
            </a:pPr>
            <a:r>
              <a:rPr lang="en-US" sz="2400" kern="0" dirty="0">
                <a:solidFill>
                  <a:prstClr val="black"/>
                </a:solidFill>
              </a:rPr>
              <a:t>Two-way audio/one-way video</a:t>
            </a:r>
          </a:p>
          <a:p>
            <a:pPr marL="285750" indent="-285750" eaLnBrk="0" fontAlgn="base" hangingPunct="0">
              <a:spcBef>
                <a:spcPct val="20000"/>
              </a:spcBef>
              <a:spcAft>
                <a:spcPct val="0"/>
              </a:spcAft>
              <a:buClr>
                <a:srgbClr val="151C77"/>
              </a:buClr>
              <a:buSzPct val="80000"/>
              <a:buFont typeface="Wingdings" pitchFamily="2" charset="2"/>
              <a:buChar char="n"/>
            </a:pPr>
            <a:r>
              <a:rPr lang="en-US" sz="2800" kern="0" dirty="0">
                <a:solidFill>
                  <a:prstClr val="black"/>
                </a:solidFill>
              </a:rPr>
              <a:t>Delivery Method</a:t>
            </a:r>
          </a:p>
          <a:p>
            <a:pPr marL="742950" lvl="1" indent="-285750" eaLnBrk="0" fontAlgn="base" hangingPunct="0">
              <a:spcBef>
                <a:spcPct val="20000"/>
              </a:spcBef>
              <a:spcAft>
                <a:spcPct val="0"/>
              </a:spcAft>
              <a:buClr>
                <a:srgbClr val="151C77"/>
              </a:buClr>
              <a:buSzPct val="80000"/>
              <a:buFont typeface="Wingdings" pitchFamily="2" charset="2"/>
              <a:buChar char="n"/>
            </a:pPr>
            <a:r>
              <a:rPr lang="en-US" sz="2400" kern="0" dirty="0">
                <a:solidFill>
                  <a:prstClr val="black"/>
                </a:solidFill>
              </a:rPr>
              <a:t>VTC rooms used currently</a:t>
            </a:r>
          </a:p>
          <a:p>
            <a:pPr marL="285750" indent="-285750" eaLnBrk="0" fontAlgn="base" hangingPunct="0">
              <a:spcBef>
                <a:spcPct val="20000"/>
              </a:spcBef>
              <a:spcAft>
                <a:spcPct val="0"/>
              </a:spcAft>
              <a:buClr>
                <a:srgbClr val="151C77"/>
              </a:buClr>
              <a:buSzPct val="80000"/>
              <a:buFont typeface="Wingdings" pitchFamily="2" charset="2"/>
              <a:buChar char="n"/>
            </a:pPr>
            <a:r>
              <a:rPr lang="en-US" sz="2800" kern="0" dirty="0">
                <a:solidFill>
                  <a:prstClr val="black"/>
                </a:solidFill>
              </a:rPr>
              <a:t>Extension of Diabetes Self-Management Education/Support (DSMES) services for patients</a:t>
            </a:r>
          </a:p>
          <a:p>
            <a:pPr lvl="1" eaLnBrk="0" fontAlgn="base" hangingPunct="0">
              <a:spcBef>
                <a:spcPct val="20000"/>
              </a:spcBef>
              <a:spcAft>
                <a:spcPct val="0"/>
              </a:spcAft>
              <a:buClr>
                <a:srgbClr val="151C77"/>
              </a:buClr>
              <a:buSzPct val="80000"/>
            </a:pPr>
            <a:endParaRPr lang="en-US" sz="2400" kern="0" dirty="0">
              <a:solidFill>
                <a:prstClr val="black"/>
              </a:solidFill>
            </a:endParaRPr>
          </a:p>
        </p:txBody>
      </p:sp>
    </p:spTree>
    <p:extLst>
      <p:ext uri="{BB962C8B-B14F-4D97-AF65-F5344CB8AC3E}">
        <p14:creationId xmlns:p14="http://schemas.microsoft.com/office/powerpoint/2010/main" val="191967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MIST (Medical Interagency Satellite Training)</a:t>
            </a:r>
          </a:p>
        </p:txBody>
      </p:sp>
      <p:sp>
        <p:nvSpPr>
          <p:cNvPr id="6" name="Slide Number Placeholder 5"/>
          <p:cNvSpPr>
            <a:spLocks noGrp="1"/>
          </p:cNvSpPr>
          <p:nvPr>
            <p:ph type="sldNum" sz="quarter" idx="11"/>
          </p:nvPr>
        </p:nvSpPr>
        <p:spPr/>
        <p:txBody>
          <a:bodyPr/>
          <a:lstStyle/>
          <a:p>
            <a:pPr>
              <a:defRPr/>
            </a:pPr>
            <a:fld id="{E3C3E14C-EA5B-41C4-AC29-3045B3980344}" type="slidenum">
              <a:rPr lang="en-US" smtClean="0"/>
              <a:pPr>
                <a:defRPr/>
              </a:pPr>
              <a:t>33</a:t>
            </a:fld>
            <a:endParaRPr lang="en-US">
              <a:solidFill>
                <a:srgbClr val="80808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2895600"/>
            <a:ext cx="4102100" cy="307657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1600200"/>
            <a:ext cx="4267200" cy="3200400"/>
          </a:xfrm>
          <a:prstGeom prst="rect">
            <a:avLst/>
          </a:prstGeom>
        </p:spPr>
      </p:pic>
    </p:spTree>
    <p:extLst>
      <p:ext uri="{BB962C8B-B14F-4D97-AF65-F5344CB8AC3E}">
        <p14:creationId xmlns:p14="http://schemas.microsoft.com/office/powerpoint/2010/main" val="15937703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Diabetes Self-Management Education </a:t>
            </a:r>
          </a:p>
        </p:txBody>
      </p:sp>
      <p:sp>
        <p:nvSpPr>
          <p:cNvPr id="3" name="Content Placeholder 2"/>
          <p:cNvSpPr>
            <a:spLocks noGrp="1"/>
          </p:cNvSpPr>
          <p:nvPr>
            <p:ph idx="1"/>
          </p:nvPr>
        </p:nvSpPr>
        <p:spPr>
          <a:xfrm>
            <a:off x="533400" y="1531380"/>
            <a:ext cx="8131175" cy="4324350"/>
          </a:xfrm>
        </p:spPr>
        <p:txBody>
          <a:bodyPr/>
          <a:lstStyle/>
          <a:p>
            <a:r>
              <a:rPr lang="en-US" dirty="0">
                <a:hlinkClick r:id="rId3"/>
              </a:rPr>
              <a:t>http://www.airforcemedicine.af.mil/MTF/Randolph/News-Events/Article/1051495/wing-pioneers-innovative-diabetes-education-program/</a:t>
            </a:r>
            <a:endParaRPr lang="en-US" dirty="0"/>
          </a:p>
          <a:p>
            <a:endParaRPr lang="en-US" dirty="0"/>
          </a:p>
        </p:txBody>
      </p:sp>
      <p:sp>
        <p:nvSpPr>
          <p:cNvPr id="6" name="Slide Number Placeholder 5"/>
          <p:cNvSpPr>
            <a:spLocks noGrp="1"/>
          </p:cNvSpPr>
          <p:nvPr>
            <p:ph type="sldNum" sz="quarter" idx="11"/>
          </p:nvPr>
        </p:nvSpPr>
        <p:spPr/>
        <p:txBody>
          <a:bodyPr/>
          <a:lstStyle/>
          <a:p>
            <a:pPr>
              <a:defRPr/>
            </a:pPr>
            <a:fld id="{E3C3E14C-EA5B-41C4-AC29-3045B3980344}" type="slidenum">
              <a:rPr lang="en-US" smtClean="0"/>
              <a:pPr>
                <a:defRPr/>
              </a:pPr>
              <a:t>34</a:t>
            </a:fld>
            <a:endParaRPr lang="en-US">
              <a:solidFill>
                <a:srgbClr val="808080"/>
              </a:solidFill>
            </a:endParaRPr>
          </a:p>
        </p:txBody>
      </p:sp>
      <p:sp>
        <p:nvSpPr>
          <p:cNvPr id="4" name="Rectangle 2"/>
          <p:cNvSpPr>
            <a:spLocks noChangeArrowheads="1"/>
          </p:cNvSpPr>
          <p:nvPr/>
        </p:nvSpPr>
        <p:spPr bwMode="auto">
          <a:xfrm>
            <a:off x="893135" y="2813200"/>
            <a:ext cx="3983665" cy="741539"/>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22218" bIns="33327"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1" i="1" u="none" strike="noStrike" cap="none" normalizeH="0" baseline="0" dirty="0">
                <a:ln>
                  <a:noFill/>
                </a:ln>
                <a:solidFill>
                  <a:srgbClr val="929292"/>
                </a:solidFill>
                <a:effectLst/>
                <a:latin typeface="Orbitron"/>
                <a:cs typeface="Arial" panose="020B0604020202020204" pitchFamily="34" charset="0"/>
              </a:rPr>
              <a:t>59TH MEDICAL WING NEWS</a:t>
            </a:r>
            <a:endParaRPr kumimoji="0" lang="en-US" altLang="en-US" sz="1000" b="1" i="0" u="none" strike="noStrike" cap="none" normalizeH="0" baseline="0" dirty="0">
              <a:ln>
                <a:noFill/>
              </a:ln>
              <a:solidFill>
                <a:srgbClr val="444444"/>
              </a:solidFill>
              <a:effectLst/>
              <a:latin typeface="Orbitron"/>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1" i="0" u="none" strike="noStrike" cap="none" normalizeH="0" baseline="0" dirty="0">
              <a:ln>
                <a:noFill/>
              </a:ln>
              <a:solidFill>
                <a:srgbClr val="444444"/>
              </a:solidFill>
              <a:effectLst/>
              <a:latin typeface="Helvetica Neue Bold"/>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444444"/>
                </a:solidFill>
                <a:effectLst/>
                <a:latin typeface="Helvetica Neue Bold"/>
                <a:cs typeface="Arial" panose="020B0604020202020204" pitchFamily="34" charset="0"/>
              </a:rPr>
              <a:t>Wing pioneers innovative diabetes education program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700" b="0" i="1" u="none" strike="noStrike" cap="none" normalizeH="0" baseline="0" dirty="0">
                <a:ln>
                  <a:noFill/>
                </a:ln>
                <a:solidFill>
                  <a:srgbClr val="000000"/>
                </a:solidFill>
                <a:effectLst/>
                <a:latin typeface="Helvetica" panose="020B0604020202020204" pitchFamily="34" charset="0"/>
              </a:rPr>
              <a:t>By Staff Sgt. Kevin </a:t>
            </a:r>
            <a:r>
              <a:rPr kumimoji="0" lang="en-US" altLang="en-US" sz="700" b="0" i="1" u="none" strike="noStrike" cap="none" normalizeH="0" baseline="0" dirty="0" err="1">
                <a:ln>
                  <a:noFill/>
                </a:ln>
                <a:solidFill>
                  <a:srgbClr val="000000"/>
                </a:solidFill>
                <a:effectLst/>
                <a:latin typeface="Helvetica" panose="020B0604020202020204" pitchFamily="34" charset="0"/>
              </a:rPr>
              <a:t>Iinuma</a:t>
            </a:r>
            <a:r>
              <a:rPr kumimoji="0" lang="en-US" altLang="en-US" sz="700" b="0" i="1" u="none" strike="noStrike" cap="none" normalizeH="0" baseline="0" dirty="0">
                <a:ln>
                  <a:noFill/>
                </a:ln>
                <a:solidFill>
                  <a:srgbClr val="000000"/>
                </a:solidFill>
                <a:effectLst/>
                <a:latin typeface="Helvetica" panose="020B0604020202020204" pitchFamily="34" charset="0"/>
              </a:rPr>
              <a:t>, 59th Medical Wing Public Affairs </a:t>
            </a:r>
            <a:r>
              <a:rPr kumimoji="0" lang="en-US" altLang="en-US" sz="900" b="1" i="1" u="none" strike="noStrike" cap="none" normalizeH="0" baseline="0" dirty="0">
                <a:ln>
                  <a:noFill/>
                </a:ln>
                <a:solidFill>
                  <a:srgbClr val="929292"/>
                </a:solidFill>
                <a:effectLst/>
                <a:latin typeface="Helvetica" panose="020B0604020202020204" pitchFamily="34" charset="0"/>
              </a:rPr>
              <a:t>/ Published January 17, 2017</a:t>
            </a:r>
            <a:r>
              <a:rPr kumimoji="0" lang="en-US" altLang="en-US" sz="700" b="0" i="1" u="none" strike="noStrike" cap="none" normalizeH="0" baseline="0" dirty="0">
                <a:ln>
                  <a:noFill/>
                </a:ln>
                <a:solidFill>
                  <a:srgbClr val="000000"/>
                </a:solidFill>
                <a:effectLst/>
                <a:latin typeface="Helvetica" panose="020B0604020202020204" pitchFamily="34" charset="0"/>
              </a:rPr>
              <a:t> </a:t>
            </a:r>
            <a:endParaRPr kumimoji="0" lang="en-US" altLang="en-US" sz="800" b="0" i="0" u="none" strike="noStrike" cap="none" normalizeH="0" baseline="0" dirty="0">
              <a:ln>
                <a:noFill/>
              </a:ln>
              <a:solidFill>
                <a:schemeClr val="tx1"/>
              </a:solidFill>
              <a:effectLst/>
              <a:latin typeface="Helvetica"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Helvetica" panose="020B0604020202020204" pitchFamily="34" charset="0"/>
              </a:rPr>
              <a:t>  </a:t>
            </a:r>
            <a:endParaRPr kumimoji="0" lang="en-US" altLang="en-US" sz="23600" b="0" i="0" u="none" strike="noStrike" cap="none" normalizeH="0" baseline="0" dirty="0">
              <a:ln>
                <a:noFill/>
              </a:ln>
              <a:solidFill>
                <a:schemeClr val="tx1"/>
              </a:solidFill>
              <a:effectLst/>
              <a:latin typeface="Helvetica" panose="020B0604020202020204" pitchFamily="34" charset="0"/>
            </a:endParaRPr>
          </a:p>
        </p:txBody>
      </p:sp>
      <p:pic>
        <p:nvPicPr>
          <p:cNvPr id="1027" name="Picture 3" descr="Dr. Tom Sauerwein, director of the 59th Medical Wing’s Diabetes Center of Excellence, teaches patients to self-manage diabetes during a classroom session at the Wilford Hall Ambulatory Surgical Center, Joint Base San Antonio-Lackland, Texas. The DCOE is a premier Air Force Medical Service specialty clinic dedicated to providing standardized diabetes care to beneficiaries across the military health care system. The clinical component provides diabetes management, diabetes education, and diabetes prevention programs through referral care to more than 50,000 TRICARE beneficiaries. (U.S. Air Force photo/Staff Sgt. Jason Huddlest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7436" y="3693555"/>
            <a:ext cx="3939363" cy="262180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225902" y="2813200"/>
            <a:ext cx="3669931" cy="3539430"/>
          </a:xfrm>
          <a:prstGeom prst="rect">
            <a:avLst/>
          </a:prstGeom>
        </p:spPr>
        <p:txBody>
          <a:bodyPr wrap="square">
            <a:spAutoFit/>
          </a:bodyPr>
          <a:lstStyle/>
          <a:p>
            <a:r>
              <a:rPr lang="en-US" sz="1400" dirty="0"/>
              <a:t>Dr. Tom Sauerwein, director of the 59th Medical Wing’s Diabetes Center of Excellence, teaches patients to self-manage diabetes during a classroom session at the Wilford Hall Ambulatory Surgical Center, Joint Base San Antonio-</a:t>
            </a:r>
            <a:r>
              <a:rPr lang="en-US" sz="1400" dirty="0" err="1"/>
              <a:t>Lackland</a:t>
            </a:r>
            <a:r>
              <a:rPr lang="en-US" sz="1400" dirty="0"/>
              <a:t>, Texas. The DCOE is a premier Air Force Medical Service specialty clinic dedicated to providing standardized diabetes care to beneficiaries across the military health care system. The clinical component provides diabetes management, diabetes education, and diabetes prevention programs through referral care to more than 50,000 TRICARE beneficiaries. (U.S. Air Force photo/Staff Sgt. Jason Huddleston)</a:t>
            </a:r>
          </a:p>
        </p:txBody>
      </p:sp>
    </p:spTree>
    <p:extLst>
      <p:ext uri="{BB962C8B-B14F-4D97-AF65-F5344CB8AC3E}">
        <p14:creationId xmlns:p14="http://schemas.microsoft.com/office/powerpoint/2010/main" val="18056255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62063" y="1765570"/>
            <a:ext cx="1905000" cy="885825"/>
          </a:xfrm>
          <a:prstGeom prst="rect">
            <a:avLst/>
          </a:prstGeom>
        </p:spPr>
      </p:pic>
      <p:sp>
        <p:nvSpPr>
          <p:cNvPr id="3" name="Slide Number Placeholder 2"/>
          <p:cNvSpPr>
            <a:spLocks noGrp="1"/>
          </p:cNvSpPr>
          <p:nvPr>
            <p:ph type="sldNum" sz="quarter" idx="11"/>
          </p:nvPr>
        </p:nvSpPr>
        <p:spPr/>
        <p:txBody>
          <a:bodyPr/>
          <a:lstStyle/>
          <a:p>
            <a:pPr>
              <a:defRPr/>
            </a:pPr>
            <a:fld id="{E3C3E14C-EA5B-41C4-AC29-3045B3980344}" type="slidenum">
              <a:rPr lang="en-US" smtClean="0"/>
              <a:pPr>
                <a:defRPr/>
              </a:pPr>
              <a:t>35</a:t>
            </a:fld>
            <a:endParaRPr lang="en-US">
              <a:solidFill>
                <a:srgbClr val="808080"/>
              </a:solidFill>
            </a:endParaRPr>
          </a:p>
        </p:txBody>
      </p:sp>
      <p:sp>
        <p:nvSpPr>
          <p:cNvPr id="6" name="Rectangle 5"/>
          <p:cNvSpPr/>
          <p:nvPr/>
        </p:nvSpPr>
        <p:spPr>
          <a:xfrm>
            <a:off x="457200" y="2362200"/>
            <a:ext cx="5976263" cy="1717393"/>
          </a:xfrm>
          <a:prstGeom prst="rect">
            <a:avLst/>
          </a:prstGeom>
        </p:spPr>
        <p:txBody>
          <a:bodyPr wrap="square">
            <a:spAutoFit/>
          </a:bodyPr>
          <a:lstStyle/>
          <a:p>
            <a:pPr marL="285750" lvl="0" indent="-285750" eaLnBrk="0" fontAlgn="base" hangingPunct="0">
              <a:spcBef>
                <a:spcPct val="20000"/>
              </a:spcBef>
              <a:spcAft>
                <a:spcPct val="0"/>
              </a:spcAft>
              <a:buClr>
                <a:srgbClr val="151C77"/>
              </a:buClr>
              <a:buSzPct val="80000"/>
              <a:buFont typeface="Wingdings" pitchFamily="2" charset="2"/>
              <a:buChar char="n"/>
            </a:pPr>
            <a:r>
              <a:rPr lang="en-US" sz="2400" kern="0" dirty="0">
                <a:solidFill>
                  <a:prstClr val="black"/>
                </a:solidFill>
              </a:rPr>
              <a:t>Description—Group Lifestyle Balance is for pre-diabetes patients</a:t>
            </a:r>
          </a:p>
          <a:p>
            <a:pPr marL="285750" lvl="0" indent="-285750" eaLnBrk="0" fontAlgn="base" hangingPunct="0">
              <a:spcBef>
                <a:spcPct val="20000"/>
              </a:spcBef>
              <a:spcAft>
                <a:spcPct val="0"/>
              </a:spcAft>
              <a:buClr>
                <a:srgbClr val="151C77"/>
              </a:buClr>
              <a:buSzPct val="80000"/>
              <a:buFont typeface="Wingdings" pitchFamily="2" charset="2"/>
              <a:buChar char="n"/>
            </a:pPr>
            <a:r>
              <a:rPr lang="en-US" sz="2400" kern="0" dirty="0">
                <a:solidFill>
                  <a:prstClr val="black"/>
                </a:solidFill>
              </a:rPr>
              <a:t>Offered in-person </a:t>
            </a:r>
          </a:p>
          <a:p>
            <a:pPr marL="285750" lvl="0" indent="-285750" eaLnBrk="0" fontAlgn="base" hangingPunct="0">
              <a:spcBef>
                <a:spcPct val="20000"/>
              </a:spcBef>
              <a:spcAft>
                <a:spcPct val="0"/>
              </a:spcAft>
              <a:buClr>
                <a:srgbClr val="151C77"/>
              </a:buClr>
              <a:buSzPct val="80000"/>
              <a:buFont typeface="Wingdings" pitchFamily="2" charset="2"/>
              <a:buChar char="n"/>
            </a:pPr>
            <a:r>
              <a:rPr lang="en-US" sz="2400" kern="0" dirty="0">
                <a:solidFill>
                  <a:prstClr val="black"/>
                </a:solidFill>
              </a:rPr>
              <a:t>Future for patient delivery through MIST</a:t>
            </a:r>
          </a:p>
        </p:txBody>
      </p:sp>
      <p:pic>
        <p:nvPicPr>
          <p:cNvPr id="7" name="Content Placeholder 3"/>
          <p:cNvPicPr>
            <a:picLocks noChangeAspect="1"/>
          </p:cNvPicPr>
          <p:nvPr/>
        </p:nvPicPr>
        <p:blipFill>
          <a:blip r:embed="rId4"/>
          <a:stretch>
            <a:fillRect/>
          </a:stretch>
        </p:blipFill>
        <p:spPr bwMode="auto">
          <a:xfrm>
            <a:off x="6717008" y="3949767"/>
            <a:ext cx="1830600" cy="1929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54111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Center of Excellence in Medical Multimedia (CEMM)</a:t>
            </a:r>
          </a:p>
        </p:txBody>
      </p:sp>
      <p:sp>
        <p:nvSpPr>
          <p:cNvPr id="4" name="Slide Number Placeholder 3"/>
          <p:cNvSpPr>
            <a:spLocks noGrp="1"/>
          </p:cNvSpPr>
          <p:nvPr>
            <p:ph type="sldNum" sz="quarter" idx="11"/>
          </p:nvPr>
        </p:nvSpPr>
        <p:spPr/>
        <p:txBody>
          <a:bodyPr/>
          <a:lstStyle/>
          <a:p>
            <a:pPr>
              <a:defRPr/>
            </a:pPr>
            <a:fld id="{E3C3E14C-EA5B-41C4-AC29-3045B3980344}" type="slidenum">
              <a:rPr lang="en-US" smtClean="0"/>
              <a:pPr>
                <a:defRPr/>
              </a:pPr>
              <a:t>36</a:t>
            </a:fld>
            <a:endParaRPr lang="en-US">
              <a:solidFill>
                <a:srgbClr val="80808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9341" y="1344613"/>
            <a:ext cx="3198339" cy="254952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1316038"/>
            <a:ext cx="3454512" cy="2667000"/>
          </a:xfrm>
          <a:prstGeom prst="rect">
            <a:avLst/>
          </a:prstGeom>
        </p:spPr>
      </p:pic>
      <p:sp>
        <p:nvSpPr>
          <p:cNvPr id="9" name="TextBox 8"/>
          <p:cNvSpPr txBox="1"/>
          <p:nvPr/>
        </p:nvSpPr>
        <p:spPr>
          <a:xfrm>
            <a:off x="6324600" y="6019800"/>
            <a:ext cx="2550532" cy="276999"/>
          </a:xfrm>
          <a:prstGeom prst="rect">
            <a:avLst/>
          </a:prstGeom>
          <a:noFill/>
        </p:spPr>
        <p:txBody>
          <a:bodyPr wrap="square" rtlCol="0">
            <a:spAutoFit/>
          </a:bodyPr>
          <a:lstStyle/>
          <a:p>
            <a:r>
              <a:rPr lang="en-US" sz="1200" dirty="0"/>
              <a:t>https://diabetes.cemmlibrary.org/</a:t>
            </a: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3200" y="3657600"/>
            <a:ext cx="3459859" cy="2743200"/>
          </a:xfrm>
          <a:prstGeom prst="rect">
            <a:avLst/>
          </a:prstGeom>
        </p:spPr>
      </p:pic>
    </p:spTree>
    <p:extLst>
      <p:ext uri="{BB962C8B-B14F-4D97-AF65-F5344CB8AC3E}">
        <p14:creationId xmlns:p14="http://schemas.microsoft.com/office/powerpoint/2010/main" val="275823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1000" fill="hold"/>
                                        <p:tgtEl>
                                          <p:spTgt spid="7"/>
                                        </p:tgtEl>
                                        <p:attrNameLst>
                                          <p:attrName>ppt_x</p:attrName>
                                        </p:attrNameLst>
                                      </p:cBhvr>
                                      <p:tavLst>
                                        <p:tav tm="0">
                                          <p:val>
                                            <p:strVal val="#ppt_x"/>
                                          </p:val>
                                        </p:tav>
                                        <p:tav tm="100000">
                                          <p:val>
                                            <p:strVal val="#ppt_x"/>
                                          </p:val>
                                        </p:tav>
                                      </p:tavLst>
                                    </p:anim>
                                    <p:anim calcmode="lin" valueType="num">
                                      <p:cBhvr additive="base">
                                        <p:cTn id="22"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4011"/>
            <a:ext cx="6188074" cy="1143000"/>
          </a:xfrm>
        </p:spPr>
        <p:txBody>
          <a:bodyPr/>
          <a:lstStyle/>
          <a:p>
            <a:r>
              <a:rPr lang="en-US" dirty="0"/>
              <a:t>Sharing Our Knowledge</a:t>
            </a:r>
          </a:p>
        </p:txBody>
      </p:sp>
      <p:sp>
        <p:nvSpPr>
          <p:cNvPr id="3" name="Content Placeholder 2"/>
          <p:cNvSpPr>
            <a:spLocks noGrp="1"/>
          </p:cNvSpPr>
          <p:nvPr>
            <p:ph idx="1"/>
          </p:nvPr>
        </p:nvSpPr>
        <p:spPr>
          <a:xfrm>
            <a:off x="381000" y="1447800"/>
            <a:ext cx="8382001" cy="4337050"/>
          </a:xfrm>
        </p:spPr>
        <p:txBody>
          <a:bodyPr/>
          <a:lstStyle/>
          <a:p>
            <a:pPr marL="0" indent="0">
              <a:buNone/>
            </a:pPr>
            <a:r>
              <a:rPr lang="en-US" dirty="0"/>
              <a:t>PUBLICATIONS</a:t>
            </a:r>
          </a:p>
          <a:p>
            <a:pPr lvl="1"/>
            <a:r>
              <a:rPr lang="en-US" dirty="0"/>
              <a:t>Cobb, E., Watson, N., Wardian, J., Morrow, C., &amp; Sauerwein, T. (2017). Glucagon kits: Are your patients prepared for a hypoglycemic emergency?. </a:t>
            </a:r>
            <a:r>
              <a:rPr lang="en-US" i="1" dirty="0"/>
              <a:t>AADE in Practice</a:t>
            </a:r>
            <a:r>
              <a:rPr lang="en-US" dirty="0"/>
              <a:t>, </a:t>
            </a:r>
            <a:r>
              <a:rPr lang="en-US" i="1" dirty="0"/>
              <a:t>5</a:t>
            </a:r>
            <a:r>
              <a:rPr lang="en-US" dirty="0"/>
              <a:t>(1), 12-17.</a:t>
            </a:r>
          </a:p>
          <a:p>
            <a:pPr lvl="1"/>
            <a:r>
              <a:rPr lang="en-US" dirty="0"/>
              <a:t>Sauerwein, T. J., &amp; True, M. W. (2016). The Diabetes Center of Excellence: A model to emulate. </a:t>
            </a:r>
            <a:r>
              <a:rPr lang="en-US" i="1" dirty="0"/>
              <a:t>Military medicine</a:t>
            </a:r>
            <a:r>
              <a:rPr lang="en-US" dirty="0"/>
              <a:t>, </a:t>
            </a:r>
            <a:r>
              <a:rPr lang="en-US" i="1" dirty="0"/>
              <a:t>181</a:t>
            </a:r>
            <a:r>
              <a:rPr lang="en-US" dirty="0"/>
              <a:t>(5), 407.</a:t>
            </a:r>
          </a:p>
          <a:p>
            <a:pPr lvl="1"/>
            <a:r>
              <a:rPr lang="en-US" dirty="0" err="1"/>
              <a:t>Swigert</a:t>
            </a:r>
            <a:r>
              <a:rPr lang="en-US" dirty="0"/>
              <a:t>, T. J., True, M. W., Sauerwein, T. J., &amp; Dai, H. (2014). US air force telehealth initiative to assist primary care providers in the management of diabetes. </a:t>
            </a:r>
            <a:r>
              <a:rPr lang="en-US" i="1" dirty="0"/>
              <a:t>Clinical Diabetes</a:t>
            </a:r>
            <a:r>
              <a:rPr lang="en-US" dirty="0"/>
              <a:t>, </a:t>
            </a:r>
            <a:r>
              <a:rPr lang="en-US" i="1" dirty="0"/>
              <a:t>32</a:t>
            </a:r>
            <a:r>
              <a:rPr lang="en-US" dirty="0"/>
              <a:t>(2), 78-80.</a:t>
            </a:r>
          </a:p>
          <a:p>
            <a:pPr marL="0" indent="0">
              <a:buNone/>
            </a:pPr>
            <a:endParaRPr lang="en-US" dirty="0"/>
          </a:p>
          <a:p>
            <a:pPr lvl="1"/>
            <a:endParaRPr lang="en-US" dirty="0"/>
          </a:p>
          <a:p>
            <a:pPr marL="0" indent="0">
              <a:buNone/>
            </a:pPr>
            <a:endParaRPr lang="en-US" dirty="0"/>
          </a:p>
        </p:txBody>
      </p:sp>
      <p:sp>
        <p:nvSpPr>
          <p:cNvPr id="4" name="Slide Number Placeholder 3"/>
          <p:cNvSpPr>
            <a:spLocks noGrp="1"/>
          </p:cNvSpPr>
          <p:nvPr>
            <p:ph type="sldNum" sz="quarter" idx="11"/>
          </p:nvPr>
        </p:nvSpPr>
        <p:spPr/>
        <p:txBody>
          <a:bodyPr/>
          <a:lstStyle/>
          <a:p>
            <a:pPr>
              <a:defRPr/>
            </a:pPr>
            <a:fld id="{E3C3E14C-EA5B-41C4-AC29-3045B3980344}" type="slidenum">
              <a:rPr lang="en-US" smtClean="0"/>
              <a:pPr>
                <a:defRPr/>
              </a:pPr>
              <a:t>37</a:t>
            </a:fld>
            <a:endParaRPr lang="en-US">
              <a:solidFill>
                <a:srgbClr val="808080"/>
              </a:solidFill>
            </a:endParaRPr>
          </a:p>
        </p:txBody>
      </p:sp>
    </p:spTree>
    <p:extLst>
      <p:ext uri="{BB962C8B-B14F-4D97-AF65-F5344CB8AC3E}">
        <p14:creationId xmlns:p14="http://schemas.microsoft.com/office/powerpoint/2010/main" val="25664239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178674" cy="914400"/>
          </a:xfrm>
        </p:spPr>
        <p:txBody>
          <a:bodyPr/>
          <a:lstStyle/>
          <a:p>
            <a:r>
              <a:rPr lang="en-US" sz="3200" dirty="0"/>
              <a:t>Sharing Our Knowledge, cont’d</a:t>
            </a:r>
            <a:r>
              <a:rPr lang="en-US" dirty="0"/>
              <a:t>.</a:t>
            </a:r>
          </a:p>
        </p:txBody>
      </p:sp>
      <p:sp>
        <p:nvSpPr>
          <p:cNvPr id="3" name="Content Placeholder 2"/>
          <p:cNvSpPr>
            <a:spLocks noGrp="1"/>
          </p:cNvSpPr>
          <p:nvPr>
            <p:ph idx="1"/>
          </p:nvPr>
        </p:nvSpPr>
        <p:spPr>
          <a:xfrm>
            <a:off x="304800" y="1243012"/>
            <a:ext cx="8610600" cy="5105400"/>
          </a:xfrm>
        </p:spPr>
        <p:txBody>
          <a:bodyPr/>
          <a:lstStyle/>
          <a:p>
            <a:pPr marL="0" indent="0">
              <a:buNone/>
            </a:pPr>
            <a:r>
              <a:rPr lang="en-US" dirty="0"/>
              <a:t>POSTERS</a:t>
            </a:r>
          </a:p>
          <a:p>
            <a:pPr lvl="1"/>
            <a:r>
              <a:rPr lang="en-US" dirty="0"/>
              <a:t>Carlsen, D. R., True, M. W., &amp; Morrow, C. C. (2014, June). The Diabetes Champion Course: A novel outreach program with global impact. In </a:t>
            </a:r>
            <a:r>
              <a:rPr lang="en-US" i="1" dirty="0"/>
              <a:t>Diabetes</a:t>
            </a:r>
            <a:r>
              <a:rPr lang="en-US" dirty="0"/>
              <a:t> (Vol. 63, pp. A311-A311). Alexandria, VA, USA: American Diabetes Association. </a:t>
            </a:r>
          </a:p>
          <a:p>
            <a:pPr lvl="1"/>
            <a:r>
              <a:rPr lang="en-US" dirty="0"/>
              <a:t>Davis, R., Sauerwein, T., Morrow, C., Watson, N., &amp; True, M. (2015, June). Air Force Diabetes Center of Excellence Project ECHO: Successful Telemedicine with a Global Reach. In </a:t>
            </a:r>
            <a:r>
              <a:rPr lang="en-US" i="1" dirty="0"/>
              <a:t>Diabetes</a:t>
            </a:r>
            <a:r>
              <a:rPr lang="en-US" dirty="0"/>
              <a:t> (Vol. 64, pp. A197-A197). Alexandria, VA, USA: American Diabetes Association.</a:t>
            </a:r>
          </a:p>
          <a:p>
            <a:pPr lvl="1"/>
            <a:r>
              <a:rPr lang="en-US" kern="1200" dirty="0"/>
              <a:t>Beckman, D., True, M., Wardian, J., Watson, N., </a:t>
            </a:r>
            <a:r>
              <a:rPr lang="en-US" kern="1200" dirty="0" err="1"/>
              <a:t>Morrow,</a:t>
            </a:r>
            <a:r>
              <a:rPr lang="en-US" kern="1200" dirty="0"/>
              <a:t> C.,  Sauerwein, T. (2016, May).  Building Diabetes Champions in primary care: The Air Force experience. SURF Symposium, San Antonio, TX.</a:t>
            </a:r>
            <a:endParaRPr lang="en-US" dirty="0"/>
          </a:p>
          <a:p>
            <a:pPr lvl="1"/>
            <a:endParaRPr lang="en-US" dirty="0"/>
          </a:p>
          <a:p>
            <a:pPr marL="803275" lvl="2" indent="0">
              <a:buNone/>
            </a:pPr>
            <a:endParaRPr lang="en-US" sz="1800" dirty="0"/>
          </a:p>
          <a:p>
            <a:pPr lvl="1"/>
            <a:endParaRPr lang="en-US" sz="1800" dirty="0"/>
          </a:p>
          <a:p>
            <a:endParaRPr lang="en-US" dirty="0"/>
          </a:p>
        </p:txBody>
      </p:sp>
      <p:sp>
        <p:nvSpPr>
          <p:cNvPr id="4" name="Slide Number Placeholder 3"/>
          <p:cNvSpPr>
            <a:spLocks noGrp="1"/>
          </p:cNvSpPr>
          <p:nvPr>
            <p:ph type="sldNum" sz="quarter" idx="11"/>
          </p:nvPr>
        </p:nvSpPr>
        <p:spPr/>
        <p:txBody>
          <a:bodyPr/>
          <a:lstStyle/>
          <a:p>
            <a:pPr>
              <a:defRPr/>
            </a:pPr>
            <a:fld id="{E3C3E14C-EA5B-41C4-AC29-3045B3980344}" type="slidenum">
              <a:rPr lang="en-US" smtClean="0"/>
              <a:pPr>
                <a:defRPr/>
              </a:pPr>
              <a:t>38</a:t>
            </a:fld>
            <a:endParaRPr lang="en-US">
              <a:solidFill>
                <a:srgbClr val="808080"/>
              </a:solidFill>
            </a:endParaRPr>
          </a:p>
        </p:txBody>
      </p:sp>
    </p:spTree>
    <p:extLst>
      <p:ext uri="{BB962C8B-B14F-4D97-AF65-F5344CB8AC3E}">
        <p14:creationId xmlns:p14="http://schemas.microsoft.com/office/powerpoint/2010/main" val="23353197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Sharing Our Knowledge, cont’d.</a:t>
            </a:r>
          </a:p>
        </p:txBody>
      </p:sp>
      <p:sp>
        <p:nvSpPr>
          <p:cNvPr id="3" name="Content Placeholder 2"/>
          <p:cNvSpPr>
            <a:spLocks noGrp="1"/>
          </p:cNvSpPr>
          <p:nvPr>
            <p:ph idx="1"/>
          </p:nvPr>
        </p:nvSpPr>
        <p:spPr>
          <a:xfrm>
            <a:off x="381000" y="1249680"/>
            <a:ext cx="8131175" cy="4324350"/>
          </a:xfrm>
        </p:spPr>
        <p:txBody>
          <a:bodyPr/>
          <a:lstStyle/>
          <a:p>
            <a:pPr marL="0" indent="0">
              <a:buNone/>
            </a:pPr>
            <a:r>
              <a:rPr lang="en-US" dirty="0"/>
              <a:t>PRESENTATIONS</a:t>
            </a:r>
          </a:p>
          <a:p>
            <a:pPr lvl="1"/>
            <a:r>
              <a:rPr lang="en-US" dirty="0"/>
              <a:t>[20 May 2016] SURF (SAMHS Universities Research Forum) Conference. Using Technology to Provide Specialty Consultation, Current Clinical Practice Guideline (CPG) Education, and Resource Tools to Primary Care Clinics [Connie Morrow] – presentation</a:t>
            </a:r>
          </a:p>
          <a:p>
            <a:pPr lvl="1"/>
            <a:r>
              <a:rPr lang="en-US" dirty="0"/>
              <a:t>[20 May 2016] SURF (SAMHS Universities Research Forum) Conference. Challenges and Successes in Providing Diabetes Self-Management Education via Telehealth [Nina Watson, Doris Acuna] – presentation</a:t>
            </a:r>
          </a:p>
          <a:p>
            <a:pPr lvl="1"/>
            <a:r>
              <a:rPr lang="en-US" dirty="0"/>
              <a:t>[6 August 2016] Diabetes Self-Management Education via Telemedicine in the Air Force.  American Association of Diabetes Annual Conference (AADE16) [Nina Watson, Ellen Cobb, Doris Acuna] – presentation </a:t>
            </a:r>
          </a:p>
          <a:p>
            <a:pPr lvl="1"/>
            <a:endParaRPr lang="en-US" dirty="0"/>
          </a:p>
          <a:p>
            <a:pPr lvl="1"/>
            <a:endParaRPr lang="en-US" dirty="0"/>
          </a:p>
          <a:p>
            <a:endParaRPr lang="en-US" dirty="0"/>
          </a:p>
        </p:txBody>
      </p:sp>
      <p:sp>
        <p:nvSpPr>
          <p:cNvPr id="4" name="Slide Number Placeholder 3"/>
          <p:cNvSpPr>
            <a:spLocks noGrp="1"/>
          </p:cNvSpPr>
          <p:nvPr>
            <p:ph type="sldNum" sz="quarter" idx="11"/>
          </p:nvPr>
        </p:nvSpPr>
        <p:spPr/>
        <p:txBody>
          <a:bodyPr/>
          <a:lstStyle/>
          <a:p>
            <a:pPr>
              <a:defRPr/>
            </a:pPr>
            <a:fld id="{E3C3E14C-EA5B-41C4-AC29-3045B3980344}" type="slidenum">
              <a:rPr lang="en-US" smtClean="0"/>
              <a:pPr>
                <a:defRPr/>
              </a:pPr>
              <a:t>39</a:t>
            </a:fld>
            <a:endParaRPr lang="en-US">
              <a:solidFill>
                <a:srgbClr val="808080"/>
              </a:solidFill>
            </a:endParaRPr>
          </a:p>
        </p:txBody>
      </p:sp>
    </p:spTree>
    <p:extLst>
      <p:ext uri="{BB962C8B-B14F-4D97-AF65-F5344CB8AC3E}">
        <p14:creationId xmlns:p14="http://schemas.microsoft.com/office/powerpoint/2010/main" val="247551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a:xfrm>
            <a:off x="381000" y="1536700"/>
            <a:ext cx="8369300" cy="4324350"/>
          </a:xfrm>
        </p:spPr>
        <p:txBody>
          <a:bodyPr/>
          <a:lstStyle/>
          <a:p>
            <a:r>
              <a:rPr lang="en-US" dirty="0"/>
              <a:t>DoD culture requires educational flexibility and resources in remote locations</a:t>
            </a:r>
          </a:p>
          <a:p>
            <a:r>
              <a:rPr lang="en-US" dirty="0"/>
              <a:t>Diabetes Center of Excellence</a:t>
            </a:r>
          </a:p>
          <a:p>
            <a:pPr lvl="1"/>
            <a:r>
              <a:rPr lang="en-US" dirty="0"/>
              <a:t>Bridges gap between remote clinics and specialty medicine</a:t>
            </a:r>
          </a:p>
          <a:p>
            <a:pPr lvl="1"/>
            <a:r>
              <a:rPr lang="en-US" dirty="0"/>
              <a:t>Fulfills ever-changing need for on-demand training</a:t>
            </a:r>
          </a:p>
          <a:p>
            <a:pPr lvl="1"/>
            <a:r>
              <a:rPr lang="en-US" dirty="0"/>
              <a:t>Higher accessibility to resources</a:t>
            </a:r>
          </a:p>
          <a:p>
            <a:pPr lvl="1"/>
            <a:r>
              <a:rPr lang="en-US" dirty="0"/>
              <a:t>Facilitates learning</a:t>
            </a:r>
          </a:p>
        </p:txBody>
      </p:sp>
      <p:sp>
        <p:nvSpPr>
          <p:cNvPr id="4" name="Slide Number Placeholder 3"/>
          <p:cNvSpPr>
            <a:spLocks noGrp="1"/>
          </p:cNvSpPr>
          <p:nvPr>
            <p:ph type="sldNum" sz="quarter" idx="11"/>
          </p:nvPr>
        </p:nvSpPr>
        <p:spPr/>
        <p:txBody>
          <a:bodyPr/>
          <a:lstStyle/>
          <a:p>
            <a:pPr>
              <a:defRPr/>
            </a:pPr>
            <a:fld id="{E3C3E14C-EA5B-41C4-AC29-3045B3980344}" type="slidenum">
              <a:rPr lang="en-US" smtClean="0"/>
              <a:pPr>
                <a:defRPr/>
              </a:pPr>
              <a:t>4</a:t>
            </a:fld>
            <a:endParaRPr lang="en-US">
              <a:solidFill>
                <a:srgbClr val="808080"/>
              </a:solidFill>
            </a:endParaRPr>
          </a:p>
        </p:txBody>
      </p:sp>
    </p:spTree>
    <p:extLst>
      <p:ext uri="{BB962C8B-B14F-4D97-AF65-F5344CB8AC3E}">
        <p14:creationId xmlns:p14="http://schemas.microsoft.com/office/powerpoint/2010/main" val="37590278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a:t>Summary</a:t>
            </a:r>
          </a:p>
        </p:txBody>
      </p:sp>
      <p:sp>
        <p:nvSpPr>
          <p:cNvPr id="35843" name="Content Placeholder 2"/>
          <p:cNvSpPr>
            <a:spLocks noGrp="1"/>
          </p:cNvSpPr>
          <p:nvPr>
            <p:ph idx="1"/>
          </p:nvPr>
        </p:nvSpPr>
        <p:spPr>
          <a:xfrm>
            <a:off x="381000" y="1188334"/>
            <a:ext cx="8369300" cy="3567256"/>
          </a:xfrm>
        </p:spPr>
        <p:txBody>
          <a:bodyPr/>
          <a:lstStyle/>
          <a:p>
            <a:r>
              <a:rPr lang="en-US" altLang="en-US" sz="2200" dirty="0"/>
              <a:t>Successes</a:t>
            </a:r>
          </a:p>
          <a:p>
            <a:pPr lvl="1"/>
            <a:r>
              <a:rPr lang="en-US" altLang="en-US" sz="2000" dirty="0"/>
              <a:t>Increases in participant satisfaction</a:t>
            </a:r>
          </a:p>
          <a:p>
            <a:pPr lvl="1"/>
            <a:r>
              <a:rPr lang="en-US" altLang="en-US" sz="2000" dirty="0"/>
              <a:t>Greater number of participants in each course</a:t>
            </a:r>
          </a:p>
          <a:p>
            <a:pPr lvl="1"/>
            <a:r>
              <a:rPr lang="en-US" altLang="en-US" sz="2000" dirty="0"/>
              <a:t>Further educational reach—globally, DoD-wide</a:t>
            </a:r>
          </a:p>
          <a:p>
            <a:r>
              <a:rPr lang="en-US" altLang="en-US" sz="2200" dirty="0"/>
              <a:t>Challenges</a:t>
            </a:r>
          </a:p>
          <a:p>
            <a:pPr lvl="1"/>
            <a:r>
              <a:rPr lang="en-US" altLang="en-US" sz="2000" dirty="0"/>
              <a:t>Dropped calls and video sessions</a:t>
            </a:r>
          </a:p>
          <a:p>
            <a:pPr lvl="1"/>
            <a:r>
              <a:rPr lang="en-US" altLang="en-US" sz="2000" dirty="0"/>
              <a:t>Difficulty signing in due to network </a:t>
            </a:r>
          </a:p>
          <a:p>
            <a:pPr lvl="1"/>
            <a:r>
              <a:rPr lang="en-US" altLang="en-US" sz="2000" dirty="0"/>
              <a:t>Functionality decreased</a:t>
            </a:r>
          </a:p>
          <a:p>
            <a:r>
              <a:rPr lang="en-US" altLang="en-US" sz="2200" dirty="0"/>
              <a:t>Lessons Learned</a:t>
            </a:r>
          </a:p>
          <a:p>
            <a:pPr lvl="1"/>
            <a:r>
              <a:rPr lang="en-US" altLang="en-US" sz="2000" dirty="0"/>
              <a:t>Make the best of it</a:t>
            </a:r>
          </a:p>
          <a:p>
            <a:pPr lvl="1"/>
            <a:r>
              <a:rPr lang="en-US" altLang="en-US" sz="2000" dirty="0"/>
              <a:t>Which platform is best for which activity?</a:t>
            </a:r>
            <a:endParaRPr lang="en-US" altLang="en-US" sz="2200" dirty="0"/>
          </a:p>
          <a:p>
            <a:r>
              <a:rPr lang="en-US" altLang="en-US" sz="2200" dirty="0"/>
              <a:t>Future Plans</a:t>
            </a:r>
          </a:p>
          <a:p>
            <a:pPr lvl="1"/>
            <a:r>
              <a:rPr lang="en-US" altLang="en-US" sz="2000" dirty="0"/>
              <a:t>Increased patient education via MIST (more MTFs, GLB classes)</a:t>
            </a:r>
          </a:p>
          <a:p>
            <a:pPr lvl="1"/>
            <a:r>
              <a:rPr lang="en-US" altLang="en-US" sz="2000" dirty="0"/>
              <a:t>Continue to research better delivery platforms</a:t>
            </a:r>
          </a:p>
          <a:p>
            <a:endParaRPr lang="en-US" altLang="en-US" sz="2200" dirty="0"/>
          </a:p>
        </p:txBody>
      </p:sp>
      <p:sp>
        <p:nvSpPr>
          <p:cNvPr id="2" name="Slide Number Placeholder 1"/>
          <p:cNvSpPr>
            <a:spLocks noGrp="1"/>
          </p:cNvSpPr>
          <p:nvPr>
            <p:ph type="sldNum" sz="quarter" idx="11"/>
          </p:nvPr>
        </p:nvSpPr>
        <p:spPr/>
        <p:txBody>
          <a:bodyPr/>
          <a:lstStyle/>
          <a:p>
            <a:pPr>
              <a:defRPr/>
            </a:pPr>
            <a:fld id="{E3C3E14C-EA5B-41C4-AC29-3045B3980344}" type="slidenum">
              <a:rPr lang="en-US" smtClean="0"/>
              <a:pPr>
                <a:defRPr/>
              </a:pPr>
              <a:t>40</a:t>
            </a:fld>
            <a:endParaRPr lang="en-US">
              <a:solidFill>
                <a:srgbClr val="808080"/>
              </a:solidFill>
            </a:endParaRPr>
          </a:p>
        </p:txBody>
      </p:sp>
    </p:spTree>
    <p:extLst>
      <p:ext uri="{BB962C8B-B14F-4D97-AF65-F5344CB8AC3E}">
        <p14:creationId xmlns:p14="http://schemas.microsoft.com/office/powerpoint/2010/main" val="40629299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Virtual Handouts</a:t>
            </a:r>
          </a:p>
        </p:txBody>
      </p:sp>
      <p:sp>
        <p:nvSpPr>
          <p:cNvPr id="3" name="Content Placeholder 2"/>
          <p:cNvSpPr>
            <a:spLocks noGrp="1"/>
          </p:cNvSpPr>
          <p:nvPr>
            <p:ph idx="1"/>
          </p:nvPr>
        </p:nvSpPr>
        <p:spPr>
          <a:xfrm>
            <a:off x="228600" y="1536700"/>
            <a:ext cx="8902700" cy="4324350"/>
          </a:xfrm>
        </p:spPr>
        <p:txBody>
          <a:bodyPr/>
          <a:lstStyle/>
          <a:p>
            <a:r>
              <a:rPr lang="en-US" dirty="0"/>
              <a:t>ZOOM Video Conferencing and Web Conferencing Service</a:t>
            </a:r>
          </a:p>
          <a:p>
            <a:pPr lvl="1"/>
            <a:r>
              <a:rPr lang="en-US" sz="2000" dirty="0">
                <a:hlinkClick r:id="rId3"/>
              </a:rPr>
              <a:t>https://zoom.us/</a:t>
            </a:r>
            <a:r>
              <a:rPr lang="en-US" sz="2000" dirty="0"/>
              <a:t> </a:t>
            </a:r>
          </a:p>
          <a:p>
            <a:r>
              <a:rPr lang="en-US" dirty="0"/>
              <a:t>DCS:  Defense Collaboration Services (via Defense Information Systems Agency—DISA)</a:t>
            </a:r>
          </a:p>
          <a:p>
            <a:pPr lvl="1"/>
            <a:r>
              <a:rPr lang="en-US" sz="2000" dirty="0">
                <a:hlinkClick r:id="rId4"/>
              </a:rPr>
              <a:t>https://www.disa.mil/enterprise-services/applications/defense-collaboration-services</a:t>
            </a:r>
            <a:r>
              <a:rPr lang="en-US" sz="2000" dirty="0"/>
              <a:t> </a:t>
            </a:r>
          </a:p>
          <a:p>
            <a:r>
              <a:rPr lang="en-US" dirty="0"/>
              <a:t>DCO:  Defense Connect Online</a:t>
            </a:r>
          </a:p>
          <a:p>
            <a:pPr lvl="1"/>
            <a:r>
              <a:rPr lang="en-US" dirty="0"/>
              <a:t> </a:t>
            </a:r>
            <a:r>
              <a:rPr lang="en-US" sz="2000" dirty="0">
                <a:hlinkClick r:id="rId5"/>
              </a:rPr>
              <a:t>http://www.adobe.com/government/dco/pdfs/dco_quick_ref_guide.pdf</a:t>
            </a:r>
            <a:r>
              <a:rPr lang="en-US" sz="2000" dirty="0"/>
              <a:t> </a:t>
            </a:r>
          </a:p>
          <a:p>
            <a:r>
              <a:rPr lang="en-US" dirty="0"/>
              <a:t>MIST:  Medical Interagency Satellite Training</a:t>
            </a:r>
          </a:p>
          <a:p>
            <a:pPr lvl="1"/>
            <a:r>
              <a:rPr lang="en-US" sz="2000" dirty="0">
                <a:hlinkClick r:id="rId6"/>
              </a:rPr>
              <a:t>https://detn.govdl.org/docs/Mist_brochure1.pdf</a:t>
            </a:r>
            <a:r>
              <a:rPr lang="en-US" sz="2000" dirty="0"/>
              <a:t>  </a:t>
            </a:r>
          </a:p>
        </p:txBody>
      </p:sp>
      <p:sp>
        <p:nvSpPr>
          <p:cNvPr id="4" name="Slide Number Placeholder 3"/>
          <p:cNvSpPr>
            <a:spLocks noGrp="1"/>
          </p:cNvSpPr>
          <p:nvPr>
            <p:ph type="sldNum" sz="quarter" idx="11"/>
          </p:nvPr>
        </p:nvSpPr>
        <p:spPr/>
        <p:txBody>
          <a:bodyPr/>
          <a:lstStyle/>
          <a:p>
            <a:pPr>
              <a:defRPr/>
            </a:pPr>
            <a:fld id="{E3C3E14C-EA5B-41C4-AC29-3045B3980344}" type="slidenum">
              <a:rPr lang="en-US" smtClean="0"/>
              <a:pPr>
                <a:defRPr/>
              </a:pPr>
              <a:t>41</a:t>
            </a:fld>
            <a:endParaRPr lang="en-US">
              <a:solidFill>
                <a:srgbClr val="808080"/>
              </a:solidFill>
            </a:endParaRPr>
          </a:p>
        </p:txBody>
      </p:sp>
      <p:sp>
        <p:nvSpPr>
          <p:cNvPr id="5" name="Rectangle 4"/>
          <p:cNvSpPr/>
          <p:nvPr/>
        </p:nvSpPr>
        <p:spPr>
          <a:xfrm>
            <a:off x="0" y="5867400"/>
            <a:ext cx="8991600" cy="523220"/>
          </a:xfrm>
          <a:prstGeom prst="rect">
            <a:avLst/>
          </a:prstGeom>
        </p:spPr>
        <p:txBody>
          <a:bodyPr wrap="square">
            <a:spAutoFit/>
          </a:bodyPr>
          <a:lstStyle/>
          <a:p>
            <a:pPr algn="ctr"/>
            <a:r>
              <a:rPr lang="en-US" sz="1400" b="1" i="1" dirty="0"/>
              <a:t>“The views expressed are those of the {author(s)] [presenter(s)] and do not reflect the official views or policy of the Department of Defense or its Components.”</a:t>
            </a:r>
            <a:endParaRPr lang="en-US" sz="1400" dirty="0"/>
          </a:p>
        </p:txBody>
      </p:sp>
    </p:spTree>
    <p:extLst>
      <p:ext uri="{BB962C8B-B14F-4D97-AF65-F5344CB8AC3E}">
        <p14:creationId xmlns:p14="http://schemas.microsoft.com/office/powerpoint/2010/main" val="2289094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304800" y="1224987"/>
            <a:ext cx="8445500" cy="4552950"/>
          </a:xfrm>
        </p:spPr>
        <p:txBody>
          <a:bodyPr/>
          <a:lstStyle/>
          <a:p>
            <a:r>
              <a:rPr lang="en-US" sz="1600" dirty="0" err="1"/>
              <a:t>Dadich</a:t>
            </a:r>
            <a:r>
              <a:rPr lang="en-US" sz="1600" dirty="0"/>
              <a:t>, K. A. (1997). Hospital nursing: practical tips for patient teaching. </a:t>
            </a:r>
            <a:r>
              <a:rPr lang="en-US" sz="1600" i="1" dirty="0"/>
              <a:t>Nursing2016</a:t>
            </a:r>
            <a:r>
              <a:rPr lang="en-US" sz="1600" dirty="0"/>
              <a:t>, </a:t>
            </a:r>
            <a:r>
              <a:rPr lang="en-US" sz="1600" i="1" dirty="0"/>
              <a:t>27</a:t>
            </a:r>
            <a:r>
              <a:rPr lang="en-US" sz="1600" dirty="0"/>
              <a:t>(8), 32hn20.</a:t>
            </a:r>
          </a:p>
          <a:p>
            <a:r>
              <a:rPr lang="en-US" sz="1600" dirty="0"/>
              <a:t>Defense Collaboration Services (DCS) Online Tool.  </a:t>
            </a:r>
            <a:r>
              <a:rPr lang="en-US" sz="1600" dirty="0">
                <a:hlinkClick r:id="rId3"/>
              </a:rPr>
              <a:t>Http://www.defense.gov/News-Article-View/Article/604059</a:t>
            </a:r>
            <a:r>
              <a:rPr lang="en-US" sz="1600" dirty="0"/>
              <a:t> </a:t>
            </a:r>
          </a:p>
          <a:p>
            <a:r>
              <a:rPr lang="en-US" sz="1600" dirty="0">
                <a:hlinkClick r:id="rId4"/>
              </a:rPr>
              <a:t>https://echo.unm.edu/</a:t>
            </a:r>
            <a:endParaRPr lang="en-US" sz="1600" dirty="0"/>
          </a:p>
          <a:p>
            <a:r>
              <a:rPr lang="en-US" sz="1600" dirty="0">
                <a:hlinkClick r:id="rId5"/>
              </a:rPr>
              <a:t>https://kx2.afms.mil/kj/kx4/diabetescentral</a:t>
            </a:r>
            <a:endParaRPr lang="en-US" sz="1600" dirty="0"/>
          </a:p>
          <a:p>
            <a:r>
              <a:rPr lang="en-US" sz="1600" dirty="0">
                <a:hlinkClick r:id="rId6"/>
              </a:rPr>
              <a:t>http://www.adobe.com/government/dco/pdfs/dco_quick_ref_guide.pdf</a:t>
            </a:r>
            <a:r>
              <a:rPr lang="en-US" sz="1600" dirty="0"/>
              <a:t> </a:t>
            </a:r>
          </a:p>
          <a:p>
            <a:r>
              <a:rPr lang="en-US" sz="1600" dirty="0">
                <a:hlinkClick r:id="rId7"/>
              </a:rPr>
              <a:t>http://www.airforcemedicine.af.mil/MTF/Randolph/News-Events/Article/1051495/wing-pioneers-innovative-diabetes-education-program/</a:t>
            </a:r>
            <a:r>
              <a:rPr lang="en-US" sz="1600" dirty="0"/>
              <a:t> </a:t>
            </a:r>
          </a:p>
          <a:p>
            <a:r>
              <a:rPr lang="en-US" sz="1600" kern="1200" dirty="0">
                <a:hlinkClick r:id="rId8"/>
              </a:rPr>
              <a:t>https://www.congress.gov/bill/114th-congress/senate-bill/2873</a:t>
            </a:r>
            <a:r>
              <a:rPr lang="en-US" sz="1600" kern="1200" dirty="0"/>
              <a:t> </a:t>
            </a:r>
          </a:p>
          <a:p>
            <a:r>
              <a:rPr lang="en-US" sz="1600" dirty="0">
                <a:hlinkClick r:id="rId9"/>
              </a:rPr>
              <a:t>http://www.diabetesprevention.pitt.edu/index.php/for-the-public/</a:t>
            </a:r>
            <a:endParaRPr lang="en-US" sz="1600" dirty="0"/>
          </a:p>
          <a:p>
            <a:r>
              <a:rPr lang="en-US" sz="1600" kern="1200" dirty="0">
                <a:hlinkClick r:id="rId10"/>
              </a:rPr>
              <a:t>https://www.senate.gov/legislative/LIS/roll_call_lists/roll_call_vote_cfm.cfm?congress=114&amp;session=2&amp;vote=00154</a:t>
            </a:r>
            <a:r>
              <a:rPr lang="en-US" sz="1600" kern="1200" dirty="0"/>
              <a:t>  </a:t>
            </a:r>
          </a:p>
          <a:p>
            <a:r>
              <a:rPr lang="en-US" sz="1600" dirty="0">
                <a:hlinkClick r:id="rId11"/>
              </a:rPr>
              <a:t>http://www.wpafb.af.mil/News/Article-Display/Article/818720/wing-debuts-new-long-distance-learning-opportunity/</a:t>
            </a:r>
            <a:r>
              <a:rPr lang="en-US" sz="1600" dirty="0"/>
              <a:t>  </a:t>
            </a:r>
          </a:p>
          <a:p>
            <a:r>
              <a:rPr lang="en-US" sz="1600" dirty="0"/>
              <a:t>Peterson, D. (5). 5 Principles for the Teacher of Adults. </a:t>
            </a:r>
            <a:r>
              <a:rPr lang="en-US" sz="1600" i="1" dirty="0"/>
              <a:t>Teaching adult learners, About. com Guide</a:t>
            </a:r>
            <a:r>
              <a:rPr lang="en-US" sz="1600" dirty="0"/>
              <a:t>.</a:t>
            </a:r>
          </a:p>
          <a:p>
            <a:r>
              <a:rPr lang="en-US" sz="1600" dirty="0"/>
              <a:t>Video teleconference. (</a:t>
            </a:r>
            <a:r>
              <a:rPr lang="en-US" sz="1600" dirty="0" err="1"/>
              <a:t>n.d.</a:t>
            </a:r>
            <a:r>
              <a:rPr lang="en-US" sz="1600" dirty="0"/>
              <a:t>) </a:t>
            </a:r>
            <a:r>
              <a:rPr lang="en-US" sz="1600" i="1" dirty="0"/>
              <a:t>McGraw-Hill Dictionary of Scientific &amp; Technical Terms, 6E</a:t>
            </a:r>
            <a:r>
              <a:rPr lang="en-US" sz="1600" dirty="0"/>
              <a:t>. (2003). Retrieved from </a:t>
            </a:r>
            <a:r>
              <a:rPr lang="en-US" sz="1600" dirty="0">
                <a:hlinkClick r:id="rId12"/>
              </a:rPr>
              <a:t>http://encyclopedia2.thefreedictionary.com/Video+teleconference</a:t>
            </a:r>
            <a:endParaRPr lang="en-US" sz="1600" dirty="0">
              <a:hlinkClick r:id="rId5"/>
            </a:endParaRPr>
          </a:p>
          <a:p>
            <a:endParaRPr lang="en-US" dirty="0"/>
          </a:p>
          <a:p>
            <a:endParaRPr lang="en-US" dirty="0"/>
          </a:p>
          <a:p>
            <a:endParaRPr lang="en-US" dirty="0"/>
          </a:p>
        </p:txBody>
      </p:sp>
      <p:sp>
        <p:nvSpPr>
          <p:cNvPr id="4" name="Slide Number Placeholder 3"/>
          <p:cNvSpPr>
            <a:spLocks noGrp="1"/>
          </p:cNvSpPr>
          <p:nvPr>
            <p:ph type="sldNum" sz="quarter" idx="11"/>
          </p:nvPr>
        </p:nvSpPr>
        <p:spPr/>
        <p:txBody>
          <a:bodyPr/>
          <a:lstStyle/>
          <a:p>
            <a:pPr>
              <a:defRPr/>
            </a:pPr>
            <a:fld id="{E3C3E14C-EA5B-41C4-AC29-3045B3980344}" type="slidenum">
              <a:rPr lang="en-US" smtClean="0"/>
              <a:pPr>
                <a:defRPr/>
              </a:pPr>
              <a:t>42</a:t>
            </a:fld>
            <a:endParaRPr lang="en-US">
              <a:solidFill>
                <a:srgbClr val="808080"/>
              </a:solidFill>
            </a:endParaRPr>
          </a:p>
        </p:txBody>
      </p:sp>
    </p:spTree>
    <p:extLst>
      <p:ext uri="{BB962C8B-B14F-4D97-AF65-F5344CB8AC3E}">
        <p14:creationId xmlns:p14="http://schemas.microsoft.com/office/powerpoint/2010/main" val="28652726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06279"/>
            <a:ext cx="6752376" cy="1143000"/>
          </a:xfrm>
        </p:spPr>
        <p:txBody>
          <a:bodyPr/>
          <a:lstStyle/>
          <a:p>
            <a:r>
              <a:rPr lang="en-US" dirty="0"/>
              <a:t/>
            </a:r>
            <a:br>
              <a:rPr lang="en-US" dirty="0"/>
            </a:br>
            <a:r>
              <a:rPr lang="en-US" dirty="0"/>
              <a:t>Outreach Contact Information</a:t>
            </a:r>
            <a:br>
              <a:rPr lang="en-US" dirty="0"/>
            </a:br>
            <a:endParaRPr lang="en-US" dirty="0"/>
          </a:p>
        </p:txBody>
      </p:sp>
      <p:sp>
        <p:nvSpPr>
          <p:cNvPr id="5" name="Content Placeholder 4"/>
          <p:cNvSpPr txBox="1">
            <a:spLocks noGrp="1"/>
          </p:cNvSpPr>
          <p:nvPr>
            <p:ph idx="1"/>
          </p:nvPr>
        </p:nvSpPr>
        <p:spPr>
          <a:xfrm>
            <a:off x="914400" y="1524000"/>
            <a:ext cx="7696200" cy="6192464"/>
          </a:xfrm>
          <a:prstGeom prst="rect">
            <a:avLst/>
          </a:prstGeom>
          <a:noFill/>
        </p:spPr>
        <p:txBody>
          <a:bodyPr wrap="square" rtlCol="0">
            <a:spAutoFit/>
          </a:bodyPr>
          <a:lstStyle/>
          <a:p>
            <a:pPr lvl="1"/>
            <a:r>
              <a:rPr lang="en-US" dirty="0"/>
              <a:t>Connie C. Morrow, MAEd-AET, CRT </a:t>
            </a:r>
          </a:p>
          <a:p>
            <a:pPr lvl="2"/>
            <a:r>
              <a:rPr lang="en-US" dirty="0"/>
              <a:t>Training Program Administrator</a:t>
            </a:r>
          </a:p>
          <a:p>
            <a:pPr lvl="2"/>
            <a:r>
              <a:rPr lang="en-US" dirty="0">
                <a:hlinkClick r:id="rId3"/>
              </a:rPr>
              <a:t>connie.c.morrow.ctr@mail.mil</a:t>
            </a:r>
            <a:r>
              <a:rPr lang="en-US" dirty="0"/>
              <a:t>      210-292-4414</a:t>
            </a:r>
          </a:p>
          <a:p>
            <a:endParaRPr lang="en-US" dirty="0"/>
          </a:p>
          <a:p>
            <a:pPr lvl="1"/>
            <a:r>
              <a:rPr lang="en-US" dirty="0"/>
              <a:t>Nina Watson, MSN, RN, CDE</a:t>
            </a:r>
          </a:p>
          <a:p>
            <a:pPr lvl="2"/>
            <a:r>
              <a:rPr lang="en-US" dirty="0"/>
              <a:t>Training Programs/CDE</a:t>
            </a:r>
          </a:p>
          <a:p>
            <a:pPr lvl="2"/>
            <a:r>
              <a:rPr lang="en-US" dirty="0">
                <a:hlinkClick r:id="rId4"/>
              </a:rPr>
              <a:t>nina.a.watson.ctr@mail.mil</a:t>
            </a:r>
            <a:r>
              <a:rPr lang="en-US" dirty="0"/>
              <a:t>          210-292-0307</a:t>
            </a:r>
          </a:p>
          <a:p>
            <a:pPr lvl="1"/>
            <a:endParaRPr lang="en-US" dirty="0"/>
          </a:p>
          <a:p>
            <a:pPr lvl="1"/>
            <a:r>
              <a:rPr lang="en-US" dirty="0"/>
              <a:t>David Beavers, MA-CIS, MA-HR, BSN, RN</a:t>
            </a:r>
          </a:p>
          <a:p>
            <a:pPr lvl="2"/>
            <a:r>
              <a:rPr lang="en-US" dirty="0"/>
              <a:t>MIST Programs </a:t>
            </a:r>
          </a:p>
          <a:p>
            <a:pPr lvl="2"/>
            <a:r>
              <a:rPr lang="en-US" dirty="0">
                <a:hlinkClick r:id="rId5"/>
              </a:rPr>
              <a:t>david.a.beavers.ctr@mail.mil</a:t>
            </a:r>
            <a:r>
              <a:rPr lang="en-US" dirty="0"/>
              <a:t>        210-292-6920</a:t>
            </a:r>
          </a:p>
          <a:p>
            <a:pPr marL="803275" lvl="2" indent="0">
              <a:buNone/>
            </a:pPr>
            <a:r>
              <a:rPr lang="en-US" dirty="0"/>
              <a:t> </a:t>
            </a:r>
          </a:p>
          <a:p>
            <a:pPr marL="0" indent="0">
              <a:buNone/>
            </a:pPr>
            <a:r>
              <a:rPr lang="en-US" dirty="0"/>
              <a:t>         </a:t>
            </a:r>
          </a:p>
          <a:p>
            <a:pPr marL="0" indent="0">
              <a:buNone/>
            </a:pPr>
            <a:endParaRPr lang="en-US" dirty="0"/>
          </a:p>
          <a:p>
            <a:endParaRPr lang="en-US" dirty="0"/>
          </a:p>
          <a:p>
            <a:endParaRPr lang="en-US" dirty="0"/>
          </a:p>
        </p:txBody>
      </p:sp>
      <p:sp>
        <p:nvSpPr>
          <p:cNvPr id="4" name="Slide Number Placeholder 3"/>
          <p:cNvSpPr>
            <a:spLocks noGrp="1"/>
          </p:cNvSpPr>
          <p:nvPr>
            <p:ph type="sldNum" sz="quarter" idx="11"/>
          </p:nvPr>
        </p:nvSpPr>
        <p:spPr/>
        <p:txBody>
          <a:bodyPr/>
          <a:lstStyle/>
          <a:p>
            <a:pPr>
              <a:defRPr/>
            </a:pPr>
            <a:fld id="{E3C3E14C-EA5B-41C4-AC29-3045B3980344}" type="slidenum">
              <a:rPr lang="en-US" smtClean="0"/>
              <a:pPr>
                <a:defRPr/>
              </a:pPr>
              <a:t>43</a:t>
            </a:fld>
            <a:endParaRPr lang="en-US">
              <a:solidFill>
                <a:srgbClr val="808080"/>
              </a:solidFill>
            </a:endParaRPr>
          </a:p>
        </p:txBody>
      </p:sp>
    </p:spTree>
    <p:extLst>
      <p:ext uri="{BB962C8B-B14F-4D97-AF65-F5344CB8AC3E}">
        <p14:creationId xmlns:p14="http://schemas.microsoft.com/office/powerpoint/2010/main" val="11000178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981200" y="4876800"/>
            <a:ext cx="5029199" cy="742950"/>
          </a:xfrm>
        </p:spPr>
        <p:txBody>
          <a:bodyPr/>
          <a:lstStyle/>
          <a:p>
            <a:pPr algn="ctr"/>
            <a:r>
              <a:rPr lang="en-US" dirty="0"/>
              <a:t>Questions</a:t>
            </a:r>
          </a:p>
        </p:txBody>
      </p:sp>
      <p:sp>
        <p:nvSpPr>
          <p:cNvPr id="2" name="Slide Number Placeholder 1"/>
          <p:cNvSpPr>
            <a:spLocks noGrp="1"/>
          </p:cNvSpPr>
          <p:nvPr>
            <p:ph type="sldNum" sz="quarter" idx="11"/>
          </p:nvPr>
        </p:nvSpPr>
        <p:spPr/>
        <p:txBody>
          <a:bodyPr/>
          <a:lstStyle/>
          <a:p>
            <a:fld id="{C0DF8DC0-D6ED-4F50-ACDF-2FBDA4CDD2EC}" type="slidenum">
              <a:rPr lang="en-US" smtClean="0"/>
              <a:pPr/>
              <a:t>44</a:t>
            </a:fld>
            <a:endParaRPr lang="en-US"/>
          </a:p>
        </p:txBody>
      </p:sp>
    </p:spTree>
    <p:extLst>
      <p:ext uri="{BB962C8B-B14F-4D97-AF65-F5344CB8AC3E}">
        <p14:creationId xmlns:p14="http://schemas.microsoft.com/office/powerpoint/2010/main" val="1051210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096000"/>
          </a:xfrm>
          <a:prstGeom prst="rect">
            <a:avLst/>
          </a:prstGeom>
        </p:spPr>
      </p:pic>
      <p:sp>
        <p:nvSpPr>
          <p:cNvPr id="2" name="Slide Number Placeholder 1"/>
          <p:cNvSpPr>
            <a:spLocks noGrp="1"/>
          </p:cNvSpPr>
          <p:nvPr>
            <p:ph type="sldNum" sz="quarter" idx="11"/>
          </p:nvPr>
        </p:nvSpPr>
        <p:spPr/>
        <p:txBody>
          <a:bodyPr/>
          <a:lstStyle/>
          <a:p>
            <a:pPr>
              <a:defRPr/>
            </a:pPr>
            <a:fld id="{E3C3E14C-EA5B-41C4-AC29-3045B3980344}" type="slidenum">
              <a:rPr lang="en-US" smtClean="0"/>
              <a:pPr>
                <a:defRPr/>
              </a:pPr>
              <a:t>5</a:t>
            </a:fld>
            <a:endParaRPr lang="en-US">
              <a:solidFill>
                <a:srgbClr val="808080"/>
              </a:solidFill>
            </a:endParaRPr>
          </a:p>
        </p:txBody>
      </p:sp>
    </p:spTree>
    <p:extLst>
      <p:ext uri="{BB962C8B-B14F-4D97-AF65-F5344CB8AC3E}">
        <p14:creationId xmlns:p14="http://schemas.microsoft.com/office/powerpoint/2010/main" val="4817641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Diabetes Center of Excellence</a:t>
            </a:r>
          </a:p>
        </p:txBody>
      </p:sp>
      <p:sp>
        <p:nvSpPr>
          <p:cNvPr id="3" name="Content Placeholder 2"/>
          <p:cNvSpPr>
            <a:spLocks noGrp="1"/>
          </p:cNvSpPr>
          <p:nvPr>
            <p:ph idx="1"/>
          </p:nvPr>
        </p:nvSpPr>
        <p:spPr>
          <a:xfrm>
            <a:off x="800101" y="1536700"/>
            <a:ext cx="7353300" cy="4324350"/>
          </a:xfrm>
        </p:spPr>
        <p:txBody>
          <a:bodyPr/>
          <a:lstStyle/>
          <a:p>
            <a:pPr marL="0" indent="0">
              <a:buNone/>
            </a:pPr>
            <a:endParaRPr lang="en-US" sz="2000" dirty="0"/>
          </a:p>
          <a:p>
            <a:r>
              <a:rPr lang="en-US" sz="2000" dirty="0"/>
              <a:t>The </a:t>
            </a:r>
            <a:r>
              <a:rPr lang="en-US" sz="2000" b="1" i="1" dirty="0"/>
              <a:t>Research Team</a:t>
            </a:r>
            <a:r>
              <a:rPr lang="en-US" sz="2000" dirty="0"/>
              <a:t> provides translational research and evidence-based studies to support diabetes prevention and management protocols and validation of DCOE projects</a:t>
            </a:r>
          </a:p>
          <a:p>
            <a:pPr marL="0" indent="0">
              <a:buNone/>
            </a:pPr>
            <a:endParaRPr lang="en-US" sz="2000" dirty="0"/>
          </a:p>
          <a:p>
            <a:r>
              <a:rPr lang="en-US" sz="2000" dirty="0"/>
              <a:t>The </a:t>
            </a:r>
            <a:r>
              <a:rPr lang="en-US" sz="2000" b="1" i="1" dirty="0"/>
              <a:t>Clinical Team</a:t>
            </a:r>
            <a:r>
              <a:rPr lang="en-US" sz="2000" dirty="0"/>
              <a:t> provides cutting edge diabetes prevention, education and management to the any TRICARE beneficiary within the San Antonio medical community </a:t>
            </a:r>
          </a:p>
          <a:p>
            <a:endParaRPr lang="en-US" dirty="0"/>
          </a:p>
        </p:txBody>
      </p:sp>
      <p:sp>
        <p:nvSpPr>
          <p:cNvPr id="4" name="Slide Number Placeholder 3"/>
          <p:cNvSpPr>
            <a:spLocks noGrp="1"/>
          </p:cNvSpPr>
          <p:nvPr>
            <p:ph type="sldNum" sz="quarter" idx="11"/>
          </p:nvPr>
        </p:nvSpPr>
        <p:spPr/>
        <p:txBody>
          <a:bodyPr/>
          <a:lstStyle/>
          <a:p>
            <a:pPr>
              <a:defRPr/>
            </a:pPr>
            <a:fld id="{E3C3E14C-EA5B-41C4-AC29-3045B3980344}" type="slidenum">
              <a:rPr lang="en-US" smtClean="0"/>
              <a:pPr>
                <a:defRPr/>
              </a:pPr>
              <a:t>6</a:t>
            </a:fld>
            <a:endParaRPr lang="en-US">
              <a:solidFill>
                <a:srgbClr val="808080"/>
              </a:solidFill>
            </a:endParaRPr>
          </a:p>
        </p:txBody>
      </p:sp>
    </p:spTree>
    <p:extLst>
      <p:ext uri="{BB962C8B-B14F-4D97-AF65-F5344CB8AC3E}">
        <p14:creationId xmlns:p14="http://schemas.microsoft.com/office/powerpoint/2010/main" val="38152557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DCOE cont’d.</a:t>
            </a:r>
          </a:p>
        </p:txBody>
      </p:sp>
      <p:sp>
        <p:nvSpPr>
          <p:cNvPr id="3" name="Content Placeholder 2"/>
          <p:cNvSpPr>
            <a:spLocks noGrp="1"/>
          </p:cNvSpPr>
          <p:nvPr>
            <p:ph idx="1"/>
          </p:nvPr>
        </p:nvSpPr>
        <p:spPr>
          <a:xfrm>
            <a:off x="457200" y="1536700"/>
            <a:ext cx="7772401" cy="4324350"/>
          </a:xfrm>
        </p:spPr>
        <p:txBody>
          <a:bodyPr/>
          <a:lstStyle/>
          <a:p>
            <a:r>
              <a:rPr lang="en-US" dirty="0"/>
              <a:t>The </a:t>
            </a:r>
            <a:r>
              <a:rPr lang="en-US" b="1" i="1" dirty="0"/>
              <a:t>Outreach Team</a:t>
            </a:r>
            <a:r>
              <a:rPr lang="en-US" b="1" dirty="0"/>
              <a:t> </a:t>
            </a:r>
            <a:r>
              <a:rPr lang="en-US" dirty="0"/>
              <a:t>provides a conduit for promoting best practice through programs</a:t>
            </a:r>
          </a:p>
          <a:p>
            <a:pPr marL="0" indent="0">
              <a:buNone/>
            </a:pPr>
            <a:endParaRPr lang="en-US" dirty="0"/>
          </a:p>
          <a:p>
            <a:pPr marL="863600" lvl="1" indent="-457200">
              <a:buFont typeface="+mj-lt"/>
              <a:buAutoNum type="arabicPeriod"/>
            </a:pPr>
            <a:r>
              <a:rPr lang="en-US" dirty="0"/>
              <a:t>Diabetes-ECHO/Prevention ECHO</a:t>
            </a:r>
          </a:p>
          <a:p>
            <a:pPr marL="863600" lvl="1" indent="-457200">
              <a:buFont typeface="+mj-lt"/>
              <a:buAutoNum type="arabicPeriod"/>
            </a:pPr>
            <a:r>
              <a:rPr lang="en-US" dirty="0"/>
              <a:t>Diabetes Management Webinars</a:t>
            </a:r>
          </a:p>
          <a:p>
            <a:pPr marL="863600" lvl="1" indent="-457200">
              <a:buFont typeface="+mj-lt"/>
              <a:buAutoNum type="arabicPeriod"/>
            </a:pPr>
            <a:r>
              <a:rPr lang="en-US" dirty="0"/>
              <a:t>Diabetes Champion Course </a:t>
            </a:r>
          </a:p>
          <a:p>
            <a:pPr marL="863600" lvl="1" indent="-457200">
              <a:buFont typeface="+mj-lt"/>
              <a:buAutoNum type="arabicPeriod"/>
            </a:pPr>
            <a:r>
              <a:rPr lang="en-US" dirty="0"/>
              <a:t>Diabetes Central</a:t>
            </a:r>
          </a:p>
        </p:txBody>
      </p:sp>
      <p:sp>
        <p:nvSpPr>
          <p:cNvPr id="4" name="Slide Number Placeholder 3"/>
          <p:cNvSpPr>
            <a:spLocks noGrp="1"/>
          </p:cNvSpPr>
          <p:nvPr>
            <p:ph type="sldNum" sz="quarter" idx="11"/>
          </p:nvPr>
        </p:nvSpPr>
        <p:spPr/>
        <p:txBody>
          <a:bodyPr/>
          <a:lstStyle/>
          <a:p>
            <a:pPr>
              <a:defRPr/>
            </a:pPr>
            <a:fld id="{E3C3E14C-EA5B-41C4-AC29-3045B3980344}" type="slidenum">
              <a:rPr lang="en-US" smtClean="0"/>
              <a:pPr>
                <a:defRPr/>
              </a:pPr>
              <a:t>7</a:t>
            </a:fld>
            <a:endParaRPr lang="en-US">
              <a:solidFill>
                <a:srgbClr val="808080"/>
              </a:solidFill>
            </a:endParaRPr>
          </a:p>
        </p:txBody>
      </p:sp>
    </p:spTree>
    <p:extLst>
      <p:ext uri="{BB962C8B-B14F-4D97-AF65-F5344CB8AC3E}">
        <p14:creationId xmlns:p14="http://schemas.microsoft.com/office/powerpoint/2010/main" val="19593062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490" r="764" b="11102"/>
          <a:stretch/>
        </p:blipFill>
        <p:spPr>
          <a:xfrm>
            <a:off x="1295400" y="2057400"/>
            <a:ext cx="6458268" cy="3124200"/>
          </a:xfrm>
          <a:prstGeom prst="rect">
            <a:avLst/>
          </a:prstGeom>
        </p:spPr>
      </p:pic>
      <p:sp>
        <p:nvSpPr>
          <p:cNvPr id="2" name="Slide Number Placeholder 1"/>
          <p:cNvSpPr>
            <a:spLocks noGrp="1"/>
          </p:cNvSpPr>
          <p:nvPr>
            <p:ph type="sldNum" sz="quarter" idx="11"/>
          </p:nvPr>
        </p:nvSpPr>
        <p:spPr/>
        <p:txBody>
          <a:bodyPr/>
          <a:lstStyle/>
          <a:p>
            <a:pPr>
              <a:defRPr/>
            </a:pPr>
            <a:fld id="{E3C3E14C-EA5B-41C4-AC29-3045B3980344}" type="slidenum">
              <a:rPr lang="en-US" smtClean="0"/>
              <a:pPr>
                <a:defRPr/>
              </a:pPr>
              <a:t>8</a:t>
            </a:fld>
            <a:endParaRPr lang="en-US">
              <a:solidFill>
                <a:srgbClr val="808080"/>
              </a:solidFill>
            </a:endParaRPr>
          </a:p>
        </p:txBody>
      </p:sp>
    </p:spTree>
    <p:extLst>
      <p:ext uri="{BB962C8B-B14F-4D97-AF65-F5344CB8AC3E}">
        <p14:creationId xmlns:p14="http://schemas.microsoft.com/office/powerpoint/2010/main" val="3542320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057400" y="0"/>
            <a:ext cx="6752376" cy="1143000"/>
          </a:xfrm>
        </p:spPr>
        <p:txBody>
          <a:bodyPr/>
          <a:lstStyle/>
          <a:p>
            <a:r>
              <a:rPr lang="en-US" altLang="en-US" dirty="0"/>
              <a:t>Overview of DCOE’s Outreach</a:t>
            </a:r>
          </a:p>
        </p:txBody>
      </p:sp>
      <p:sp>
        <p:nvSpPr>
          <p:cNvPr id="5123" name="Content Placeholder 2"/>
          <p:cNvSpPr>
            <a:spLocks noGrp="1"/>
          </p:cNvSpPr>
          <p:nvPr>
            <p:ph idx="1"/>
          </p:nvPr>
        </p:nvSpPr>
        <p:spPr>
          <a:xfrm>
            <a:off x="457200" y="1371600"/>
            <a:ext cx="8267700" cy="4324350"/>
          </a:xfrm>
        </p:spPr>
        <p:txBody>
          <a:bodyPr/>
          <a:lstStyle/>
          <a:p>
            <a:pPr marL="0" indent="0">
              <a:buFont typeface="Wingdings" pitchFamily="2" charset="2"/>
              <a:buNone/>
              <a:defRPr/>
            </a:pPr>
            <a:r>
              <a:rPr lang="en-US" sz="2000" dirty="0"/>
              <a:t>Outreach Education/Training</a:t>
            </a:r>
          </a:p>
          <a:p>
            <a:pPr lvl="1">
              <a:defRPr/>
            </a:pPr>
            <a:r>
              <a:rPr lang="en-US" sz="1800" dirty="0"/>
              <a:t>Create, develop, implement worldwide diabetes training</a:t>
            </a:r>
          </a:p>
          <a:p>
            <a:pPr lvl="2">
              <a:defRPr/>
            </a:pPr>
            <a:r>
              <a:rPr lang="en-US" sz="1600" dirty="0"/>
              <a:t>Physicians</a:t>
            </a:r>
          </a:p>
          <a:p>
            <a:pPr lvl="2">
              <a:defRPr/>
            </a:pPr>
            <a:r>
              <a:rPr lang="en-US" sz="1600" dirty="0"/>
              <a:t>Staff</a:t>
            </a:r>
          </a:p>
          <a:p>
            <a:pPr lvl="2">
              <a:defRPr/>
            </a:pPr>
            <a:r>
              <a:rPr lang="en-US" sz="1600" dirty="0"/>
              <a:t>Patients</a:t>
            </a:r>
          </a:p>
          <a:p>
            <a:pPr lvl="1">
              <a:defRPr/>
            </a:pPr>
            <a:r>
              <a:rPr lang="en-US" sz="1800" dirty="0"/>
              <a:t>Core Collaboration with Military Medical Community</a:t>
            </a:r>
          </a:p>
          <a:p>
            <a:pPr lvl="2">
              <a:defRPr/>
            </a:pPr>
            <a:r>
              <a:rPr lang="en-US" sz="1600" dirty="0"/>
              <a:t>Extending DCOE Expertise and Resources </a:t>
            </a:r>
          </a:p>
          <a:p>
            <a:pPr lvl="3">
              <a:defRPr/>
            </a:pPr>
            <a:r>
              <a:rPr lang="en-US" sz="1400" dirty="0"/>
              <a:t>Army</a:t>
            </a:r>
          </a:p>
          <a:p>
            <a:pPr lvl="3">
              <a:defRPr/>
            </a:pPr>
            <a:r>
              <a:rPr lang="en-US" sz="1400" dirty="0"/>
              <a:t>Air Force</a:t>
            </a:r>
          </a:p>
          <a:p>
            <a:pPr lvl="3">
              <a:defRPr/>
            </a:pPr>
            <a:r>
              <a:rPr lang="en-US" sz="1400" dirty="0"/>
              <a:t>Navy</a:t>
            </a:r>
          </a:p>
          <a:p>
            <a:pPr lvl="3">
              <a:defRPr/>
            </a:pPr>
            <a:r>
              <a:rPr lang="en-US" sz="1400" dirty="0"/>
              <a:t>Veterans Affairs</a:t>
            </a:r>
          </a:p>
          <a:p>
            <a:pPr lvl="1">
              <a:defRPr/>
            </a:pPr>
            <a:r>
              <a:rPr lang="en-US" sz="2000" dirty="0"/>
              <a:t>Use of multiple avenues</a:t>
            </a:r>
          </a:p>
          <a:p>
            <a:pPr lvl="2">
              <a:defRPr/>
            </a:pPr>
            <a:r>
              <a:rPr lang="en-US" sz="1600" dirty="0"/>
              <a:t>In-person</a:t>
            </a:r>
          </a:p>
          <a:p>
            <a:pPr lvl="2">
              <a:defRPr/>
            </a:pPr>
            <a:r>
              <a:rPr lang="en-US" sz="1600" dirty="0"/>
              <a:t>DCS</a:t>
            </a:r>
          </a:p>
          <a:p>
            <a:pPr lvl="2">
              <a:defRPr/>
            </a:pPr>
            <a:r>
              <a:rPr lang="en-US" sz="1600" dirty="0"/>
              <a:t>VTC</a:t>
            </a:r>
          </a:p>
          <a:p>
            <a:pPr lvl="2">
              <a:defRPr/>
            </a:pPr>
            <a:r>
              <a:rPr lang="en-US" sz="1600" dirty="0"/>
              <a:t>MIST</a:t>
            </a:r>
          </a:p>
          <a:p>
            <a:pPr lvl="2">
              <a:defRPr/>
            </a:pPr>
            <a:endParaRPr lang="en-US" dirty="0"/>
          </a:p>
          <a:p>
            <a:pPr lvl="1">
              <a:defRPr/>
            </a:pPr>
            <a:endParaRPr lang="en-US" dirty="0"/>
          </a:p>
          <a:p>
            <a:pPr lvl="2">
              <a:defRPr/>
            </a:pPr>
            <a:endParaRPr lang="en-US" dirty="0"/>
          </a:p>
        </p:txBody>
      </p:sp>
      <p:sp>
        <p:nvSpPr>
          <p:cNvPr id="2" name="Slide Number Placeholder 1"/>
          <p:cNvSpPr>
            <a:spLocks noGrp="1"/>
          </p:cNvSpPr>
          <p:nvPr>
            <p:ph type="sldNum" sz="quarter" idx="11"/>
          </p:nvPr>
        </p:nvSpPr>
        <p:spPr/>
        <p:txBody>
          <a:bodyPr/>
          <a:lstStyle/>
          <a:p>
            <a:pPr>
              <a:defRPr/>
            </a:pPr>
            <a:fld id="{E3C3E14C-EA5B-41C4-AC29-3045B3980344}" type="slidenum">
              <a:rPr lang="en-US" smtClean="0"/>
              <a:pPr>
                <a:defRPr/>
              </a:pPr>
              <a:t>9</a:t>
            </a:fld>
            <a:endParaRPr lang="en-US">
              <a:solidFill>
                <a:srgbClr val="808080"/>
              </a:solidFill>
            </a:endParaRPr>
          </a:p>
        </p:txBody>
      </p:sp>
    </p:spTree>
    <p:extLst>
      <p:ext uri="{BB962C8B-B14F-4D97-AF65-F5344CB8AC3E}">
        <p14:creationId xmlns:p14="http://schemas.microsoft.com/office/powerpoint/2010/main" val="3998899077"/>
      </p:ext>
    </p:extLst>
  </p:cSld>
  <p:clrMapOvr>
    <a:masterClrMapping/>
  </p:clrMapOvr>
  <p:timing>
    <p:tnLst>
      <p:par>
        <p:cTn id="1" dur="indefinite" restart="never" nodeType="tmRoot"/>
      </p:par>
    </p:tnLst>
  </p:timing>
</p:sld>
</file>

<file path=ppt/theme/theme1.xml><?xml version="1.0" encoding="utf-8"?>
<a:theme xmlns:a="http://schemas.openxmlformats.org/drawingml/2006/main" name="AF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F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AF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F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F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F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F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F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F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8154</TotalTime>
  <Words>4736</Words>
  <Application>Microsoft Office PowerPoint</Application>
  <PresentationFormat>On-screen Show (4:3)</PresentationFormat>
  <Paragraphs>485</Paragraphs>
  <Slides>44</Slides>
  <Notes>44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Calibri</vt:lpstr>
      <vt:lpstr>Helvetica</vt:lpstr>
      <vt:lpstr>Helvetica Neue Bold</vt:lpstr>
      <vt:lpstr>Orbitron</vt:lpstr>
      <vt:lpstr>Wingdings</vt:lpstr>
      <vt:lpstr>AFpresentation</vt:lpstr>
      <vt:lpstr>Sharing the Excellence: Challenges, Successes, &amp; Lessons Learned </vt:lpstr>
      <vt:lpstr>PowerPoint Presentation</vt:lpstr>
      <vt:lpstr>PowerPoint Presentation</vt:lpstr>
      <vt:lpstr>Background</vt:lpstr>
      <vt:lpstr>PowerPoint Presentation</vt:lpstr>
      <vt:lpstr>Diabetes Center of Excellence</vt:lpstr>
      <vt:lpstr>DCOE cont’d.</vt:lpstr>
      <vt:lpstr>PowerPoint Presentation</vt:lpstr>
      <vt:lpstr>Overview of DCOE’s Outreach</vt:lpstr>
      <vt:lpstr>Overview, cont’d.</vt:lpstr>
      <vt:lpstr>Pearls</vt:lpstr>
      <vt:lpstr>Adult Education Foundational Principles</vt:lpstr>
      <vt:lpstr>Why, What, &amp; How</vt:lpstr>
      <vt:lpstr>Learning by Experiencing</vt:lpstr>
      <vt:lpstr>Experiences</vt:lpstr>
      <vt:lpstr>ECHO</vt:lpstr>
      <vt:lpstr>PowerPoint Presentation</vt:lpstr>
      <vt:lpstr>Diabetes ECHO</vt:lpstr>
      <vt:lpstr>Diabetes ECHO, cont’d.</vt:lpstr>
      <vt:lpstr>Prevention ECHO</vt:lpstr>
      <vt:lpstr>Prevention ECHO, cont’d.</vt:lpstr>
      <vt:lpstr>Diabetes Management Webinar</vt:lpstr>
      <vt:lpstr>DM Webinar, cont’d. </vt:lpstr>
      <vt:lpstr>DM Webinar, cont’d.</vt:lpstr>
      <vt:lpstr>Diabetes Champion Course (DCC)</vt:lpstr>
      <vt:lpstr>DCC, cont’d.</vt:lpstr>
      <vt:lpstr>September 2017</vt:lpstr>
      <vt:lpstr>Video Teleconference Center (VTC)</vt:lpstr>
      <vt:lpstr>DCS GLB Master Trainer </vt:lpstr>
      <vt:lpstr>Diabetes Central </vt:lpstr>
      <vt:lpstr>PowerPoint Presentation</vt:lpstr>
      <vt:lpstr>MIST </vt:lpstr>
      <vt:lpstr>MIST (Medical Interagency Satellite Training)</vt:lpstr>
      <vt:lpstr>Diabetes Self-Management Education </vt:lpstr>
      <vt:lpstr>Future</vt:lpstr>
      <vt:lpstr>Center of Excellence in Medical Multimedia (CEMM)</vt:lpstr>
      <vt:lpstr>Sharing Our Knowledge</vt:lpstr>
      <vt:lpstr>Sharing Our Knowledge, cont’d.</vt:lpstr>
      <vt:lpstr>Sharing Our Knowledge, cont’d.</vt:lpstr>
      <vt:lpstr>Summary</vt:lpstr>
      <vt:lpstr>Technology Virtual Handouts</vt:lpstr>
      <vt:lpstr>References</vt:lpstr>
      <vt:lpstr> Outreach Contact Information </vt:lpstr>
      <vt:lpstr>Questions</vt:lpstr>
    </vt:vector>
  </TitlesOfParts>
  <Company>U.S Air Force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Potential Slides to Include with Insulin Initiation/Adjustment ECHO Presentation on 24 Feb</dc:title>
  <dc:creator>TAMARA J CTR USAF AETC 59 MDOG/SG05EO;TOM J CIV USAF AETC 59 MDOS/SGO5E</dc:creator>
  <cp:lastModifiedBy>MORROW, CONNIE C CTR USAF AETC SGME</cp:lastModifiedBy>
  <cp:revision>378</cp:revision>
  <cp:lastPrinted>2017-11-20T22:01:13Z</cp:lastPrinted>
  <dcterms:created xsi:type="dcterms:W3CDTF">2012-02-17T19:13:45Z</dcterms:created>
  <dcterms:modified xsi:type="dcterms:W3CDTF">2018-01-24T21:18:17Z</dcterms:modified>
</cp:coreProperties>
</file>