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74" r:id="rId4"/>
    <p:sldId id="258" r:id="rId5"/>
    <p:sldId id="259" r:id="rId6"/>
    <p:sldId id="260" r:id="rId7"/>
    <p:sldId id="275" r:id="rId8"/>
    <p:sldId id="276" r:id="rId9"/>
    <p:sldId id="278" r:id="rId10"/>
    <p:sldId id="279" r:id="rId11"/>
    <p:sldId id="280" r:id="rId12"/>
    <p:sldId id="281" r:id="rId13"/>
    <p:sldId id="282" r:id="rId14"/>
    <p:sldId id="261" r:id="rId15"/>
    <p:sldId id="277" r:id="rId16"/>
    <p:sldId id="262" r:id="rId17"/>
    <p:sldId id="263" r:id="rId18"/>
    <p:sldId id="264" r:id="rId19"/>
    <p:sldId id="265" r:id="rId20"/>
    <p:sldId id="266" r:id="rId21"/>
    <p:sldId id="267" r:id="rId22"/>
    <p:sldId id="268" r:id="rId23"/>
    <p:sldId id="269" r:id="rId24"/>
    <p:sldId id="270" r:id="rId25"/>
    <p:sldId id="271" r:id="rId26"/>
    <p:sldId id="283" r:id="rId27"/>
    <p:sldId id="272" r:id="rId2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5"/>
    <p:restoredTop sz="94454"/>
  </p:normalViewPr>
  <p:slideViewPr>
    <p:cSldViewPr snapToGrid="0" snapToObjects="1">
      <p:cViewPr>
        <p:scale>
          <a:sx n="96" d="100"/>
          <a:sy n="96" d="100"/>
        </p:scale>
        <p:origin x="-576" y="152"/>
      </p:cViewPr>
      <p:guideLst/>
    </p:cSldViewPr>
  </p:slideViewPr>
  <p:notesTextViewPr>
    <p:cViewPr>
      <p:scale>
        <a:sx n="1" d="1"/>
        <a:sy n="1" d="1"/>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964193EF-404D-9E4E-9310-1F005F6156C0}" type="datetimeFigureOut">
              <a:rPr lang="en-US" smtClean="0"/>
              <a:t>12/2/17</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EA3659E-C943-B542-84FB-51D3FD781CC3}" type="slidenum">
              <a:rPr lang="en-US" smtClean="0"/>
              <a:t>‹#›</a:t>
            </a:fld>
            <a:endParaRPr lang="en-US"/>
          </a:p>
        </p:txBody>
      </p:sp>
    </p:spTree>
    <p:extLst>
      <p:ext uri="{BB962C8B-B14F-4D97-AF65-F5344CB8AC3E}">
        <p14:creationId xmlns:p14="http://schemas.microsoft.com/office/powerpoint/2010/main" val="77138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0681B0A-BE7B-3D4E-8B07-31D15B9EAB0B}" type="datetimeFigureOut">
              <a:rPr lang="en-US" smtClean="0"/>
              <a:t>12/2/17</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4"/>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4"/>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4"/>
            <a:ext cx="3962400" cy="344487"/>
          </a:xfrm>
          <a:prstGeom prst="rect">
            <a:avLst/>
          </a:prstGeom>
        </p:spPr>
        <p:txBody>
          <a:bodyPr vert="horz" lIns="91440" tIns="45720" rIns="91440" bIns="45720" rtlCol="0" anchor="b"/>
          <a:lstStyle>
            <a:lvl1pPr algn="r">
              <a:defRPr sz="1200"/>
            </a:lvl1pPr>
          </a:lstStyle>
          <a:p>
            <a:fld id="{B2862955-3A50-A341-AC46-9173197656D8}" type="slidenum">
              <a:rPr lang="en-US" smtClean="0"/>
              <a:t>‹#›</a:t>
            </a:fld>
            <a:endParaRPr lang="en-US"/>
          </a:p>
        </p:txBody>
      </p:sp>
    </p:spTree>
    <p:extLst>
      <p:ext uri="{BB962C8B-B14F-4D97-AF65-F5344CB8AC3E}">
        <p14:creationId xmlns:p14="http://schemas.microsoft.com/office/powerpoint/2010/main" val="20917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62955-3A50-A341-AC46-9173197656D8}" type="slidenum">
              <a:rPr lang="en-US" smtClean="0"/>
              <a:t>1</a:t>
            </a:fld>
            <a:endParaRPr lang="en-US"/>
          </a:p>
        </p:txBody>
      </p:sp>
    </p:spTree>
    <p:extLst>
      <p:ext uri="{BB962C8B-B14F-4D97-AF65-F5344CB8AC3E}">
        <p14:creationId xmlns:p14="http://schemas.microsoft.com/office/powerpoint/2010/main" val="203331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62955-3A50-A341-AC46-9173197656D8}" type="slidenum">
              <a:rPr lang="en-US" smtClean="0"/>
              <a:t>3</a:t>
            </a:fld>
            <a:endParaRPr lang="en-US"/>
          </a:p>
        </p:txBody>
      </p:sp>
    </p:spTree>
    <p:extLst>
      <p:ext uri="{BB962C8B-B14F-4D97-AF65-F5344CB8AC3E}">
        <p14:creationId xmlns:p14="http://schemas.microsoft.com/office/powerpoint/2010/main" val="23280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002210C-8982-9347-8171-445CC2244DB5}" type="datetime1">
              <a:rPr lang="en-US" smtClean="0"/>
              <a:t>12/2/17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EEA4A-6B1E-084B-9F5D-1FB2EA0EA9C9}" type="datetime1">
              <a:rPr lang="en-US" smtClean="0"/>
              <a:t>12/2/17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5C550-623B-0D48-B32F-09BF3D3CC435}" type="datetime1">
              <a:rPr lang="en-US" smtClean="0"/>
              <a:t>12/2/17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A17F4-2117-A14F-9C43-BEC3C5EFAD4C}" type="datetime1">
              <a:rPr lang="en-US" smtClean="0"/>
              <a:t>12/2/17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81991-DB86-564B-9C69-D0562EE05F83}" type="datetime1">
              <a:rPr lang="en-US" smtClean="0"/>
              <a:t>12/2/17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31999D-BE2F-C54C-BBF3-B4FBEE54AC2B}" type="datetime1">
              <a:rPr lang="en-US" smtClean="0"/>
              <a:t>12/2/17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F0826E-A17D-BB44-9498-712E87315B85}" type="datetime1">
              <a:rPr lang="en-US" smtClean="0"/>
              <a:t>12/2/17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CBD41EC-FB90-2842-A5E8-D6FADB79358B}" type="datetime1">
              <a:rPr lang="en-US" smtClean="0"/>
              <a:t>12/2/17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8834EFA-E1DB-F04E-B6C0-D14E680E1836}" type="datetime1">
              <a:rPr lang="en-US" smtClean="0"/>
              <a:t>12/2/17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7C7BC-3518-1842-B845-B074D2CEBDC3}" type="datetime1">
              <a:rPr lang="en-US" smtClean="0"/>
              <a:t>12/2/17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51BE7-E525-E943-BEDF-8F4061C36FF4}" type="datetime1">
              <a:rPr lang="en-US" smtClean="0"/>
              <a:t>12/2/17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B20ED8-20EC-1B4B-B09A-37540303603A}" type="datetime1">
              <a:rPr lang="en-US" smtClean="0"/>
              <a:t>12/2/17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618558-1F05-C94E-9531-32F0A050EEFA}" type="datetime1">
              <a:rPr lang="en-US" smtClean="0"/>
              <a:t>12/2/17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D8145-69FA-CB47-B382-2E84FB184502}" type="datetime1">
              <a:rPr lang="en-US" smtClean="0"/>
              <a:t>12/2/17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A2186-BA3A-E24B-B658-B1C46600EE1A}" type="datetime1">
              <a:rPr lang="en-US" smtClean="0"/>
              <a:t>12/2/17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FFACC-B15D-2B49-B06A-1FCDCFD933CE}" type="datetime1">
              <a:rPr lang="en-US" smtClean="0"/>
              <a:t>12/2/17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C7226-4036-7C4D-AC25-18523829BD02}" type="datetime1">
              <a:rPr lang="en-US" smtClean="0"/>
              <a:t>12/2/17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B9EDB1B-30F5-D749-9679-0A2008F23FF3}" type="datetime1">
              <a:rPr lang="en-US" smtClean="0"/>
              <a:t>12/2/17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54727"/>
            <a:ext cx="9460036" cy="2590800"/>
          </a:xfrm>
        </p:spPr>
        <p:txBody>
          <a:bodyPr/>
          <a:lstStyle/>
          <a:p>
            <a:r>
              <a:rPr lang="en-US" dirty="0" smtClean="0"/>
              <a:t>Instructional Designers as Organizational</a:t>
            </a:r>
            <a:br>
              <a:rPr lang="en-US" dirty="0" smtClean="0"/>
            </a:br>
            <a:r>
              <a:rPr lang="en-US" smtClean="0"/>
              <a:t>Change Agents &amp; Leaders</a:t>
            </a:r>
            <a:endParaRPr lang="en-US" dirty="0"/>
          </a:p>
        </p:txBody>
      </p:sp>
      <p:sp>
        <p:nvSpPr>
          <p:cNvPr id="3" name="Subtitle 2"/>
          <p:cNvSpPr>
            <a:spLocks noGrp="1"/>
          </p:cNvSpPr>
          <p:nvPr>
            <p:ph type="subTitle" idx="1"/>
          </p:nvPr>
        </p:nvSpPr>
        <p:spPr>
          <a:xfrm>
            <a:off x="1154954" y="4197927"/>
            <a:ext cx="10015965" cy="1995055"/>
          </a:xfrm>
        </p:spPr>
        <p:txBody>
          <a:bodyPr>
            <a:normAutofit/>
          </a:bodyPr>
          <a:lstStyle/>
          <a:p>
            <a:endParaRPr lang="en-US" dirty="0" smtClean="0"/>
          </a:p>
          <a:p>
            <a:r>
              <a:rPr lang="en-US" dirty="0" smtClean="0"/>
              <a:t>Dr. </a:t>
            </a:r>
            <a:r>
              <a:rPr lang="en-US" smtClean="0"/>
              <a:t>Carla </a:t>
            </a:r>
            <a:r>
              <a:rPr lang="en-US" smtClean="0"/>
              <a:t>Lane, </a:t>
            </a:r>
            <a:r>
              <a:rPr lang="en-US" dirty="0" smtClean="0"/>
              <a:t>Capella University           </a:t>
            </a:r>
          </a:p>
          <a:p>
            <a:r>
              <a:rPr lang="en-US" dirty="0" smtClean="0"/>
              <a:t>Federal Government Distance Learning association</a:t>
            </a:r>
          </a:p>
          <a:p>
            <a:r>
              <a:rPr lang="en-US" dirty="0" smtClean="0"/>
              <a:t>Government Learning Technology Symposium, Washington D.C. 11/29/2017      </a:t>
            </a:r>
            <a:endParaRPr lang="en-US" dirty="0"/>
          </a:p>
        </p:txBody>
      </p:sp>
    </p:spTree>
    <p:extLst>
      <p:ext uri="{BB962C8B-B14F-4D97-AF65-F5344CB8AC3E}">
        <p14:creationId xmlns:p14="http://schemas.microsoft.com/office/powerpoint/2010/main" val="223716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for Delivery Systems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1309" y="2280061"/>
            <a:ext cx="7422078" cy="4539669"/>
          </a:xfrm>
        </p:spPr>
      </p:pic>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221544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045" y="415637"/>
            <a:ext cx="8522947" cy="634648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992" y="1063416"/>
            <a:ext cx="2951137" cy="4446646"/>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377308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144606" cy="706964"/>
          </a:xfrm>
        </p:spPr>
        <p:txBody>
          <a:bodyPr/>
          <a:lstStyle/>
          <a:p>
            <a:r>
              <a:rPr lang="en-US" dirty="0" smtClean="0"/>
              <a:t>5 Stages in Innovation </a:t>
            </a:r>
            <a:r>
              <a:rPr lang="en-US" smtClean="0"/>
              <a:t>Decision Process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8945" y="2276919"/>
            <a:ext cx="8177064" cy="4485621"/>
          </a:xfrm>
        </p:spPr>
      </p:pic>
      <p:sp>
        <p:nvSpPr>
          <p:cNvPr id="6" name="Rectangle 5"/>
          <p:cNvSpPr/>
          <p:nvPr/>
        </p:nvSpPr>
        <p:spPr>
          <a:xfrm>
            <a:off x="160775" y="6008913"/>
            <a:ext cx="1286188" cy="261610"/>
          </a:xfrm>
          <a:prstGeom prst="rect">
            <a:avLst/>
          </a:prstGeom>
        </p:spPr>
        <p:txBody>
          <a:bodyPr wrap="square">
            <a:spAutoFit/>
          </a:bodyPr>
          <a:lstStyle/>
          <a:p>
            <a:r>
              <a:rPr lang="en-US" sz="1100" dirty="0"/>
              <a:t>Rogers, p.170</a:t>
            </a:r>
          </a:p>
        </p:txBody>
      </p:sp>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697963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994" y="394497"/>
            <a:ext cx="8713055" cy="6463503"/>
          </a:xfrm>
        </p:spPr>
      </p:pic>
      <p:sp>
        <p:nvSpPr>
          <p:cNvPr id="5" name="TextBox 4"/>
          <p:cNvSpPr txBox="1"/>
          <p:nvPr/>
        </p:nvSpPr>
        <p:spPr>
          <a:xfrm>
            <a:off x="9154049" y="2893925"/>
            <a:ext cx="2723103" cy="2031325"/>
          </a:xfrm>
          <a:prstGeom prst="rect">
            <a:avLst/>
          </a:prstGeom>
          <a:noFill/>
        </p:spPr>
        <p:txBody>
          <a:bodyPr wrap="square" rtlCol="0">
            <a:spAutoFit/>
          </a:bodyPr>
          <a:lstStyle/>
          <a:p>
            <a:r>
              <a:rPr lang="en-US" dirty="0" smtClean="0"/>
              <a:t>Trying to convince    the mass of a new idea is useless.  </a:t>
            </a:r>
          </a:p>
          <a:p>
            <a:endParaRPr lang="en-US" dirty="0"/>
          </a:p>
          <a:p>
            <a:r>
              <a:rPr lang="en-US" dirty="0" smtClean="0"/>
              <a:t>Convince innovators and early adopters first.</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46114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About Change</a:t>
            </a:r>
            <a:endParaRPr lang="en-US" dirty="0"/>
          </a:p>
        </p:txBody>
      </p:sp>
      <p:sp>
        <p:nvSpPr>
          <p:cNvPr id="3" name="Content Placeholder 2"/>
          <p:cNvSpPr>
            <a:spLocks noGrp="1"/>
          </p:cNvSpPr>
          <p:nvPr>
            <p:ph idx="1"/>
          </p:nvPr>
        </p:nvSpPr>
        <p:spPr>
          <a:xfrm>
            <a:off x="794347" y="2292439"/>
            <a:ext cx="10255728" cy="4340181"/>
          </a:xfrm>
        </p:spPr>
        <p:txBody>
          <a:bodyPr numCol="1">
            <a:normAutofit fontScale="25000" lnSpcReduction="20000"/>
          </a:bodyPr>
          <a:lstStyle/>
          <a:p>
            <a:r>
              <a:rPr lang="en-US" sz="8000" b="1" dirty="0"/>
              <a:t>"The world as we have created it is a </a:t>
            </a:r>
            <a:r>
              <a:rPr lang="en-US" sz="8000" b="1" dirty="0" smtClean="0"/>
              <a:t>process </a:t>
            </a:r>
            <a:r>
              <a:rPr lang="en-US" sz="8000" b="1" dirty="0"/>
              <a:t>of our thinking. It cannot be changed without changing our thinking." </a:t>
            </a:r>
            <a:r>
              <a:rPr lang="en-US" sz="8000" b="1" dirty="0" smtClean="0"/>
              <a:t>                                                          Albert </a:t>
            </a:r>
            <a:r>
              <a:rPr lang="en-US" sz="8000" b="1" dirty="0"/>
              <a:t>Einstein </a:t>
            </a:r>
          </a:p>
          <a:p>
            <a:r>
              <a:rPr lang="en-US" sz="8000" b="1" dirty="0" smtClean="0"/>
              <a:t>"The </a:t>
            </a:r>
            <a:r>
              <a:rPr lang="en-US" sz="8000" b="1" dirty="0"/>
              <a:t>measure of intelligence is the </a:t>
            </a:r>
            <a:r>
              <a:rPr lang="en-US" sz="8000" b="1" dirty="0" smtClean="0"/>
              <a:t>ability to </a:t>
            </a:r>
            <a:r>
              <a:rPr lang="en-US" sz="8000" b="1" dirty="0"/>
              <a:t>change." </a:t>
            </a:r>
            <a:r>
              <a:rPr lang="en-US" sz="8000" b="1" dirty="0" smtClean="0"/>
              <a:t>                                     Albert </a:t>
            </a:r>
            <a:r>
              <a:rPr lang="en-US" sz="8000" b="1" dirty="0"/>
              <a:t>Einstein </a:t>
            </a:r>
            <a:endParaRPr lang="en-US" sz="8000" b="1" dirty="0" smtClean="0"/>
          </a:p>
          <a:p>
            <a:r>
              <a:rPr lang="en-US" sz="8000" b="1" dirty="0"/>
              <a:t>"Change is the process by which </a:t>
            </a:r>
            <a:r>
              <a:rPr lang="en-US" sz="8000" b="1" dirty="0" smtClean="0"/>
              <a:t>the future </a:t>
            </a:r>
            <a:r>
              <a:rPr lang="en-US" sz="8000" b="1" dirty="0"/>
              <a:t>invades our lives." </a:t>
            </a:r>
            <a:r>
              <a:rPr lang="en-US" sz="8000" b="1" dirty="0" smtClean="0"/>
              <a:t>                        Alvin </a:t>
            </a:r>
            <a:r>
              <a:rPr lang="en-US" sz="8000" b="1" dirty="0"/>
              <a:t>Toffler </a:t>
            </a:r>
          </a:p>
          <a:p>
            <a:r>
              <a:rPr lang="en-US" sz="8000" b="1" dirty="0" smtClean="0"/>
              <a:t>"The </a:t>
            </a:r>
            <a:r>
              <a:rPr lang="en-US" sz="8000" b="1" dirty="0"/>
              <a:t>people who resist change will </a:t>
            </a:r>
            <a:r>
              <a:rPr lang="en-US" sz="8000" b="1" dirty="0" smtClean="0"/>
              <a:t>be </a:t>
            </a:r>
            <a:r>
              <a:rPr lang="en-US" sz="8000" b="1" dirty="0"/>
              <a:t>confronted by the growing number of people who see that better ways are available, thanks </a:t>
            </a:r>
            <a:r>
              <a:rPr lang="en-US" sz="8000" b="1" dirty="0" smtClean="0"/>
              <a:t>to </a:t>
            </a:r>
            <a:r>
              <a:rPr lang="en-US" sz="8000" b="1" dirty="0"/>
              <a:t>technology."  </a:t>
            </a:r>
            <a:r>
              <a:rPr lang="en-US" sz="8000" b="1" dirty="0" smtClean="0"/>
              <a:t>          Bill Gates</a:t>
            </a:r>
          </a:p>
          <a:p>
            <a:r>
              <a:rPr lang="en-US" sz="8000" b="1" dirty="0"/>
              <a:t>"People don't resist change. They resist </a:t>
            </a:r>
            <a:r>
              <a:rPr lang="en-US" sz="8000" b="1" dirty="0" smtClean="0"/>
              <a:t>being </a:t>
            </a:r>
            <a:r>
              <a:rPr lang="en-US" sz="8000" b="1" dirty="0"/>
              <a:t>changed!" </a:t>
            </a:r>
            <a:r>
              <a:rPr lang="en-US" sz="8000" b="1" dirty="0" smtClean="0"/>
              <a:t>                               Peter </a:t>
            </a:r>
            <a:r>
              <a:rPr lang="en-US" sz="8000" b="1" dirty="0" err="1"/>
              <a:t>Senge</a:t>
            </a:r>
            <a:r>
              <a:rPr lang="en-US" sz="8000" b="1" dirty="0"/>
              <a:t> </a:t>
            </a:r>
            <a:endParaRPr lang="en-US" sz="8000" b="1" dirty="0" smtClean="0"/>
          </a:p>
          <a:p>
            <a:r>
              <a:rPr lang="en-US" sz="8000" b="1" dirty="0" smtClean="0"/>
              <a:t>Disneyland is the Happiest Place on Earth – Or Else!</a:t>
            </a:r>
          </a:p>
          <a:p>
            <a:pPr marL="0" indent="0">
              <a:buNone/>
            </a:pPr>
            <a:r>
              <a:rPr lang="en-US" sz="8000" b="1" dirty="0" smtClean="0"/>
              <a:t>     Lee </a:t>
            </a:r>
            <a:r>
              <a:rPr lang="en-US" sz="8000" b="1" dirty="0" err="1" smtClean="0"/>
              <a:t>Cockerell</a:t>
            </a:r>
            <a:r>
              <a:rPr lang="en-US" sz="8000" b="1" dirty="0" smtClean="0"/>
              <a:t>, EVP Disneyland (retired)</a:t>
            </a:r>
            <a:endParaRPr lang="en-US" sz="8000" b="1" dirty="0"/>
          </a:p>
          <a:p>
            <a:endParaRPr lang="en-US" sz="8000" dirty="0" smtClean="0"/>
          </a:p>
          <a:p>
            <a:endParaRPr lang="en-US" sz="8000" dirty="0" smtClean="0"/>
          </a:p>
          <a:p>
            <a:endParaRPr lang="en-US" sz="8000" dirty="0" smtClean="0"/>
          </a:p>
          <a:p>
            <a:endParaRPr lang="en-US" sz="4000" dirty="0"/>
          </a:p>
          <a:p>
            <a:endParaRPr lang="en-US" sz="4000" dirty="0"/>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027081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About Change 2</a:t>
            </a:r>
            <a:endParaRPr lang="en-US" dirty="0"/>
          </a:p>
        </p:txBody>
      </p:sp>
      <p:sp>
        <p:nvSpPr>
          <p:cNvPr id="3" name="Content Placeholder 2"/>
          <p:cNvSpPr>
            <a:spLocks noGrp="1"/>
          </p:cNvSpPr>
          <p:nvPr>
            <p:ph idx="1"/>
          </p:nvPr>
        </p:nvSpPr>
        <p:spPr/>
        <p:txBody>
          <a:bodyPr/>
          <a:lstStyle/>
          <a:p>
            <a:r>
              <a:rPr lang="en-US" b="1" dirty="0"/>
              <a:t>"The world is changing very fast. Big will not beat small anymore. It will </a:t>
            </a:r>
            <a:r>
              <a:rPr lang="en-US" b="1" dirty="0" smtClean="0"/>
              <a:t>be </a:t>
            </a:r>
            <a:r>
              <a:rPr lang="en-US" b="1" dirty="0"/>
              <a:t>the fast beating the slow." </a:t>
            </a:r>
            <a:r>
              <a:rPr lang="en-US" b="1" dirty="0" smtClean="0"/>
              <a:t>                                                                             Rupert </a:t>
            </a:r>
            <a:r>
              <a:rPr lang="en-US" b="1" dirty="0"/>
              <a:t>Murdoch </a:t>
            </a:r>
          </a:p>
          <a:p>
            <a:r>
              <a:rPr lang="en-US" b="1" dirty="0"/>
              <a:t>"Your success in life isn't based on your ability to simply change. It is based  on your ability to change faster than your competition, customers, and business." </a:t>
            </a:r>
            <a:r>
              <a:rPr lang="en-US" b="1" dirty="0" smtClean="0"/>
              <a:t>                                                                                                            Mark </a:t>
            </a:r>
            <a:r>
              <a:rPr lang="en-US" b="1" dirty="0"/>
              <a:t>Sanborn </a:t>
            </a:r>
          </a:p>
          <a:p>
            <a:r>
              <a:rPr lang="en-US" b="1" dirty="0"/>
              <a:t>"In times of change learners inherit </a:t>
            </a:r>
            <a:r>
              <a:rPr lang="en-US" b="1" dirty="0" smtClean="0"/>
              <a:t>the </a:t>
            </a:r>
            <a:r>
              <a:rPr lang="en-US" b="1" dirty="0"/>
              <a:t>Earth while the learned find themselves beautifully equipped </a:t>
            </a:r>
            <a:r>
              <a:rPr lang="en-US" b="1" dirty="0" smtClean="0"/>
              <a:t>to </a:t>
            </a:r>
            <a:r>
              <a:rPr lang="en-US" b="1" dirty="0"/>
              <a:t>deal with a world that no longer exists." Eric Hoffer</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978698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Classroom</a:t>
            </a:r>
            <a:endParaRPr lang="en-US" dirty="0"/>
          </a:p>
        </p:txBody>
      </p:sp>
      <p:sp>
        <p:nvSpPr>
          <p:cNvPr id="3" name="Content Placeholder 2"/>
          <p:cNvSpPr>
            <a:spLocks noGrp="1"/>
          </p:cNvSpPr>
          <p:nvPr>
            <p:ph idx="1"/>
          </p:nvPr>
        </p:nvSpPr>
        <p:spPr>
          <a:xfrm>
            <a:off x="481264" y="2273968"/>
            <a:ext cx="7832558" cy="3745832"/>
          </a:xfrm>
        </p:spPr>
        <p:txBody>
          <a:bodyPr>
            <a:noAutofit/>
          </a:bodyPr>
          <a:lstStyle/>
          <a:p>
            <a:r>
              <a:rPr lang="en-US" sz="2000" b="1" dirty="0" smtClean="0"/>
              <a:t>Create opportunities for learning which may mean giving up some control of the learning process or course model.</a:t>
            </a:r>
          </a:p>
          <a:p>
            <a:r>
              <a:rPr lang="en-US" sz="2000" b="1" dirty="0" smtClean="0"/>
              <a:t>Make it possible for learners to get the information         they need.  </a:t>
            </a:r>
          </a:p>
          <a:p>
            <a:r>
              <a:rPr lang="en-US" sz="2000" b="1" dirty="0" smtClean="0"/>
              <a:t>Use competency based training, video libraries of training, or the flipped classroom.</a:t>
            </a:r>
          </a:p>
          <a:p>
            <a:r>
              <a:rPr lang="en-US" sz="2000" b="1" dirty="0" smtClean="0"/>
              <a:t>Make learners responsible for their learning so that          you foster an integration of their talent and knowledge.</a:t>
            </a:r>
          </a:p>
          <a:p>
            <a:r>
              <a:rPr lang="en-US" sz="2000" b="1" dirty="0" smtClean="0"/>
              <a:t>The transfer of knowledge must take new paths away from the traditional class or traditional online class. </a:t>
            </a:r>
          </a:p>
          <a:p>
            <a:r>
              <a:rPr lang="en-US" sz="2000" b="1" dirty="0" smtClean="0"/>
              <a:t>Learning should start at any time – not always when            a class is scheduled.  </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127" y="2899611"/>
            <a:ext cx="3469609" cy="2907422"/>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481068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Classroom 2</a:t>
            </a:r>
            <a:endParaRPr lang="en-US" dirty="0"/>
          </a:p>
        </p:txBody>
      </p:sp>
      <p:sp>
        <p:nvSpPr>
          <p:cNvPr id="3" name="Content Placeholder 2"/>
          <p:cNvSpPr>
            <a:spLocks noGrp="1"/>
          </p:cNvSpPr>
          <p:nvPr>
            <p:ph idx="1"/>
          </p:nvPr>
        </p:nvSpPr>
        <p:spPr>
          <a:xfrm>
            <a:off x="445168" y="2303812"/>
            <a:ext cx="7037119" cy="4554187"/>
          </a:xfrm>
        </p:spPr>
        <p:txBody>
          <a:bodyPr>
            <a:noAutofit/>
          </a:bodyPr>
          <a:lstStyle/>
          <a:p>
            <a:r>
              <a:rPr lang="en-US" sz="2000" b="1" dirty="0" smtClean="0"/>
              <a:t>We need to deliver more training in much less time</a:t>
            </a:r>
          </a:p>
          <a:p>
            <a:r>
              <a:rPr lang="en-US" sz="2000" b="1" dirty="0" smtClean="0"/>
              <a:t>Deliver training when it is needed so it has to be anticipated and delivered  for the individual learner when it is most needed.  Just in time training is possible now but we don’t build for it as we should.</a:t>
            </a:r>
          </a:p>
          <a:p>
            <a:r>
              <a:rPr lang="en-US" sz="2000" b="1" dirty="0" smtClean="0"/>
              <a:t>We’re in a constant state of transformation.  We  have to transform learning to stay up with that.      The CLO and the instructional designer are the people most  in a position to do that.</a:t>
            </a:r>
          </a:p>
          <a:p>
            <a:r>
              <a:rPr lang="en-US" sz="2000" b="1" dirty="0" smtClean="0"/>
              <a:t>We have a huge need for leaders who can adapt   to the pace and get in front of it.</a:t>
            </a:r>
          </a:p>
          <a:p>
            <a:r>
              <a:rPr lang="en-US" sz="2000" b="1" dirty="0" smtClean="0"/>
              <a:t>Mobile training takes advantage of time that     might be wasted. </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2287" y="2517569"/>
            <a:ext cx="4205232" cy="2838532"/>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835142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Classroom 3</a:t>
            </a:r>
            <a:endParaRPr lang="en-US" dirty="0"/>
          </a:p>
        </p:txBody>
      </p:sp>
      <p:sp>
        <p:nvSpPr>
          <p:cNvPr id="3" name="Content Placeholder 2"/>
          <p:cNvSpPr>
            <a:spLocks noGrp="1"/>
          </p:cNvSpPr>
          <p:nvPr>
            <p:ph idx="1"/>
          </p:nvPr>
        </p:nvSpPr>
        <p:spPr>
          <a:xfrm>
            <a:off x="4779438" y="2261938"/>
            <a:ext cx="7202765" cy="4495122"/>
          </a:xfrm>
        </p:spPr>
        <p:txBody>
          <a:bodyPr>
            <a:noAutofit/>
          </a:bodyPr>
          <a:lstStyle/>
          <a:p>
            <a:r>
              <a:rPr lang="en-US" sz="2000" b="1" dirty="0" smtClean="0"/>
              <a:t>Learners can manage learning on their own time.  Find information, answer questions, and plan/drive their PD.</a:t>
            </a:r>
          </a:p>
          <a:p>
            <a:r>
              <a:rPr lang="en-US" sz="2000" b="1" dirty="0" smtClean="0"/>
              <a:t>Use YouTube videos for learning on the go.</a:t>
            </a:r>
          </a:p>
          <a:p>
            <a:r>
              <a:rPr lang="en-US" sz="2000" b="1" dirty="0" smtClean="0"/>
              <a:t>Access chunks of learning when time is available.</a:t>
            </a:r>
          </a:p>
          <a:p>
            <a:r>
              <a:rPr lang="en-US" sz="2000" b="1" dirty="0"/>
              <a:t>B</a:t>
            </a:r>
            <a:r>
              <a:rPr lang="en-US" sz="2000" b="1" dirty="0" smtClean="0"/>
              <a:t>uild competency without formal training classes either f2f or online.</a:t>
            </a:r>
          </a:p>
          <a:p>
            <a:r>
              <a:rPr lang="en-US" sz="2000" b="1" dirty="0" smtClean="0"/>
              <a:t>Design collaboration into learning so that learners learn from one another.</a:t>
            </a:r>
          </a:p>
          <a:p>
            <a:r>
              <a:rPr lang="en-US" sz="2000" b="1" dirty="0" smtClean="0"/>
              <a:t>Intrinsic motivation is a key to individual PD.</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3" y="3007895"/>
            <a:ext cx="4256925" cy="2416093"/>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682782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93751" y="2651760"/>
            <a:ext cx="11357823" cy="3974670"/>
          </a:xfrm>
        </p:spPr>
        <p:txBody>
          <a:bodyPr>
            <a:noAutofit/>
          </a:bodyPr>
          <a:lstStyle/>
          <a:p>
            <a:r>
              <a:rPr lang="en-US" sz="2000" b="1" dirty="0" smtClean="0"/>
              <a:t>All of this disrupts how learning is delivered.</a:t>
            </a:r>
          </a:p>
          <a:p>
            <a:r>
              <a:rPr lang="en-US" sz="2000" b="1" dirty="0" smtClean="0"/>
              <a:t>Moving out of the classroom</a:t>
            </a:r>
            <a:r>
              <a:rPr lang="is-IS" sz="2000" b="1" dirty="0" smtClean="0"/>
              <a:t>…</a:t>
            </a:r>
            <a:r>
              <a:rPr lang="en-US" sz="2000" b="1" dirty="0" smtClean="0"/>
              <a:t> </a:t>
            </a:r>
          </a:p>
          <a:p>
            <a:pPr lvl="1"/>
            <a:r>
              <a:rPr lang="en-US" sz="2000" b="1" dirty="0"/>
              <a:t>C</a:t>
            </a:r>
            <a:r>
              <a:rPr lang="en-US" sz="2000" b="1" dirty="0" smtClean="0"/>
              <a:t>hanges the pattern</a:t>
            </a:r>
            <a:r>
              <a:rPr lang="en-US" b="1" dirty="0" smtClean="0"/>
              <a:t>.</a:t>
            </a:r>
          </a:p>
          <a:p>
            <a:pPr lvl="1"/>
            <a:r>
              <a:rPr lang="en-US" sz="2000" b="1" dirty="0" smtClean="0"/>
              <a:t>Stops passive learning that often does not lead to job transfer.</a:t>
            </a:r>
          </a:p>
          <a:p>
            <a:pPr lvl="1"/>
            <a:r>
              <a:rPr lang="en-US" sz="2000" b="1" dirty="0"/>
              <a:t>L</a:t>
            </a:r>
            <a:r>
              <a:rPr lang="en-US" sz="2000" b="1" dirty="0" smtClean="0"/>
              <a:t>eads to learners creating their PD to support career growth. </a:t>
            </a:r>
          </a:p>
          <a:p>
            <a:pPr lvl="1"/>
            <a:r>
              <a:rPr lang="en-US" sz="2000" b="1" dirty="0"/>
              <a:t>C</a:t>
            </a:r>
            <a:r>
              <a:rPr lang="en-US" sz="2000" b="1" dirty="0" smtClean="0"/>
              <a:t>reates new social interaction based on PD.</a:t>
            </a:r>
          </a:p>
          <a:p>
            <a:r>
              <a:rPr lang="en-US" sz="2000" b="1" dirty="0" smtClean="0"/>
              <a:t>The tools are the mobile devices, platforms, and thoughtful instructional design that meets the needs of the individual and the organization .</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631" y="973668"/>
            <a:ext cx="4078249" cy="2764147"/>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73846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54954" y="2603500"/>
            <a:ext cx="10320766" cy="3888740"/>
          </a:xfrm>
        </p:spPr>
        <p:txBody>
          <a:bodyPr>
            <a:normAutofit/>
          </a:bodyPr>
          <a:lstStyle/>
          <a:p>
            <a:r>
              <a:rPr lang="en-US" sz="2000" b="1" i="1" dirty="0"/>
              <a:t>Dr. Carla Lane</a:t>
            </a:r>
            <a:r>
              <a:rPr lang="en-US" sz="2000" i="1" dirty="0"/>
              <a:t>, </a:t>
            </a:r>
            <a:endParaRPr lang="en-US" sz="2000" i="1" dirty="0" smtClean="0"/>
          </a:p>
          <a:p>
            <a:pPr marL="400050" lvl="1" indent="0">
              <a:buNone/>
            </a:pPr>
            <a:r>
              <a:rPr lang="en-US" sz="2000" i="1" dirty="0" smtClean="0"/>
              <a:t>IDOL and ELM, PhD and </a:t>
            </a:r>
            <a:r>
              <a:rPr lang="en-US" sz="2000" i="1" dirty="0" err="1" smtClean="0"/>
              <a:t>EdD</a:t>
            </a:r>
            <a:r>
              <a:rPr lang="en-US" sz="2000" i="1" dirty="0" smtClean="0"/>
              <a:t> Programs, Capella</a:t>
            </a:r>
          </a:p>
          <a:p>
            <a:pPr marL="400050" lvl="1" indent="0">
              <a:buNone/>
            </a:pPr>
            <a:r>
              <a:rPr lang="en-US" sz="2000" i="1" dirty="0" smtClean="0"/>
              <a:t>Vice President, </a:t>
            </a:r>
            <a:r>
              <a:rPr lang="en-US" sz="2000" i="1" dirty="0"/>
              <a:t>Higher Education Sector, FGDLA </a:t>
            </a:r>
            <a:r>
              <a:rPr lang="en-US" sz="2000" i="1" dirty="0" smtClean="0"/>
              <a:t>Board of Directors </a:t>
            </a:r>
          </a:p>
          <a:p>
            <a:pPr marL="400050" lvl="1" indent="0">
              <a:buNone/>
            </a:pPr>
            <a:endParaRPr lang="en-US" sz="2000" dirty="0"/>
          </a:p>
          <a:p>
            <a:r>
              <a:rPr lang="en-US" sz="2000" b="1" i="1" dirty="0" smtClean="0"/>
              <a:t>Dr. Tina </a:t>
            </a:r>
            <a:r>
              <a:rPr lang="en-US" sz="2000" b="1" i="1" dirty="0" err="1" smtClean="0"/>
              <a:t>Houareau</a:t>
            </a:r>
            <a:r>
              <a:rPr lang="en-US" sz="2000" b="1" i="1" dirty="0" smtClean="0"/>
              <a:t> </a:t>
            </a:r>
            <a:r>
              <a:rPr lang="en-US" sz="2000" b="1" dirty="0" smtClean="0"/>
              <a:t> </a:t>
            </a:r>
            <a:endParaRPr lang="en-US" sz="2000" i="1" dirty="0"/>
          </a:p>
          <a:p>
            <a:pPr marL="400050" lvl="1" indent="0">
              <a:buNone/>
            </a:pPr>
            <a:r>
              <a:rPr lang="en-US" sz="2000" i="1" dirty="0" smtClean="0"/>
              <a:t>Senior Instructional Designer, Capella</a:t>
            </a:r>
            <a:endParaRPr lang="en-US" sz="2000" dirty="0"/>
          </a:p>
          <a:p>
            <a:pPr marL="400050" lvl="1"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529338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Disrupted Learning</a:t>
            </a:r>
            <a:endParaRPr lang="en-US" dirty="0"/>
          </a:p>
        </p:txBody>
      </p:sp>
      <p:sp>
        <p:nvSpPr>
          <p:cNvPr id="3" name="Content Placeholder 2"/>
          <p:cNvSpPr>
            <a:spLocks noGrp="1"/>
          </p:cNvSpPr>
          <p:nvPr>
            <p:ph idx="1"/>
          </p:nvPr>
        </p:nvSpPr>
        <p:spPr>
          <a:xfrm>
            <a:off x="463138" y="2351314"/>
            <a:ext cx="7255823" cy="4232366"/>
          </a:xfrm>
        </p:spPr>
        <p:txBody>
          <a:bodyPr>
            <a:normAutofit/>
          </a:bodyPr>
          <a:lstStyle/>
          <a:p>
            <a:r>
              <a:rPr lang="en-US" sz="2000" b="1" dirty="0" smtClean="0"/>
              <a:t>We have to move away from traditional classes –      f2f and online.</a:t>
            </a:r>
          </a:p>
          <a:p>
            <a:r>
              <a:rPr lang="en-US" sz="2000" b="1" dirty="0" smtClean="0"/>
              <a:t>Reconstitute academic model.  Even academics     are retooling to competency based models.</a:t>
            </a:r>
          </a:p>
          <a:p>
            <a:r>
              <a:rPr lang="en-US" sz="2000" b="1" dirty="0" smtClean="0"/>
              <a:t>The dated model is often still based on the Carnegie unit of 45 hours in a classroom seat for 1 credit.  </a:t>
            </a:r>
          </a:p>
          <a:p>
            <a:r>
              <a:rPr lang="en-US" sz="2000" b="1" dirty="0" smtClean="0"/>
              <a:t>We have to learn faster than that.</a:t>
            </a:r>
          </a:p>
          <a:p>
            <a:r>
              <a:rPr lang="en-US" sz="2000" b="1" dirty="0" smtClean="0"/>
              <a:t>But – we don’t want to throw chunks of </a:t>
            </a:r>
            <a:r>
              <a:rPr lang="en-US" sz="2000" b="1" dirty="0" err="1" smtClean="0"/>
              <a:t>elearning</a:t>
            </a:r>
            <a:r>
              <a:rPr lang="en-US" sz="2000" b="1" dirty="0" smtClean="0"/>
              <a:t>, or change everything for the sake of change</a:t>
            </a:r>
            <a:r>
              <a:rPr lang="is-IS" sz="2000" b="1" dirty="0" smtClean="0"/>
              <a:t>….</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87840">
            <a:off x="7858653" y="1359539"/>
            <a:ext cx="3746500" cy="3035300"/>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262752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Organization Needs</a:t>
            </a:r>
            <a:endParaRPr lang="en-US" dirty="0"/>
          </a:p>
        </p:txBody>
      </p:sp>
      <p:sp>
        <p:nvSpPr>
          <p:cNvPr id="3" name="Content Placeholder 2"/>
          <p:cNvSpPr>
            <a:spLocks noGrp="1"/>
          </p:cNvSpPr>
          <p:nvPr>
            <p:ph idx="1"/>
          </p:nvPr>
        </p:nvSpPr>
        <p:spPr/>
        <p:txBody>
          <a:bodyPr>
            <a:normAutofit/>
          </a:bodyPr>
          <a:lstStyle/>
          <a:p>
            <a:r>
              <a:rPr lang="en-US" sz="2000" b="1" dirty="0"/>
              <a:t>C</a:t>
            </a:r>
            <a:r>
              <a:rPr lang="en-US" sz="2000" b="1" dirty="0" smtClean="0"/>
              <a:t>hange has to be based on what the organization needs.</a:t>
            </a:r>
          </a:p>
          <a:p>
            <a:r>
              <a:rPr lang="en-US" sz="2000" b="1" dirty="0" smtClean="0"/>
              <a:t>Gone (we hope) are the days when someone says a class is needed to do something, and the instructional designer creates it.</a:t>
            </a:r>
          </a:p>
          <a:p>
            <a:r>
              <a:rPr lang="en-US" sz="2000" b="1" dirty="0" smtClean="0"/>
              <a:t>We have to step back, consider what is needed, who needs it, how fast it is needed, and </a:t>
            </a:r>
            <a:r>
              <a:rPr lang="en-US" sz="2000" b="1" dirty="0"/>
              <a:t>how it can be </a:t>
            </a:r>
            <a:r>
              <a:rPr lang="en-US" sz="2000" b="1" dirty="0" smtClean="0"/>
              <a:t>delivered.</a:t>
            </a:r>
          </a:p>
          <a:p>
            <a:r>
              <a:rPr lang="en-US" sz="2000" b="1" dirty="0" smtClean="0"/>
              <a:t>Become a performance analyst, assess the situation, diagnose the problem, look at the problem through the lenses of multiple learning theories.</a:t>
            </a:r>
          </a:p>
          <a:p>
            <a:r>
              <a:rPr lang="en-US" sz="2000" b="1" dirty="0" smtClean="0"/>
              <a:t>Use analytics or create some new ones that will be really useful.</a:t>
            </a:r>
            <a:endParaRPr lang="en-US" sz="2000" b="1"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642388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and NOT Reactive</a:t>
            </a:r>
            <a:endParaRPr lang="en-US" dirty="0"/>
          </a:p>
        </p:txBody>
      </p:sp>
      <p:sp>
        <p:nvSpPr>
          <p:cNvPr id="3" name="Content Placeholder 2"/>
          <p:cNvSpPr>
            <a:spLocks noGrp="1"/>
          </p:cNvSpPr>
          <p:nvPr>
            <p:ph idx="1"/>
          </p:nvPr>
        </p:nvSpPr>
        <p:spPr/>
        <p:txBody>
          <a:bodyPr>
            <a:noAutofit/>
          </a:bodyPr>
          <a:lstStyle/>
          <a:p>
            <a:r>
              <a:rPr lang="en-US" sz="2000" b="1" dirty="0" smtClean="0"/>
              <a:t>CLOs and instructional designers must move from being reactive    (I need a course) to proactive (what training will take us where we want to go?). </a:t>
            </a:r>
          </a:p>
          <a:p>
            <a:r>
              <a:rPr lang="en-US" sz="2000" b="1" dirty="0" smtClean="0"/>
              <a:t>Use analytics from your group and other groups to link training to current and future strategic outcomes.</a:t>
            </a:r>
          </a:p>
          <a:p>
            <a:r>
              <a:rPr lang="en-US" sz="2000" b="1" dirty="0" smtClean="0"/>
              <a:t>Focus on the future.  Plan for the future.                                    Consider the shelf life of every chunk of learning.  </a:t>
            </a:r>
          </a:p>
          <a:p>
            <a:r>
              <a:rPr lang="en-US" sz="2000" b="1" dirty="0" smtClean="0"/>
              <a:t>There was a time when you could plan 5-10 years into the future. Two years is probably a realistic limit now. </a:t>
            </a:r>
          </a:p>
          <a:p>
            <a:r>
              <a:rPr lang="en-US" sz="2000" b="1" dirty="0" smtClean="0"/>
              <a:t>Scan the environment, find the new thing that may work, and test it with pilot programs.</a:t>
            </a:r>
            <a:endParaRPr lang="en-US" sz="2000" b="1"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020641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Learners Need?</a:t>
            </a:r>
            <a:endParaRPr lang="en-US" dirty="0"/>
          </a:p>
        </p:txBody>
      </p:sp>
      <p:sp>
        <p:nvSpPr>
          <p:cNvPr id="3" name="Content Placeholder 2"/>
          <p:cNvSpPr>
            <a:spLocks noGrp="1"/>
          </p:cNvSpPr>
          <p:nvPr>
            <p:ph idx="1"/>
          </p:nvPr>
        </p:nvSpPr>
        <p:spPr>
          <a:xfrm>
            <a:off x="592854" y="2603500"/>
            <a:ext cx="10309608" cy="4078654"/>
          </a:xfrm>
        </p:spPr>
        <p:txBody>
          <a:bodyPr/>
          <a:lstStyle/>
          <a:p>
            <a:pPr marL="0" indent="0">
              <a:buNone/>
            </a:pPr>
            <a:r>
              <a:rPr lang="en-US" sz="2000" b="1" dirty="0" smtClean="0"/>
              <a:t>Consider the learner in the context of the organization.</a:t>
            </a:r>
          </a:p>
          <a:p>
            <a:r>
              <a:rPr lang="en-US" sz="2000" b="1" dirty="0" smtClean="0"/>
              <a:t>How do you help learners gain footing in the flood of information?</a:t>
            </a:r>
          </a:p>
          <a:p>
            <a:r>
              <a:rPr lang="en-US" sz="2000" b="1" dirty="0" smtClean="0"/>
              <a:t>How do you help them make sense of the information they find?</a:t>
            </a:r>
          </a:p>
          <a:p>
            <a:r>
              <a:rPr lang="en-US" sz="2000" b="1" dirty="0" smtClean="0"/>
              <a:t>How do you know what information matters?</a:t>
            </a:r>
          </a:p>
          <a:p>
            <a:r>
              <a:rPr lang="en-US" sz="2000" b="1" dirty="0" smtClean="0"/>
              <a:t>What information retains its importance and value? What doesn’t?</a:t>
            </a:r>
          </a:p>
          <a:p>
            <a:r>
              <a:rPr lang="en-US" sz="2000" b="1" dirty="0" smtClean="0"/>
              <a:t>How do you link the information when it is modular?</a:t>
            </a:r>
          </a:p>
          <a:p>
            <a:r>
              <a:rPr lang="en-US" sz="2000" b="1" dirty="0" smtClean="0"/>
              <a:t>Put learning in the context of the organization’s total needs.</a:t>
            </a:r>
          </a:p>
          <a:p>
            <a:r>
              <a:rPr lang="en-US" sz="2000" b="1" dirty="0"/>
              <a:t>What are the critical needs of the organization? Critical failures?</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051701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Change Agent Paradigm Shifting</a:t>
            </a:r>
            <a:endParaRPr lang="en-US" dirty="0"/>
          </a:p>
        </p:txBody>
      </p:sp>
      <p:sp>
        <p:nvSpPr>
          <p:cNvPr id="3" name="Content Placeholder 2"/>
          <p:cNvSpPr>
            <a:spLocks noGrp="1"/>
          </p:cNvSpPr>
          <p:nvPr>
            <p:ph idx="1"/>
          </p:nvPr>
        </p:nvSpPr>
        <p:spPr>
          <a:xfrm>
            <a:off x="643944" y="2603500"/>
            <a:ext cx="11136576" cy="3416300"/>
          </a:xfrm>
        </p:spPr>
        <p:txBody>
          <a:bodyPr/>
          <a:lstStyle/>
          <a:p>
            <a:pPr marL="0" indent="0">
              <a:buNone/>
            </a:pPr>
            <a:r>
              <a:rPr lang="en-US" sz="2000" b="1" u="sng" dirty="0"/>
              <a:t>Shifts (</a:t>
            </a:r>
            <a:r>
              <a:rPr lang="en-US" sz="2000" b="1" u="sng" dirty="0" smtClean="0"/>
              <a:t>from)	</a:t>
            </a:r>
            <a:r>
              <a:rPr lang="en-US" sz="2000" b="1" dirty="0" smtClean="0"/>
              <a:t>							</a:t>
            </a:r>
            <a:r>
              <a:rPr lang="en-US" sz="2000" b="1" u="sng" dirty="0" smtClean="0"/>
              <a:t>Shifts (to)</a:t>
            </a:r>
            <a:endParaRPr lang="en-US" sz="2000" u="sng" dirty="0"/>
          </a:p>
          <a:p>
            <a:r>
              <a:rPr lang="en-US" sz="2000" b="1" dirty="0"/>
              <a:t>From change as imposed 		</a:t>
            </a:r>
            <a:r>
              <a:rPr lang="en-US" sz="2000" b="1" dirty="0" smtClean="0"/>
              <a:t>		To </a:t>
            </a:r>
            <a:r>
              <a:rPr lang="en-US" sz="2000" b="1" dirty="0"/>
              <a:t>change as desired</a:t>
            </a:r>
          </a:p>
          <a:p>
            <a:r>
              <a:rPr lang="en-US" sz="2000" b="1" dirty="0" smtClean="0"/>
              <a:t>Instructor/content </a:t>
            </a:r>
            <a:r>
              <a:rPr lang="en-US" sz="2000" b="1" dirty="0"/>
              <a:t>centered		</a:t>
            </a:r>
            <a:r>
              <a:rPr lang="en-US" sz="2000" b="1" dirty="0" smtClean="0"/>
              <a:t>	To learner/performance/competency </a:t>
            </a:r>
            <a:r>
              <a:rPr lang="en-US" sz="2000" b="1" dirty="0"/>
              <a:t>centered</a:t>
            </a:r>
          </a:p>
          <a:p>
            <a:r>
              <a:rPr lang="en-US" sz="2000" b="1" dirty="0"/>
              <a:t>Training as separate from work 	</a:t>
            </a:r>
            <a:r>
              <a:rPr lang="en-US" sz="2000" b="1" dirty="0" smtClean="0"/>
              <a:t>	To </a:t>
            </a:r>
            <a:r>
              <a:rPr lang="en-US" sz="2000" b="1" dirty="0"/>
              <a:t>learning while working</a:t>
            </a:r>
          </a:p>
          <a:p>
            <a:r>
              <a:rPr lang="en-US" sz="2000" b="1" dirty="0" err="1" smtClean="0"/>
              <a:t>IDers</a:t>
            </a:r>
            <a:r>
              <a:rPr lang="en-US" sz="2000" b="1" dirty="0" smtClean="0"/>
              <a:t> </a:t>
            </a:r>
            <a:r>
              <a:rPr lang="en-US" sz="2000" b="1" dirty="0"/>
              <a:t>as slide deck organizers   	</a:t>
            </a:r>
            <a:r>
              <a:rPr lang="en-US" sz="2000" b="1" dirty="0" smtClean="0"/>
              <a:t>	To </a:t>
            </a:r>
            <a:r>
              <a:rPr lang="en-US" sz="2000" b="1" dirty="0" err="1"/>
              <a:t>IDers</a:t>
            </a:r>
            <a:r>
              <a:rPr lang="en-US" sz="2000" b="1" dirty="0"/>
              <a:t> as orchestrators of learning</a:t>
            </a:r>
          </a:p>
          <a:p>
            <a:endParaRPr lang="en-US" b="1" dirty="0"/>
          </a:p>
        </p:txBody>
      </p:sp>
      <p:sp>
        <p:nvSpPr>
          <p:cNvPr id="4" name="TextBox 3"/>
          <p:cNvSpPr txBox="1"/>
          <p:nvPr/>
        </p:nvSpPr>
        <p:spPr>
          <a:xfrm>
            <a:off x="643944" y="6310648"/>
            <a:ext cx="3591048" cy="246221"/>
          </a:xfrm>
          <a:prstGeom prst="rect">
            <a:avLst/>
          </a:prstGeom>
          <a:noFill/>
        </p:spPr>
        <p:txBody>
          <a:bodyPr wrap="none" rtlCol="0">
            <a:spAutoFit/>
          </a:bodyPr>
          <a:lstStyle/>
          <a:p>
            <a:r>
              <a:rPr lang="en-US" sz="1000" dirty="0" smtClean="0"/>
              <a:t>(</a:t>
            </a:r>
            <a:r>
              <a:rPr lang="en-US" sz="1000" dirty="0" err="1" smtClean="0"/>
              <a:t>Julaine</a:t>
            </a:r>
            <a:r>
              <a:rPr lang="en-US" sz="1000" dirty="0" smtClean="0"/>
              <a:t> </a:t>
            </a:r>
            <a:r>
              <a:rPr lang="en-US" sz="1000" dirty="0" err="1" smtClean="0"/>
              <a:t>Fowlin</a:t>
            </a:r>
            <a:r>
              <a:rPr lang="en-US" sz="1000" dirty="0" smtClean="0"/>
              <a:t>, PhD &amp; Monica </a:t>
            </a:r>
            <a:r>
              <a:rPr lang="en-US" sz="1000" dirty="0" err="1" smtClean="0"/>
              <a:t>Sulecio</a:t>
            </a:r>
            <a:r>
              <a:rPr lang="en-US" sz="1000" dirty="0" smtClean="0"/>
              <a:t> de Alvarez, </a:t>
            </a:r>
            <a:r>
              <a:rPr lang="en-US" sz="1000" dirty="0" err="1" smtClean="0"/>
              <a:t>n.d.</a:t>
            </a:r>
            <a:r>
              <a:rPr lang="en-US" sz="1000" dirty="0" smtClean="0"/>
              <a:t>)</a:t>
            </a:r>
            <a:endParaRPr lang="en-US" sz="10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797451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an Instructional Design Change Agent</a:t>
            </a:r>
            <a:endParaRPr lang="en-US" dirty="0"/>
          </a:p>
        </p:txBody>
      </p:sp>
      <p:sp>
        <p:nvSpPr>
          <p:cNvPr id="3" name="Content Placeholder 2"/>
          <p:cNvSpPr>
            <a:spLocks noGrp="1"/>
          </p:cNvSpPr>
          <p:nvPr>
            <p:ph idx="1"/>
          </p:nvPr>
        </p:nvSpPr>
        <p:spPr>
          <a:xfrm>
            <a:off x="502920" y="2603500"/>
            <a:ext cx="11049000" cy="3416300"/>
          </a:xfrm>
        </p:spPr>
        <p:txBody>
          <a:bodyPr>
            <a:normAutofit/>
          </a:bodyPr>
          <a:lstStyle/>
          <a:p>
            <a:pPr marL="0" indent="0">
              <a:buNone/>
            </a:pPr>
            <a:r>
              <a:rPr lang="en-US" sz="2400" b="1" dirty="0" smtClean="0"/>
              <a:t>As content request is presented:</a:t>
            </a:r>
          </a:p>
          <a:p>
            <a:r>
              <a:rPr lang="en-US" sz="2400" b="1" dirty="0" smtClean="0"/>
              <a:t>Does the course meet organization needs – define them</a:t>
            </a:r>
          </a:p>
          <a:p>
            <a:r>
              <a:rPr lang="en-US" sz="2400" b="1" dirty="0" smtClean="0"/>
              <a:t>What do employees need to know at different levels</a:t>
            </a:r>
          </a:p>
          <a:p>
            <a:r>
              <a:rPr lang="en-US" sz="2400" b="1" dirty="0" smtClean="0"/>
              <a:t>How to design to lead learners to be self directed and independent</a:t>
            </a:r>
          </a:p>
          <a:p>
            <a:r>
              <a:rPr lang="en-US" sz="2400" b="1" dirty="0" smtClean="0"/>
              <a:t>What new instructional design theories can be applied</a:t>
            </a:r>
          </a:p>
          <a:p>
            <a:r>
              <a:rPr lang="en-US" sz="2400" b="1" dirty="0" smtClean="0"/>
              <a:t>What new instructional design strategies can be applied</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14306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 an Instructional Design Change </a:t>
            </a:r>
            <a:r>
              <a:rPr lang="en-US" dirty="0" smtClean="0"/>
              <a:t>Agent 2</a:t>
            </a:r>
            <a:endParaRPr lang="en-US" dirty="0"/>
          </a:p>
        </p:txBody>
      </p:sp>
      <p:sp>
        <p:nvSpPr>
          <p:cNvPr id="3" name="Content Placeholder 2"/>
          <p:cNvSpPr>
            <a:spLocks noGrp="1"/>
          </p:cNvSpPr>
          <p:nvPr>
            <p:ph idx="1"/>
          </p:nvPr>
        </p:nvSpPr>
        <p:spPr>
          <a:xfrm>
            <a:off x="533400" y="2603499"/>
            <a:ext cx="11216640" cy="3953711"/>
          </a:xfrm>
        </p:spPr>
        <p:txBody>
          <a:bodyPr>
            <a:normAutofit/>
          </a:bodyPr>
          <a:lstStyle/>
          <a:p>
            <a:r>
              <a:rPr lang="en-US" sz="2400" b="1" dirty="0"/>
              <a:t>What needs to be changed (if old courses exist)</a:t>
            </a:r>
          </a:p>
          <a:p>
            <a:r>
              <a:rPr lang="en-US" sz="2400" b="1" dirty="0"/>
              <a:t>Review content – and </a:t>
            </a:r>
            <a:r>
              <a:rPr lang="en-US" sz="2400" b="1" dirty="0" smtClean="0"/>
              <a:t>the </a:t>
            </a:r>
            <a:r>
              <a:rPr lang="en-US" sz="2400" b="1" dirty="0"/>
              <a:t>newest </a:t>
            </a:r>
            <a:r>
              <a:rPr lang="en-US" sz="2400" b="1" dirty="0" smtClean="0"/>
              <a:t>ideas/research </a:t>
            </a:r>
            <a:r>
              <a:rPr lang="en-US" sz="2400" b="1" dirty="0"/>
              <a:t>about </a:t>
            </a:r>
            <a:r>
              <a:rPr lang="en-US" sz="2400" b="1" dirty="0" smtClean="0"/>
              <a:t>content.</a:t>
            </a:r>
            <a:endParaRPr lang="en-US" sz="2400" b="1" dirty="0"/>
          </a:p>
          <a:p>
            <a:r>
              <a:rPr lang="en-US" sz="2400" b="1" dirty="0" smtClean="0"/>
              <a:t>Consult content </a:t>
            </a:r>
            <a:r>
              <a:rPr lang="en-US" sz="2400" b="1" dirty="0"/>
              <a:t>experts (in and out of the organization)</a:t>
            </a:r>
          </a:p>
          <a:p>
            <a:r>
              <a:rPr lang="en-US" sz="2400" b="1" dirty="0"/>
              <a:t>Consider how to best present content using multiple technologies </a:t>
            </a:r>
          </a:p>
          <a:p>
            <a:r>
              <a:rPr lang="en-US" sz="2400" b="1" dirty="0"/>
              <a:t>How to deliver content for individual, class, and just in time learning.</a:t>
            </a:r>
          </a:p>
          <a:p>
            <a:r>
              <a:rPr lang="en-US" sz="2400" b="1" dirty="0"/>
              <a:t>How can instructors be available for individual, class, and JIT </a:t>
            </a:r>
            <a:r>
              <a:rPr lang="en-US" sz="2400" b="1" dirty="0" smtClean="0"/>
              <a:t>learner</a:t>
            </a:r>
            <a:r>
              <a:rPr lang="en-US" sz="2000" b="1" dirty="0" smtClean="0"/>
              <a:t>.</a:t>
            </a:r>
            <a:endParaRPr lang="en-US" sz="2000" b="1"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645549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for it!   Take the Leap!</a:t>
            </a:r>
            <a:br>
              <a:rPr lang="en-US" dirty="0" smtClean="0"/>
            </a:br>
            <a:r>
              <a:rPr lang="en-US" dirty="0" smtClean="0"/>
              <a:t>Make </a:t>
            </a:r>
            <a:r>
              <a:rPr lang="en-US" smtClean="0"/>
              <a:t>the Change!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4340" y="2326774"/>
            <a:ext cx="6222227" cy="4093960"/>
          </a:xfrm>
        </p:spPr>
      </p:pic>
      <p:sp>
        <p:nvSpPr>
          <p:cNvPr id="5" name="TextBox 4"/>
          <p:cNvSpPr txBox="1"/>
          <p:nvPr/>
        </p:nvSpPr>
        <p:spPr>
          <a:xfrm>
            <a:off x="9119937" y="6136105"/>
            <a:ext cx="1816523" cy="461665"/>
          </a:xfrm>
          <a:prstGeom prst="rect">
            <a:avLst/>
          </a:prstGeom>
          <a:noFill/>
        </p:spPr>
        <p:txBody>
          <a:bodyPr wrap="none" rtlCol="0">
            <a:spAutoFit/>
          </a:bodyPr>
          <a:lstStyle/>
          <a:p>
            <a:r>
              <a:rPr lang="en-US" sz="2400" dirty="0" smtClean="0"/>
              <a:t>Questions?</a:t>
            </a:r>
            <a:endParaRPr lang="en-US" sz="2400" dirty="0"/>
          </a:p>
        </p:txBody>
      </p:sp>
      <p:sp>
        <p:nvSpPr>
          <p:cNvPr id="3" name="Footer Placeholder 2"/>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878687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2699" y="-1112519"/>
            <a:ext cx="14924320" cy="9057112"/>
          </a:xfrm>
        </p:spPr>
      </p:pic>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90600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Designers                    often find themselves</a:t>
            </a:r>
            <a:r>
              <a:rPr lang="is-IS" dirty="0" smtClean="0"/>
              <a:t>…</a:t>
            </a:r>
            <a:endParaRPr lang="en-US" dirty="0"/>
          </a:p>
        </p:txBody>
      </p:sp>
      <p:sp>
        <p:nvSpPr>
          <p:cNvPr id="3" name="Content Placeholder 2"/>
          <p:cNvSpPr>
            <a:spLocks noGrp="1"/>
          </p:cNvSpPr>
          <p:nvPr>
            <p:ph idx="1"/>
          </p:nvPr>
        </p:nvSpPr>
        <p:spPr>
          <a:xfrm>
            <a:off x="688769" y="2292626"/>
            <a:ext cx="11388436" cy="4565373"/>
          </a:xfrm>
        </p:spPr>
        <p:txBody>
          <a:bodyPr>
            <a:noAutofit/>
          </a:bodyPr>
          <a:lstStyle/>
          <a:p>
            <a:r>
              <a:rPr lang="en-US" sz="2400" b="1" dirty="0" smtClean="0"/>
              <a:t>Working with subject matter experts</a:t>
            </a:r>
          </a:p>
          <a:p>
            <a:r>
              <a:rPr lang="en-US" sz="2400" b="1" dirty="0"/>
              <a:t>Having to learn a subject </a:t>
            </a:r>
            <a:r>
              <a:rPr lang="en-US" sz="2400" b="1" dirty="0" smtClean="0"/>
              <a:t>quickly</a:t>
            </a:r>
          </a:p>
          <a:p>
            <a:r>
              <a:rPr lang="en-US" sz="2400" b="1" dirty="0" smtClean="0"/>
              <a:t>Being responsible for mounting courses</a:t>
            </a:r>
          </a:p>
          <a:p>
            <a:r>
              <a:rPr lang="en-US" sz="2400" b="1" dirty="0" smtClean="0"/>
              <a:t>Having to master a lot of programs and egos</a:t>
            </a:r>
          </a:p>
          <a:p>
            <a:r>
              <a:rPr lang="en-US" sz="2400" b="1" dirty="0" smtClean="0"/>
              <a:t>Understanding the organization’s mission</a:t>
            </a:r>
          </a:p>
          <a:p>
            <a:r>
              <a:rPr lang="en-US" sz="2400" b="1" dirty="0" smtClean="0"/>
              <a:t>Working to train the entire organization</a:t>
            </a:r>
          </a:p>
          <a:p>
            <a:r>
              <a:rPr lang="en-US" sz="2400" b="1" dirty="0" smtClean="0"/>
              <a:t>Being named as responsible when the training seems to fall short</a:t>
            </a:r>
          </a:p>
          <a:p>
            <a:r>
              <a:rPr lang="en-US" sz="2400" b="1" dirty="0" smtClean="0"/>
              <a:t>Feeling like one is at the bottom of the food chain</a:t>
            </a:r>
            <a:endParaRPr lang="en-US" sz="2400" b="1" dirty="0"/>
          </a:p>
          <a:p>
            <a:r>
              <a:rPr lang="en-US" sz="2400" b="1" dirty="0" smtClean="0"/>
              <a:t>And finding that being a change agent doesn’t change any of that</a:t>
            </a:r>
            <a:r>
              <a:rPr lang="is-IS" sz="2400" b="1" dirty="0" smtClean="0"/>
              <a:t>….</a:t>
            </a:r>
            <a:endParaRPr lang="en-US" sz="2400" b="1"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445115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Change Agent?</a:t>
            </a:r>
            <a:endParaRPr lang="en-US" dirty="0"/>
          </a:p>
        </p:txBody>
      </p:sp>
      <p:sp>
        <p:nvSpPr>
          <p:cNvPr id="3" name="Content Placeholder 2"/>
          <p:cNvSpPr>
            <a:spLocks noGrp="1"/>
          </p:cNvSpPr>
          <p:nvPr>
            <p:ph idx="1"/>
          </p:nvPr>
        </p:nvSpPr>
        <p:spPr>
          <a:xfrm>
            <a:off x="724396" y="2363190"/>
            <a:ext cx="9256218" cy="3656610"/>
          </a:xfrm>
        </p:spPr>
        <p:txBody>
          <a:bodyPr>
            <a:noAutofit/>
          </a:bodyPr>
          <a:lstStyle/>
          <a:p>
            <a:r>
              <a:rPr lang="en-US" sz="2000" b="1" dirty="0" smtClean="0"/>
              <a:t>Works with administrators to plan the change but often after decisions have been made</a:t>
            </a:r>
          </a:p>
          <a:p>
            <a:r>
              <a:rPr lang="en-US" sz="2000" b="1" dirty="0" smtClean="0"/>
              <a:t>Helps </a:t>
            </a:r>
            <a:r>
              <a:rPr lang="en-US" sz="2000" b="1" dirty="0"/>
              <a:t>the organization’s people understand the change</a:t>
            </a:r>
          </a:p>
          <a:p>
            <a:r>
              <a:rPr lang="en-US" sz="2000" b="1" dirty="0" smtClean="0"/>
              <a:t>Facilitates change</a:t>
            </a:r>
          </a:p>
          <a:p>
            <a:r>
              <a:rPr lang="en-US" sz="2000" b="1" dirty="0" smtClean="0"/>
              <a:t>Helps the organization with diffusion and adoption of change</a:t>
            </a:r>
          </a:p>
          <a:p>
            <a:r>
              <a:rPr lang="en-US" sz="2000" b="1" dirty="0" smtClean="0"/>
              <a:t>Fosters acceptance of change</a:t>
            </a:r>
          </a:p>
          <a:p>
            <a:r>
              <a:rPr lang="en-US" sz="2000" b="1" dirty="0" smtClean="0"/>
              <a:t>Builds from the grass roots up – so that everyone is vested</a:t>
            </a:r>
          </a:p>
          <a:p>
            <a:r>
              <a:rPr lang="en-US" sz="2000" b="1" dirty="0" smtClean="0"/>
              <a:t>Facilitates the implementation of change</a:t>
            </a:r>
          </a:p>
          <a:p>
            <a:r>
              <a:rPr lang="en-US" sz="2000" b="1" dirty="0" smtClean="0"/>
              <a:t>Uses communication channels to facilitate change</a:t>
            </a:r>
          </a:p>
          <a:p>
            <a:r>
              <a:rPr lang="en-US" sz="2000" b="1" dirty="0" smtClean="0"/>
              <a:t>Transforms the organization</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6782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of Change Agent Roles</a:t>
            </a:r>
            <a:endParaRPr lang="en-US" dirty="0"/>
          </a:p>
        </p:txBody>
      </p:sp>
      <p:sp>
        <p:nvSpPr>
          <p:cNvPr id="3" name="Content Placeholder 2"/>
          <p:cNvSpPr>
            <a:spLocks noGrp="1"/>
          </p:cNvSpPr>
          <p:nvPr>
            <p:ph idx="1"/>
          </p:nvPr>
        </p:nvSpPr>
        <p:spPr/>
        <p:txBody>
          <a:bodyPr>
            <a:noAutofit/>
          </a:bodyPr>
          <a:lstStyle/>
          <a:p>
            <a:r>
              <a:rPr lang="en-US" sz="2000" b="1" dirty="0" smtClean="0"/>
              <a:t>Develop a need for change</a:t>
            </a:r>
          </a:p>
          <a:p>
            <a:r>
              <a:rPr lang="en-US" sz="2000" b="1" dirty="0" smtClean="0"/>
              <a:t>Establish an information exchange relationship</a:t>
            </a:r>
          </a:p>
          <a:p>
            <a:r>
              <a:rPr lang="en-US" sz="2000" b="1" dirty="0" smtClean="0"/>
              <a:t>Diagnose problems</a:t>
            </a:r>
          </a:p>
          <a:p>
            <a:r>
              <a:rPr lang="en-US" sz="2000" b="1" dirty="0" smtClean="0"/>
              <a:t>Create an intent to change in the client(s)</a:t>
            </a:r>
          </a:p>
          <a:p>
            <a:r>
              <a:rPr lang="en-US" sz="2000" b="1" dirty="0" smtClean="0"/>
              <a:t>Translate an intent into action</a:t>
            </a:r>
          </a:p>
          <a:p>
            <a:r>
              <a:rPr lang="en-US" sz="2000" b="1" dirty="0" smtClean="0"/>
              <a:t>Stabilize adoption and prevent discontinuance</a:t>
            </a:r>
          </a:p>
          <a:p>
            <a:r>
              <a:rPr lang="en-US" sz="2000" b="1" dirty="0" smtClean="0"/>
              <a:t>Achieve a terminal relationship</a:t>
            </a:r>
          </a:p>
          <a:p>
            <a:endParaRPr lang="en-US" sz="2000" b="1" dirty="0"/>
          </a:p>
          <a:p>
            <a:pPr marL="0" indent="0">
              <a:buNone/>
            </a:pPr>
            <a:r>
              <a:rPr lang="en-US" sz="1200" dirty="0"/>
              <a:t>(</a:t>
            </a:r>
            <a:r>
              <a:rPr lang="en-US" sz="1200" dirty="0" smtClean="0"/>
              <a:t>Rogers, Diffusion of Innovations, 2003, pp.371-372)</a:t>
            </a:r>
            <a:endParaRPr lang="en-US" sz="12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74797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314" y="355221"/>
            <a:ext cx="5320146" cy="6543305"/>
          </a:xfrm>
        </p:spPr>
      </p:pic>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68077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1948" y="973669"/>
            <a:ext cx="6187044" cy="5935668"/>
          </a:xfrm>
        </p:spPr>
      </p:pic>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720838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of Innovation over Years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54" y="2315687"/>
            <a:ext cx="8202801" cy="4261173"/>
          </a:xfrm>
        </p:spPr>
      </p:pic>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5386292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533</TotalTime>
  <Words>1464</Words>
  <Application>Microsoft Macintosh PowerPoint</Application>
  <PresentationFormat>Widescreen</PresentationFormat>
  <Paragraphs>170</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Ion Boardroom</vt:lpstr>
      <vt:lpstr>Instructional Designers as Organizational Change Agents &amp; Leaders</vt:lpstr>
      <vt:lpstr>PowerPoint Presentation</vt:lpstr>
      <vt:lpstr>PowerPoint Presentation</vt:lpstr>
      <vt:lpstr>Instructional Designers                    often find themselves…</vt:lpstr>
      <vt:lpstr>What is a Change Agent?</vt:lpstr>
      <vt:lpstr>Sequence of Change Agent Roles</vt:lpstr>
      <vt:lpstr>PowerPoint Presentation</vt:lpstr>
      <vt:lpstr>PowerPoint Presentation</vt:lpstr>
      <vt:lpstr>Diffusion of Innovation over Years</vt:lpstr>
      <vt:lpstr>Diffusion for Delivery Systems</vt:lpstr>
      <vt:lpstr>PowerPoint Presentation</vt:lpstr>
      <vt:lpstr>5 Stages in Innovation Decision Process</vt:lpstr>
      <vt:lpstr>PowerPoint Presentation</vt:lpstr>
      <vt:lpstr>Quotes About Change</vt:lpstr>
      <vt:lpstr>Quotes About Change 2</vt:lpstr>
      <vt:lpstr>Changing the Classroom</vt:lpstr>
      <vt:lpstr>Changing the Classroom 2</vt:lpstr>
      <vt:lpstr>Changing the Classroom 3</vt:lpstr>
      <vt:lpstr>PowerPoint Presentation</vt:lpstr>
      <vt:lpstr>Disrupted Learning</vt:lpstr>
      <vt:lpstr>What the Organization Needs</vt:lpstr>
      <vt:lpstr>Proactive and NOT Reactive</vt:lpstr>
      <vt:lpstr>What Do Learners Need?</vt:lpstr>
      <vt:lpstr>ID Change Agent Paradigm Shifting</vt:lpstr>
      <vt:lpstr>How to Be an Instructional Design Change Agent</vt:lpstr>
      <vt:lpstr>How to Be an Instructional Design Change Agent 2</vt:lpstr>
      <vt:lpstr>Go for it!   Take the Leap! Make the Change!</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Designer as Organizational Change Agents</dc:title>
  <dc:creator>Dr. Lane</dc:creator>
  <cp:lastModifiedBy>Dr. Lane</cp:lastModifiedBy>
  <cp:revision>48</cp:revision>
  <cp:lastPrinted>2017-11-28T01:40:03Z</cp:lastPrinted>
  <dcterms:created xsi:type="dcterms:W3CDTF">2016-12-02T04:20:35Z</dcterms:created>
  <dcterms:modified xsi:type="dcterms:W3CDTF">2017-12-02T23:32:26Z</dcterms:modified>
</cp:coreProperties>
</file>