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0" r:id="rId2"/>
    <p:sldId id="257" r:id="rId3"/>
    <p:sldId id="284" r:id="rId4"/>
    <p:sldId id="276" r:id="rId5"/>
    <p:sldId id="283" r:id="rId6"/>
    <p:sldId id="262" r:id="rId7"/>
    <p:sldId id="268" r:id="rId8"/>
    <p:sldId id="287" r:id="rId9"/>
    <p:sldId id="258" r:id="rId10"/>
    <p:sldId id="286" r:id="rId11"/>
    <p:sldId id="261" r:id="rId12"/>
    <p:sldId id="259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70000"/>
      <a:buFont typeface="Wingdings" pitchFamily="2" charset="2"/>
      <a:buChar char="¢"/>
      <a:defRPr sz="2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734"/>
    <a:srgbClr val="000099"/>
    <a:srgbClr val="09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77" autoAdjust="0"/>
  </p:normalViewPr>
  <p:slideViewPr>
    <p:cSldViewPr>
      <p:cViewPr varScale="1">
        <p:scale>
          <a:sx n="77" d="100"/>
          <a:sy n="77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pic>
        <p:nvPicPr>
          <p:cNvPr id="5" name="Picture 11" descr="md logo 0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1422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9D50A0-4242-4CB1-A14B-F6630A440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3C0B-3567-4B31-AC5A-5B9013D59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5DB-5820-4F8C-BFC1-07D670A24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8D653-8262-417A-90AB-B9B79434D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77F958B-1B37-436B-B369-47D25DE69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541E9C-2A20-4EB9-B986-6181E21B9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0648CE-CC88-4DBD-A1D5-F2A499746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95034-4D57-4E5D-98CA-AEB19EDF5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F8B6-ECA9-46CA-B34C-5D15A277C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949501E-4FAA-4EDF-A5EE-9E8BF792E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2B985-A2E6-4830-A8A7-0CA0B59A2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chemeClr val="bg1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FB2EE674-D82E-48FB-AB9A-5EA4CC5C3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07" r:id="rId7"/>
    <p:sldLayoutId id="2147483816" r:id="rId8"/>
    <p:sldLayoutId id="2147483817" r:id="rId9"/>
    <p:sldLayoutId id="2147483808" r:id="rId10"/>
    <p:sldLayoutId id="214748380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" y="381000"/>
            <a:ext cx="9525000" cy="84299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DE8CD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DE8CD"/>
                </a:solidFill>
                <a:latin typeface="Rockwell" pitchFamily="18" charset="0"/>
              </a:defRPr>
            </a:lvl9pPr>
            <a:extLst/>
          </a:lstStyle>
          <a:p>
            <a:pPr indent="0" algn="ctr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Martin Drive Neighborhood</a:t>
            </a:r>
          </a:p>
          <a:p>
            <a:pPr indent="0" algn="ctr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www.martin-drive.org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9" name="Picture 3" descr="Mosaic Mark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2112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6359" y="1752600"/>
            <a:ext cx="8710954" cy="2438400"/>
          </a:xfrm>
          <a:prstGeom prst="rect">
            <a:avLst/>
          </a:prstGeom>
        </p:spPr>
        <p:txBody>
          <a:bodyPr/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BBB59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hangingPunct="1">
              <a:buNone/>
              <a:defRPr/>
            </a:pP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Milwaukee’s best kept secret!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The </a:t>
            </a:r>
            <a:r>
              <a:rPr lang="en-US" sz="2400" dirty="0"/>
              <a:t>Martin Drive Neighborhood is a small, ​safe and affordable neighborhood on the </a:t>
            </a:r>
            <a:r>
              <a:rPr lang="en-US" sz="2400" dirty="0" smtClean="0"/>
              <a:t>west side </a:t>
            </a:r>
            <a:r>
              <a:rPr lang="en-US" sz="2400" dirty="0"/>
              <a:t>of Milwaukee, fortuitously ​located between beautiful Washington Park to the north and historic Miller ​Valley to the south.</a:t>
            </a:r>
            <a:endParaRPr lang="en-US" sz="24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2266627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9" descr="P7190032_edited.JPG"/>
          <p:cNvPicPr>
            <a:picLocks noChangeAspect="1"/>
          </p:cNvPicPr>
          <p:nvPr/>
        </p:nvPicPr>
        <p:blipFill rotWithShape="1">
          <a:blip r:embed="rId2" cstate="print"/>
          <a:srcRect r="26829"/>
          <a:stretch/>
        </p:blipFill>
        <p:spPr bwMode="auto">
          <a:xfrm>
            <a:off x="4457700" y="1452171"/>
            <a:ext cx="2286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11" descr="P7190023_edi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502" y="3364178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53218"/>
            <a:ext cx="6400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Vliet Street Community </a:t>
            </a:r>
            <a:br>
              <a:rPr lang="en-US" dirty="0" smtClean="0"/>
            </a:br>
            <a:r>
              <a:rPr lang="en-US" dirty="0" smtClean="0"/>
              <a:t>Green Market</a:t>
            </a:r>
            <a:endParaRPr lang="en-US" dirty="0"/>
          </a:p>
        </p:txBody>
      </p:sp>
      <p:pic>
        <p:nvPicPr>
          <p:cNvPr id="30724" name="Picture 2" descr="P10202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413" y="5145297"/>
            <a:ext cx="17684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P1020219_edit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1441982"/>
            <a:ext cx="26003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P102025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486" y="2950014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P1010133_edite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888" y="5248788"/>
            <a:ext cx="18049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P100062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159250"/>
            <a:ext cx="17684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7" descr="dark green market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9018" y="1432168"/>
            <a:ext cx="1946982" cy="15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0" descr="neighbor farm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3700" y="1452171"/>
            <a:ext cx="20351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P1000814_edited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31381" y="5186502"/>
            <a:ext cx="17557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8" descr="P1000225_edited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018" y="4716808"/>
            <a:ext cx="23923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3536"/>
            <a:ext cx="88392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Walk / bike to other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ecreational opportunities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Wick Field </a:t>
            </a:r>
          </a:p>
          <a:p>
            <a:pPr lvl="1" eaLnBrk="1" hangingPunct="1"/>
            <a:r>
              <a:rPr lang="en-US" dirty="0" smtClean="0"/>
              <a:t>Home of softball, baseball and football fields</a:t>
            </a:r>
          </a:p>
          <a:p>
            <a:pPr lvl="1" eaLnBrk="1" hangingPunct="1"/>
            <a:r>
              <a:rPr lang="en-US" dirty="0" smtClean="0"/>
              <a:t>Tennis</a:t>
            </a:r>
            <a:endParaRPr lang="en-US" dirty="0"/>
          </a:p>
          <a:p>
            <a:pPr eaLnBrk="1" hangingPunct="1"/>
            <a:r>
              <a:rPr lang="en-US" dirty="0" smtClean="0"/>
              <a:t>Oak Leaf / Hank Aaron Bike Trail</a:t>
            </a:r>
            <a:endParaRPr lang="en-US" dirty="0" smtClean="0"/>
          </a:p>
          <a:p>
            <a:pPr marL="461963" lvl="1" indent="-350838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pic>
        <p:nvPicPr>
          <p:cNvPr id="24580" name="Picture 5" descr="P8310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96197"/>
            <a:ext cx="26844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6" y="4496197"/>
            <a:ext cx="2687392" cy="2012950"/>
          </a:xfrm>
          <a:prstGeom prst="rect">
            <a:avLst/>
          </a:prstGeom>
        </p:spPr>
      </p:pic>
      <p:pic>
        <p:nvPicPr>
          <p:cNvPr id="24582" name="Picture 7" descr="DSC005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3424435"/>
            <a:ext cx="24701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DSC0052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50431"/>
            <a:ext cx="22113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Near many cafes, restaurants, shops and essentials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3078162"/>
          </a:xfrm>
        </p:spPr>
        <p:txBody>
          <a:bodyPr/>
          <a:lstStyle/>
          <a:p>
            <a:pPr eaLnBrk="1" hangingPunct="1"/>
            <a:r>
              <a:rPr lang="en-US" dirty="0" smtClean="0"/>
              <a:t>Large variety of places to relax and eat</a:t>
            </a:r>
          </a:p>
          <a:p>
            <a:pPr eaLnBrk="1" hangingPunct="1"/>
            <a:r>
              <a:rPr lang="en-US" dirty="0" smtClean="0"/>
              <a:t>Great diversity of shopping on </a:t>
            </a:r>
            <a:r>
              <a:rPr lang="en-US" dirty="0" err="1" smtClean="0"/>
              <a:t>Vliet</a:t>
            </a:r>
            <a:r>
              <a:rPr lang="en-US" dirty="0" smtClean="0"/>
              <a:t> St</a:t>
            </a:r>
          </a:p>
          <a:p>
            <a:pPr eaLnBrk="1" hangingPunct="1"/>
            <a:r>
              <a:rPr lang="en-US" dirty="0" smtClean="0"/>
              <a:t>Very close to essentials; groceries, dry cleaning, pharmacies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6628" name="Picture 4" descr="grocery002_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226" y="4187245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90987"/>
            <a:ext cx="3600450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43701"/>
            <a:ext cx="3600450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04" y="5243701"/>
            <a:ext cx="2039609" cy="11321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Nearby Restaurants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idx="1"/>
          </p:nvPr>
        </p:nvSpPr>
        <p:spPr>
          <a:xfrm>
            <a:off x="190394" y="1396536"/>
            <a:ext cx="8725005" cy="28770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O'Brien's </a:t>
            </a:r>
            <a:r>
              <a:rPr lang="en-US" sz="2600" dirty="0" smtClean="0"/>
              <a:t>Irish Pub – </a:t>
            </a:r>
            <a:r>
              <a:rPr lang="en-US" sz="2600" dirty="0" smtClean="0"/>
              <a:t>   50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&amp; </a:t>
            </a:r>
            <a:r>
              <a:rPr lang="en-US" sz="2600" dirty="0" err="1" smtClean="0"/>
              <a:t>Vliet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Fred’s Drive-In – </a:t>
            </a:r>
            <a:r>
              <a:rPr lang="en-US" sz="2600" dirty="0" smtClean="0"/>
              <a:t>         49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/>
              <a:t>&amp; </a:t>
            </a:r>
            <a:r>
              <a:rPr lang="en-US" sz="2600" dirty="0" err="1"/>
              <a:t>Vliet</a:t>
            </a:r>
            <a:r>
              <a:rPr lang="en-US" sz="2600" dirty="0"/>
              <a:t> </a:t>
            </a:r>
            <a:r>
              <a:rPr lang="en-US" sz="2600" dirty="0" smtClean="0"/>
              <a:t>Street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Caradaro</a:t>
            </a:r>
            <a:r>
              <a:rPr lang="en-US" sz="2600" dirty="0" smtClean="0"/>
              <a:t> Club– </a:t>
            </a:r>
            <a:r>
              <a:rPr lang="en-US" sz="2600" dirty="0" smtClean="0"/>
              <a:t>          50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&amp; Vliet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 Soup Market – </a:t>
            </a:r>
            <a:r>
              <a:rPr lang="en-US" sz="2600" dirty="0" smtClean="0"/>
              <a:t>     53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</a:t>
            </a:r>
            <a:r>
              <a:rPr lang="en-US" sz="2600" dirty="0" smtClean="0"/>
              <a:t>&amp; Vliet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Cold Spoons Gelato </a:t>
            </a:r>
            <a:r>
              <a:rPr lang="en-US" sz="2600" dirty="0" smtClean="0"/>
              <a:t>– 59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&amp; </a:t>
            </a:r>
            <a:r>
              <a:rPr lang="en-US" sz="2600" dirty="0" err="1" smtClean="0"/>
              <a:t>Vliet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err="1" smtClean="0"/>
              <a:t>Meritage</a:t>
            </a:r>
            <a:r>
              <a:rPr lang="en-US" sz="2600" dirty="0" smtClean="0"/>
              <a:t> – </a:t>
            </a:r>
            <a:r>
              <a:rPr lang="en-US" sz="2600" dirty="0" smtClean="0"/>
              <a:t>                    59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&amp; </a:t>
            </a:r>
            <a:r>
              <a:rPr lang="en-US" sz="2600" dirty="0" err="1" smtClean="0"/>
              <a:t>Vliet</a:t>
            </a:r>
            <a:r>
              <a:rPr lang="en-US" sz="2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Highlands Café, </a:t>
            </a:r>
            <a:r>
              <a:rPr lang="en-US" sz="2600" dirty="0" smtClean="0"/>
              <a:t>          60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dirty="0" smtClean="0"/>
              <a:t>&amp; </a:t>
            </a:r>
            <a:r>
              <a:rPr lang="en-US" sz="2600" dirty="0" err="1" smtClean="0"/>
              <a:t>Vliet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Amaranth Café – </a:t>
            </a:r>
            <a:r>
              <a:rPr lang="en-US" sz="2600" dirty="0" smtClean="0"/>
              <a:t>         32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</a:t>
            </a:r>
            <a:r>
              <a:rPr lang="en-US" sz="2600" dirty="0" smtClean="0"/>
              <a:t>&amp; Lisbon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Spitfire                            State </a:t>
            </a:r>
            <a:r>
              <a:rPr lang="en-US" sz="2600" dirty="0" smtClean="0"/>
              <a:t>Street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</p:txBody>
      </p:sp>
      <p:pic>
        <p:nvPicPr>
          <p:cNvPr id="36869" name="Picture 8" descr="O'Briens corner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690" r="3261" b="5139"/>
          <a:stretch>
            <a:fillRect/>
          </a:stretch>
        </p:blipFill>
        <p:spPr bwMode="auto">
          <a:xfrm>
            <a:off x="5839461" y="4429609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5791200" y="3886200"/>
            <a:ext cx="3124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endParaRPr lang="en-US" sz="1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 rot="10797622" flipV="1">
            <a:off x="5851384" y="6362194"/>
            <a:ext cx="3124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Arial Black" pitchFamily="34" charset="0"/>
              </a:rPr>
              <a:t>O’Brien’s </a:t>
            </a:r>
            <a:r>
              <a:rPr lang="en-US" sz="1400" b="1" dirty="0">
                <a:solidFill>
                  <a:schemeClr val="accent6"/>
                </a:solidFill>
                <a:latin typeface="Arial Black" pitchFamily="34" charset="0"/>
              </a:rPr>
              <a:t>Pub</a:t>
            </a:r>
          </a:p>
        </p:txBody>
      </p:sp>
      <p:pic>
        <p:nvPicPr>
          <p:cNvPr id="36872" name="Picture 7" descr="P824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41" y="4622016"/>
            <a:ext cx="18494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9" descr="P10006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823" y="4432724"/>
            <a:ext cx="1036638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4548167" y="6059764"/>
            <a:ext cx="106976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400" b="1" dirty="0">
                <a:solidFill>
                  <a:schemeClr val="accent6"/>
                </a:solidFill>
              </a:rPr>
              <a:t>Amaranth 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accent6"/>
                </a:solidFill>
              </a:rPr>
              <a:t>Bakery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36876" name="TextBox 13"/>
          <p:cNvSpPr txBox="1">
            <a:spLocks noChangeArrowheads="1"/>
          </p:cNvSpPr>
          <p:nvPr/>
        </p:nvSpPr>
        <p:spPr bwMode="auto">
          <a:xfrm>
            <a:off x="457200" y="6053138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dirty="0" err="1">
                <a:solidFill>
                  <a:schemeClr val="accent6"/>
                </a:solidFill>
              </a:rPr>
              <a:t>Caradaro</a:t>
            </a:r>
            <a:r>
              <a:rPr lang="en-US" sz="1400" b="1" dirty="0">
                <a:solidFill>
                  <a:schemeClr val="accent6"/>
                </a:solidFill>
              </a:rPr>
              <a:t> Club</a:t>
            </a:r>
          </a:p>
        </p:txBody>
      </p:sp>
      <p:pic>
        <p:nvPicPr>
          <p:cNvPr id="13" name="Picture 12" descr="P6040610-2cro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7424" y="4863075"/>
            <a:ext cx="2057400" cy="17529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Why did you move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to the Martin Drive Neighborhood?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2979"/>
            <a:ext cx="8229600" cy="4906962"/>
          </a:xfrm>
        </p:spPr>
        <p:txBody>
          <a:bodyPr/>
          <a:lstStyle/>
          <a:p>
            <a:pPr marL="457200" indent="-457200" eaLnBrk="1" hangingPunct="1"/>
            <a:r>
              <a:rPr lang="en-US" sz="2800" dirty="0" smtClean="0"/>
              <a:t>Neighbors shared these quotes:</a:t>
            </a:r>
          </a:p>
          <a:p>
            <a:pPr marL="804863" lvl="1" indent="-457200" eaLnBrk="1" hangingPunct="1"/>
            <a:r>
              <a:rPr lang="en-US" sz="2400" dirty="0" smtClean="0"/>
              <a:t>“Great central location – easy to get anywhere.” </a:t>
            </a:r>
          </a:p>
          <a:p>
            <a:pPr marL="804863" lvl="1" indent="-457200" eaLnBrk="1" hangingPunct="1"/>
            <a:r>
              <a:rPr lang="en-US" sz="2400" dirty="0" smtClean="0"/>
              <a:t>“</a:t>
            </a:r>
            <a:r>
              <a:rPr lang="en-US" sz="2400" dirty="0"/>
              <a:t>Nice neighborhood at an affordable price</a:t>
            </a:r>
            <a:r>
              <a:rPr lang="en-US" sz="2400" dirty="0" smtClean="0"/>
              <a:t>.”</a:t>
            </a:r>
            <a:endParaRPr lang="en-US" sz="2400" dirty="0" smtClean="0"/>
          </a:p>
          <a:p>
            <a:pPr marL="804863" lvl="1" indent="-457200" eaLnBrk="1" hangingPunct="1"/>
            <a:r>
              <a:rPr lang="en-US" sz="2400" dirty="0" smtClean="0"/>
              <a:t>“</a:t>
            </a:r>
            <a:r>
              <a:rPr lang="en-US" sz="2400" dirty="0" smtClean="0"/>
              <a:t>I like that there is a neighborhood organization.”  </a:t>
            </a:r>
          </a:p>
          <a:p>
            <a:pPr marL="804863" lvl="1" indent="-457200" eaLnBrk="1" hangingPunct="1"/>
            <a:r>
              <a:rPr lang="en-US" sz="2400" dirty="0" smtClean="0"/>
              <a:t>“Low crime rate.”</a:t>
            </a:r>
          </a:p>
          <a:p>
            <a:pPr marL="804863" lvl="1" indent="-457200" eaLnBrk="1" hangingPunct="1"/>
            <a:r>
              <a:rPr lang="en-US" sz="2400" dirty="0" smtClean="0"/>
              <a:t>“We wanted to live in a neighborhood that had </a:t>
            </a:r>
            <a:r>
              <a:rPr lang="en-US" sz="2400" dirty="0" smtClean="0"/>
              <a:t>solid, </a:t>
            </a:r>
            <a:r>
              <a:rPr lang="en-US" sz="2400" dirty="0" smtClean="0"/>
              <a:t>established families and was near schools and a park.”</a:t>
            </a:r>
          </a:p>
          <a:p>
            <a:pPr marL="804863" lvl="1" indent="-457200" eaLnBrk="1" hangingPunct="1"/>
            <a:r>
              <a:rPr lang="en-US" sz="2400" dirty="0" smtClean="0"/>
              <a:t>“I like the diversity in the neighborhood.”</a:t>
            </a:r>
          </a:p>
          <a:p>
            <a:pPr marL="804863" lvl="1" indent="-457200" eaLnBrk="1" hangingPunct="1"/>
            <a:r>
              <a:rPr lang="en-US" sz="2400" dirty="0" smtClean="0"/>
              <a:t>“</a:t>
            </a:r>
            <a:r>
              <a:rPr lang="en-US" sz="2400" dirty="0" smtClean="0"/>
              <a:t>A </a:t>
            </a:r>
            <a:r>
              <a:rPr lang="en-US" sz="2400" dirty="0" smtClean="0"/>
              <a:t>community </a:t>
            </a:r>
            <a:r>
              <a:rPr lang="en-US" sz="2400" dirty="0"/>
              <a:t>g</a:t>
            </a:r>
            <a:r>
              <a:rPr lang="en-US" sz="2400" dirty="0" smtClean="0"/>
              <a:t>arden and the neighbors take price in the neighborhood.”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8c53033aa85e652fcee7c62fb1e00818-1_edited-1.jpg"/>
          <p:cNvPicPr>
            <a:picLocks noChangeAspect="1"/>
          </p:cNvPicPr>
          <p:nvPr/>
        </p:nvPicPr>
        <p:blipFill>
          <a:blip r:embed="rId2" cstate="print">
            <a:lum bright="-14000"/>
          </a:blip>
          <a:srcRect/>
          <a:stretch>
            <a:fillRect/>
          </a:stretch>
        </p:blipFill>
        <p:spPr bwMode="auto">
          <a:xfrm>
            <a:off x="5348203" y="1577181"/>
            <a:ext cx="30798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82200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77623"/>
            <a:ext cx="24987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603c7d4b4ba03d05a07b61e18ab824e-1.jpg"/>
          <p:cNvPicPr>
            <a:picLocks noChangeAspect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4386581" y="3810000"/>
            <a:ext cx="4041457" cy="269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43434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Great Location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Very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accessible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centrally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located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Minutes from downtown and Miller Park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Easy</a:t>
            </a:r>
            <a:r>
              <a:rPr lang="en-US" sz="2600" dirty="0" smtClean="0"/>
              <a:t> access to Hwy 41 and public transportation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Walk to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Washington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Park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– beautiful </a:t>
            </a:r>
            <a:r>
              <a:rPr lang="en-US" sz="2600" dirty="0" err="1" smtClean="0"/>
              <a:t>Ohlmsted</a:t>
            </a:r>
            <a:r>
              <a:rPr lang="en-US" sz="2600" dirty="0" smtClean="0"/>
              <a:t> Park with a playground, walking trails, a pool, library, senior center and the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Urban Ecology Center</a:t>
            </a:r>
            <a:r>
              <a:rPr lang="en-US" sz="2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Walk / bike to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Wick Field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Oak Leaf Trail / Hank Aaron Trail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Near</a:t>
            </a:r>
            <a:r>
              <a:rPr lang="en-US" sz="2600" dirty="0" smtClean="0"/>
              <a:t> many cafes, restaurants and a number of unique shops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Great </a:t>
            </a:r>
            <a:r>
              <a:rPr lang="en-US" sz="2600" dirty="0"/>
              <a:t>c</a:t>
            </a:r>
            <a:r>
              <a:rPr lang="en-US" sz="2600" dirty="0" smtClean="0"/>
              <a:t>orporate </a:t>
            </a:r>
            <a:r>
              <a:rPr lang="en-US" sz="2600" dirty="0" smtClean="0"/>
              <a:t>n</a:t>
            </a:r>
            <a:r>
              <a:rPr lang="en-US" sz="2600" dirty="0" smtClean="0"/>
              <a:t>eighbors </a:t>
            </a:r>
            <a:r>
              <a:rPr lang="en-US" sz="2600" dirty="0" smtClean="0"/>
              <a:t>–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Harley Davidson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Miller Brewing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Company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Why </a:t>
            </a:r>
            <a:r>
              <a:rPr lang="en-US" dirty="0" smtClean="0"/>
              <a:t>should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 smtClean="0"/>
              <a:t>b</a:t>
            </a:r>
            <a:r>
              <a:rPr lang="en-US" dirty="0" smtClean="0"/>
              <a:t>uy or rent in the Martin </a:t>
            </a:r>
            <a:r>
              <a:rPr lang="en-US" dirty="0" smtClean="0"/>
              <a:t>Drive Neighborhood?  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221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Quality</a:t>
            </a:r>
            <a:r>
              <a:rPr lang="en-US" sz="2800" dirty="0" smtClean="0"/>
              <a:t> </a:t>
            </a:r>
            <a:r>
              <a:rPr lang="en-US" sz="2800" dirty="0" smtClean="0"/>
              <a:t>housing </a:t>
            </a:r>
            <a:r>
              <a:rPr lang="en-US" sz="2800" dirty="0" smtClean="0"/>
              <a:t>&amp; </a:t>
            </a:r>
            <a:r>
              <a:rPr lang="en-US" sz="2800" dirty="0" smtClean="0"/>
              <a:t>neighborhood  - beautiful and stylish!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Exceptional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Active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caring</a:t>
            </a:r>
            <a:r>
              <a:rPr lang="en-US" sz="2800" dirty="0"/>
              <a:t> Neighborhood </a:t>
            </a:r>
            <a:r>
              <a:rPr lang="en-US" sz="2800" dirty="0" smtClean="0"/>
              <a:t>Association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 smtClean="0"/>
              <a:t>Extremely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safe</a:t>
            </a:r>
            <a:r>
              <a:rPr lang="en-US" sz="2800" dirty="0" smtClean="0"/>
              <a:t> neighborhood </a:t>
            </a:r>
            <a:r>
              <a:rPr lang="en-US" sz="2800" dirty="0" smtClean="0"/>
              <a:t>with </a:t>
            </a:r>
            <a:r>
              <a:rPr lang="en-US" sz="2800" dirty="0" smtClean="0"/>
              <a:t>low </a:t>
            </a:r>
            <a:r>
              <a:rPr lang="en-US" sz="2800" dirty="0"/>
              <a:t>c</a:t>
            </a:r>
            <a:r>
              <a:rPr lang="en-US" sz="2800" dirty="0" smtClean="0"/>
              <a:t>rime </a:t>
            </a:r>
            <a:r>
              <a:rPr lang="en-US" sz="2800" dirty="0"/>
              <a:t>c</a:t>
            </a:r>
            <a:r>
              <a:rPr lang="en-US" sz="2800" dirty="0" smtClean="0"/>
              <a:t>ate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Accepting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Diverse </a:t>
            </a:r>
            <a:r>
              <a:rPr lang="en-US" sz="2800" dirty="0" smtClean="0"/>
              <a:t>residents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Neighbors</a:t>
            </a:r>
            <a:r>
              <a:rPr lang="en-US" sz="2800" dirty="0" smtClean="0"/>
              <a:t> know and </a:t>
            </a:r>
            <a:r>
              <a:rPr lang="en-US" sz="2800" dirty="0" smtClean="0"/>
              <a:t>watch out for each </a:t>
            </a:r>
            <a:r>
              <a:rPr lang="en-US" sz="2800" dirty="0" smtClean="0"/>
              <a:t>other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Great </a:t>
            </a:r>
            <a:r>
              <a:rPr lang="en-US" sz="2800" dirty="0" smtClean="0"/>
              <a:t>sense of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pride </a:t>
            </a:r>
            <a:r>
              <a:rPr lang="en-US" sz="2800" dirty="0" smtClean="0"/>
              <a:t>in our neighborhood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Quality Housing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&amp; Neighborhood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700" b="1" i="1" dirty="0" smtClean="0">
                <a:solidFill>
                  <a:schemeClr val="accent6">
                    <a:lumMod val="75000"/>
                  </a:schemeClr>
                </a:solidFill>
              </a:rPr>
              <a:t>Exceptional Value </a:t>
            </a:r>
            <a:endParaRPr lang="en-US" sz="27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1" name="Picture 7" descr="P824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15" y="1512815"/>
            <a:ext cx="3048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P824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P824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224" y="4153219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P824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7253" y="15240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The Martin Drive Neighborhood </a:t>
            </a:r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77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i="1" u="sng" dirty="0" smtClean="0"/>
              <a:t>Mission</a:t>
            </a:r>
            <a:r>
              <a:rPr lang="en-US" sz="2000" i="1" dirty="0" smtClean="0"/>
              <a:t>:  Martin </a:t>
            </a:r>
            <a:r>
              <a:rPr lang="en-US" sz="2000" i="1" dirty="0" smtClean="0"/>
              <a:t>Drive Neighborhood Association, through programs and projects, will </a:t>
            </a:r>
            <a:r>
              <a:rPr lang="en-US" sz="2000" i="1" dirty="0" smtClean="0"/>
              <a:t>embrace and </a:t>
            </a:r>
            <a:r>
              <a:rPr lang="en-US" sz="2000" i="1" dirty="0" smtClean="0"/>
              <a:t>foster a sense of belonging and common purpose, resulting in a neighborhood that is beautiful, diverse, secure, and fun for everyone!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200400"/>
            <a:ext cx="84582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 eaLnBrk="1" hangingPunct="1">
              <a:buClr>
                <a:schemeClr val="accent1"/>
              </a:buClr>
              <a:buFont typeface="Wingdings" panose="05000000000000000000" pitchFamily="2" charset="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Neighbors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coming together to support the future of the neighborhood and our neighbors.  </a:t>
            </a:r>
          </a:p>
          <a:p>
            <a:pPr marL="461963" indent="-461963" eaLnBrk="1" hangingPunct="1">
              <a:buClr>
                <a:schemeClr val="accent1"/>
              </a:buClr>
              <a:buFont typeface="Wingdings" panose="05000000000000000000" pitchFamily="2" charset="2"/>
              <a:buChar char=""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Active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meeting monthly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for 20+ years</a:t>
            </a:r>
          </a:p>
          <a:p>
            <a:pPr marL="461963" indent="-461963" eaLnBrk="1" hangingPunct="1">
              <a:buClr>
                <a:schemeClr val="accent1"/>
              </a:buClr>
              <a:buFont typeface="Wingdings" panose="05000000000000000000" pitchFamily="2" charset="2"/>
              <a:buChar char="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Experience working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with our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community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partners to keep the neighborhood thriving and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vibrant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Monthly meetings -- everyone is welcome</a:t>
            </a:r>
          </a:p>
          <a:p>
            <a:pPr eaLnBrk="1" hangingPunct="1"/>
            <a:r>
              <a:rPr lang="en-US" sz="2800" dirty="0" smtClean="0"/>
              <a:t>Website, Facebook and newsletters to keep in touch with current happenings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Responsive </a:t>
            </a:r>
            <a:r>
              <a:rPr lang="en-US" sz="2800" dirty="0" smtClean="0"/>
              <a:t>Alderman and other elected officials</a:t>
            </a:r>
          </a:p>
          <a:p>
            <a:pPr eaLnBrk="1" hangingPunct="1"/>
            <a:r>
              <a:rPr lang="en-US" sz="2800" dirty="0" smtClean="0"/>
              <a:t>Organized and safe </a:t>
            </a:r>
            <a:r>
              <a:rPr lang="en-US" sz="2800" dirty="0" smtClean="0"/>
              <a:t>activities for kids and adults – i.e. Halloween Night Time Trick and Treating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Proactively address neighborhood problems and celebrate accomplishments</a:t>
            </a:r>
            <a:endParaRPr lang="en-US" sz="2800" dirty="0" smtClean="0"/>
          </a:p>
          <a:p>
            <a:pPr eaLnBrk="1" hangingPunct="1"/>
            <a:endParaRPr lang="en-US" sz="2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The Martin Drive Neighborhood </a:t>
            </a:r>
            <a:r>
              <a:rPr lang="en-US" dirty="0" smtClean="0"/>
              <a:t>Association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Night Time Trick or Treat</a:t>
            </a:r>
          </a:p>
        </p:txBody>
      </p:sp>
      <p:pic>
        <p:nvPicPr>
          <p:cNvPr id="28675" name="Picture 5" descr="DSC0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32225"/>
            <a:ext cx="3886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DSC00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19400"/>
            <a:ext cx="33734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DSC005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76555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fall 2006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67250"/>
            <a:ext cx="2514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fall 2006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600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7772400" y="3886200"/>
            <a:ext cx="6858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Martin </a:t>
            </a:r>
            <a:r>
              <a:rPr lang="en-US" dirty="0" smtClean="0"/>
              <a:t>Drive </a:t>
            </a:r>
            <a:r>
              <a:rPr lang="en-US" dirty="0" smtClean="0"/>
              <a:t>Neighborhood is </a:t>
            </a:r>
            <a:r>
              <a:rPr lang="en-US" dirty="0" smtClean="0"/>
              <a:t>extremely</a:t>
            </a:r>
            <a:r>
              <a:rPr lang="en-US" dirty="0"/>
              <a:t> </a:t>
            </a:r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74982" y="1396218"/>
            <a:ext cx="864041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eaLnBrk="1" hangingPunct="1">
              <a:spcBef>
                <a:spcPct val="0"/>
              </a:spcBef>
              <a:buClr>
                <a:schemeClr val="accent1"/>
              </a:buClr>
              <a:buFont typeface="Wingdings 2" pitchFamily="18" charset="2"/>
              <a:buChar char=""/>
              <a:defRPr sz="2800">
                <a:solidFill>
                  <a:schemeClr val="tx1"/>
                </a:solidFill>
                <a:latin typeface="+mn-lt"/>
              </a:defRPr>
            </a:lvl1pPr>
            <a:lvl2pPr marL="639763" indent="-22860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822325" indent="-190500" eaLnBrk="0" hangingPunct="0">
              <a:spcBef>
                <a:spcPts val="400"/>
              </a:spcBef>
              <a:buClr>
                <a:srgbClr val="9BBB59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+mn-lt"/>
              </a:defRPr>
            </a:lvl3pPr>
            <a:lvl4pPr marL="1004888" indent="-182563" eaLnBrk="0" hangingPunct="0">
              <a:spcBef>
                <a:spcPts val="400"/>
              </a:spcBef>
              <a:buClr>
                <a:srgbClr val="9BBB59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4pPr>
            <a:lvl5pPr marL="1187450" indent="-182563" eaLnBrk="0" hangingPunct="0">
              <a:spcBef>
                <a:spcPts val="400"/>
              </a:spcBef>
              <a:buClr>
                <a:srgbClr val="9BBB59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+mn-lt"/>
              </a:defRPr>
            </a:lvl5pPr>
            <a:lvl6pPr marL="1371600" indent="-173736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baseline="0">
                <a:solidFill>
                  <a:schemeClr val="tx1"/>
                </a:solidFill>
                <a:latin typeface="+mn-lt"/>
              </a:defRPr>
            </a:lvl6pPr>
            <a:lvl7pPr marL="1554480" indent="-173736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baseline="0">
                <a:solidFill>
                  <a:schemeClr val="tx1"/>
                </a:solidFill>
                <a:latin typeface="+mn-lt"/>
              </a:defRPr>
            </a:lvl7pPr>
            <a:lvl8pPr marL="1737360" indent="-173736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baseline="0">
                <a:solidFill>
                  <a:schemeClr val="tx1"/>
                </a:solidFill>
                <a:latin typeface="+mn-lt"/>
              </a:defRPr>
            </a:lvl8pPr>
            <a:lvl9pPr marL="1920240" indent="-173736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baseline="0">
                <a:solidFill>
                  <a:schemeClr val="tx1"/>
                </a:solidFill>
                <a:latin typeface="+mn-lt"/>
              </a:defRPr>
            </a:lvl9pPr>
            <a:extLst/>
          </a:lstStyle>
          <a:p>
            <a:r>
              <a:rPr lang="en-US" sz="2400" dirty="0" smtClean="0"/>
              <a:t>Neighbors are serious about safety</a:t>
            </a:r>
          </a:p>
          <a:p>
            <a:pPr lvl="1"/>
            <a:r>
              <a:rPr lang="en-US" sz="2200" dirty="0" smtClean="0"/>
              <a:t>Active in </a:t>
            </a:r>
            <a:r>
              <a:rPr lang="en-US" sz="2200" dirty="0" err="1" smtClean="0"/>
              <a:t>blockwatch</a:t>
            </a:r>
            <a:r>
              <a:rPr lang="en-US" sz="2200" dirty="0" smtClean="0"/>
              <a:t> and MPD District Block Watch</a:t>
            </a:r>
          </a:p>
          <a:p>
            <a:r>
              <a:rPr lang="en-US" sz="2400" dirty="0" smtClean="0"/>
              <a:t>Residents enjoy a very </a:t>
            </a:r>
            <a:r>
              <a:rPr lang="en-US" sz="2400" dirty="0"/>
              <a:t>low crime rate</a:t>
            </a:r>
          </a:p>
          <a:p>
            <a:r>
              <a:rPr lang="en-US" sz="2400" dirty="0" smtClean="0"/>
              <a:t>No </a:t>
            </a:r>
            <a:r>
              <a:rPr lang="en-US" sz="2400" dirty="0"/>
              <a:t>alleys in the neighborhood make it safer</a:t>
            </a:r>
          </a:p>
          <a:p>
            <a:r>
              <a:rPr lang="en-US" sz="2400" dirty="0" smtClean="0"/>
              <a:t>The Martin </a:t>
            </a:r>
            <a:r>
              <a:rPr lang="en-US" sz="2400" dirty="0"/>
              <a:t>Drive Neighborhood has experience in partnering with the Police Department, </a:t>
            </a:r>
            <a:r>
              <a:rPr lang="en-US" sz="2400" dirty="0"/>
              <a:t>Alderman </a:t>
            </a:r>
            <a:r>
              <a:rPr lang="en-US" sz="2400" dirty="0" smtClean="0"/>
              <a:t>Murphy, Harley Davidson </a:t>
            </a:r>
            <a:r>
              <a:rPr lang="en-US" sz="2400" dirty="0"/>
              <a:t>and other community partners to ensure a voice and solve our </a:t>
            </a:r>
            <a:r>
              <a:rPr lang="en-US" sz="2400" dirty="0" smtClean="0"/>
              <a:t>issues</a:t>
            </a:r>
            <a:endParaRPr lang="en-US" sz="2400" dirty="0"/>
          </a:p>
        </p:txBody>
      </p:sp>
      <p:pic>
        <p:nvPicPr>
          <p:cNvPr id="21508" name="Picture 4" descr="P10001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2828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P10100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99" y="48006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80113" y="4693968"/>
            <a:ext cx="4191000" cy="16496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“I am happy you have been so successful in your efforts at turning the block around.  It has become a near showcase (perhaps case study) of an example of what can be done with the power of residents.”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James C. </a:t>
            </a:r>
            <a:r>
              <a:rPr lang="en-US" sz="1400" i="1" dirty="0" err="1" smtClean="0">
                <a:solidFill>
                  <a:schemeClr val="accent6">
                    <a:lumMod val="75000"/>
                  </a:schemeClr>
                </a:solidFill>
              </a:rPr>
              <a:t>Harpole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, Assistant </a:t>
            </a: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</a:rPr>
              <a:t>Chief of Police</a:t>
            </a:r>
          </a:p>
          <a:p>
            <a:pPr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20000"/>
                <a:lumOff val="80000"/>
              </a:schemeClr>
            </a:gs>
            <a:gs pos="20000">
              <a:schemeClr val="bg1">
                <a:tint val="80000"/>
                <a:satMod val="355000"/>
              </a:schemeClr>
            </a:gs>
            <a:gs pos="100000">
              <a:srgbClr val="0F6734"/>
            </a:gs>
          </a:gsLst>
          <a:path path="circle">
            <a:fillToRect l="67500" t="35000" r="32500" b="6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447800"/>
            <a:ext cx="6477000" cy="4267200"/>
          </a:xfrm>
        </p:spPr>
        <p:txBody>
          <a:bodyPr/>
          <a:lstStyle/>
          <a:p>
            <a:pPr eaLnBrk="1" hangingPunct="1"/>
            <a:r>
              <a:rPr lang="en-US" sz="2400" dirty="0"/>
              <a:t>B</a:t>
            </a:r>
            <a:r>
              <a:rPr lang="en-US" sz="2400" dirty="0" smtClean="0"/>
              <a:t>eautiful </a:t>
            </a:r>
            <a:r>
              <a:rPr lang="en-US" sz="2400" dirty="0" smtClean="0"/>
              <a:t>Olmsted Park with </a:t>
            </a:r>
            <a:r>
              <a:rPr lang="en-US" sz="2400" dirty="0" smtClean="0"/>
              <a:t>a playground, walking trails, a pool, basketball </a:t>
            </a:r>
            <a:r>
              <a:rPr lang="en-US" sz="2400" dirty="0" smtClean="0"/>
              <a:t>courts, paddle boat rides &amp; beautiful </a:t>
            </a:r>
            <a:r>
              <a:rPr lang="en-US" sz="2400" dirty="0" smtClean="0"/>
              <a:t>lagoons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New home of the Urban Ecology Center at Washington Park</a:t>
            </a:r>
          </a:p>
          <a:p>
            <a:pPr eaLnBrk="1" hangingPunct="1"/>
            <a:r>
              <a:rPr lang="en-US" sz="2400" dirty="0" smtClean="0"/>
              <a:t>Band Shell features free outdoor summer concerts including </a:t>
            </a:r>
            <a:r>
              <a:rPr lang="en-US" sz="2400" dirty="0" smtClean="0"/>
              <a:t>blues</a:t>
            </a:r>
            <a:r>
              <a:rPr lang="en-US" sz="2400" dirty="0" smtClean="0"/>
              <a:t>, </a:t>
            </a:r>
            <a:r>
              <a:rPr lang="en-US" sz="2400" dirty="0" smtClean="0"/>
              <a:t>jazz </a:t>
            </a:r>
            <a:r>
              <a:rPr lang="en-US" sz="2400" dirty="0" smtClean="0"/>
              <a:t>and the </a:t>
            </a:r>
            <a:r>
              <a:rPr lang="en-US" sz="2400" dirty="0"/>
              <a:t>S</a:t>
            </a:r>
            <a:r>
              <a:rPr lang="en-US" sz="2400" dirty="0" smtClean="0"/>
              <a:t>ymphony 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pic>
        <p:nvPicPr>
          <p:cNvPr id="22530" name="Picture 9" descr="P81000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234" y="4509930"/>
            <a:ext cx="17065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p boundy uec 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109" y="4663851"/>
            <a:ext cx="15081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6120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310820"/>
            <a:ext cx="1752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Walk to Washington Park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2536" name="Picture 7" descr="park walk 6 4 08006_edit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07" y="1507213"/>
            <a:ext cx="18700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P103013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50" y="2936241"/>
            <a:ext cx="17875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DSCN248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829" y="4148803"/>
            <a:ext cx="1863253" cy="139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SC004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6397" y="4996308"/>
            <a:ext cx="2132825" cy="15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P1010147_edite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0121" y="4192139"/>
            <a:ext cx="18049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5">
      <a:dk1>
        <a:srgbClr val="4F6128"/>
      </a:dk1>
      <a:lt1>
        <a:sysClr val="window" lastClr="FFFFFF"/>
      </a:lt1>
      <a:dk2>
        <a:srgbClr val="24221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17010</TotalTime>
  <Words>694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Rockwell</vt:lpstr>
      <vt:lpstr>Wingdings</vt:lpstr>
      <vt:lpstr>Wingdings 2</vt:lpstr>
      <vt:lpstr>Foundry</vt:lpstr>
      <vt:lpstr>PowerPoint Presentation</vt:lpstr>
      <vt:lpstr>Great Location</vt:lpstr>
      <vt:lpstr>Why should you buy or rent in the Martin Drive Neighborhood?  </vt:lpstr>
      <vt:lpstr>Quality Housing &amp; Neighborhood Exceptional Value </vt:lpstr>
      <vt:lpstr>The Martin Drive Neighborhood Association</vt:lpstr>
      <vt:lpstr>The Martin Drive Neighborhood Association</vt:lpstr>
      <vt:lpstr>Night Time Trick or Treat</vt:lpstr>
      <vt:lpstr>The Martin Drive Neighborhood is extremely safe</vt:lpstr>
      <vt:lpstr>Walk to Washington Park</vt:lpstr>
      <vt:lpstr>Vliet Street Community  Green Market</vt:lpstr>
      <vt:lpstr>Walk / bike to other  recreational opportunities</vt:lpstr>
      <vt:lpstr>Near many cafes, restaurants, shops and essentials</vt:lpstr>
      <vt:lpstr>Nearby Restaurants</vt:lpstr>
      <vt:lpstr>Why did you move to the Martin Drive Neighborhood?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Drive Neighborhood</dc:title>
  <dc:creator>Pat Mueller</dc:creator>
  <cp:lastModifiedBy>Bryan Berghauer</cp:lastModifiedBy>
  <cp:revision>127</cp:revision>
  <dcterms:created xsi:type="dcterms:W3CDTF">2007-08-21T02:34:33Z</dcterms:created>
  <dcterms:modified xsi:type="dcterms:W3CDTF">2015-02-09T03:05:58Z</dcterms:modified>
</cp:coreProperties>
</file>