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4"/>
  </p:handoutMasterIdLst>
  <p:sldIdLst>
    <p:sldId id="256" r:id="rId2"/>
    <p:sldId id="257" r:id="rId3"/>
    <p:sldId id="258" r:id="rId4"/>
    <p:sldId id="259" r:id="rId5"/>
    <p:sldId id="261" r:id="rId6"/>
    <p:sldId id="262" r:id="rId7"/>
    <p:sldId id="263" r:id="rId8"/>
    <p:sldId id="260" r:id="rId9"/>
    <p:sldId id="264" r:id="rId10"/>
    <p:sldId id="266" r:id="rId11"/>
    <p:sldId id="265"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6C02847E-40D0-4C6D-B8ED-BCB9B9453831}" type="datetimeFigureOut">
              <a:rPr lang="en-US" smtClean="0"/>
              <a:t>10/22/2015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F733C5F-EFE8-485A-AEFC-51A8C01EF87D}" type="slidenum">
              <a:rPr lang="en-US" smtClean="0"/>
              <a:t>‹#›</a:t>
            </a:fld>
            <a:endParaRPr lang="en-US"/>
          </a:p>
        </p:txBody>
      </p:sp>
    </p:spTree>
    <p:extLst>
      <p:ext uri="{BB962C8B-B14F-4D97-AF65-F5344CB8AC3E}">
        <p14:creationId xmlns:p14="http://schemas.microsoft.com/office/powerpoint/2010/main" val="7421754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79D4880-6BB4-47A2-AE86-60E7487B6BDC}" type="datetimeFigureOut">
              <a:rPr lang="en-US" smtClean="0"/>
              <a:pPr/>
              <a:t>10/22/2015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866707C-1AEA-47CB-830B-9FCCD0AE2F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79D4880-6BB4-47A2-AE86-60E7487B6BDC}" type="datetimeFigureOut">
              <a:rPr lang="en-US" smtClean="0"/>
              <a:pPr/>
              <a:t>10/22/2015</a:t>
            </a:fld>
            <a:endParaRPr lang="en-US"/>
          </a:p>
        </p:txBody>
      </p:sp>
      <p:sp>
        <p:nvSpPr>
          <p:cNvPr id="27" name="Slide Number Placeholder 26"/>
          <p:cNvSpPr>
            <a:spLocks noGrp="1"/>
          </p:cNvSpPr>
          <p:nvPr>
            <p:ph type="sldNum" sz="quarter" idx="11"/>
          </p:nvPr>
        </p:nvSpPr>
        <p:spPr/>
        <p:txBody>
          <a:bodyPr rtlCol="0"/>
          <a:lstStyle/>
          <a:p>
            <a:fld id="{5866707C-1AEA-47CB-830B-9FCCD0AE2F99}"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79D4880-6BB4-47A2-AE86-60E7487B6BDC}" type="datetimeFigureOut">
              <a:rPr lang="en-US" smtClean="0"/>
              <a:pPr/>
              <a:t>10/22/2015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866707C-1AEA-47CB-830B-9FCCD0AE2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9D4880-6BB4-47A2-AE86-60E7487B6BDC}" type="datetimeFigureOut">
              <a:rPr lang="en-US" smtClean="0"/>
              <a:pPr/>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6707C-1AEA-47CB-830B-9FCCD0AE2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79D4880-6BB4-47A2-AE86-60E7487B6BDC}" type="datetimeFigureOut">
              <a:rPr lang="en-US" smtClean="0"/>
              <a:pPr/>
              <a:t>10/22/2015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866707C-1AEA-47CB-830B-9FCCD0AE2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oswegogymnastics.webstarts.com/" TargetMode="External"/><Relationship Id="rId2" Type="http://schemas.openxmlformats.org/officeDocument/2006/relationships/hyperlink" Target="http://il.8to18.com/oswego/activities/gymnastics/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sz="5400" dirty="0" smtClean="0"/>
              <a:t>Oswego </a:t>
            </a:r>
            <a:r>
              <a:rPr lang="en-US" sz="5400" dirty="0" smtClean="0">
                <a:solidFill>
                  <a:srgbClr val="FF6600"/>
                </a:solidFill>
              </a:rPr>
              <a:t>Co-</a:t>
            </a:r>
            <a:r>
              <a:rPr lang="en-US" sz="5400" dirty="0" smtClean="0">
                <a:solidFill>
                  <a:schemeClr val="bg1">
                    <a:lumMod val="65000"/>
                  </a:schemeClr>
                </a:solidFill>
              </a:rPr>
              <a:t>op</a:t>
            </a:r>
            <a:r>
              <a:rPr lang="en-US" sz="5400" dirty="0" smtClean="0"/>
              <a:t> Gymnastics </a:t>
            </a:r>
            <a:endParaRPr lang="en-US" sz="5400" dirty="0"/>
          </a:p>
        </p:txBody>
      </p:sp>
      <p:sp>
        <p:nvSpPr>
          <p:cNvPr id="3" name="Subtitle 2"/>
          <p:cNvSpPr>
            <a:spLocks noGrp="1"/>
          </p:cNvSpPr>
          <p:nvPr>
            <p:ph type="subTitle" idx="1"/>
          </p:nvPr>
        </p:nvSpPr>
        <p:spPr>
          <a:xfrm>
            <a:off x="1143000" y="3810000"/>
            <a:ext cx="4953000" cy="1752600"/>
          </a:xfrm>
        </p:spPr>
        <p:txBody>
          <a:bodyPr/>
          <a:lstStyle/>
          <a:p>
            <a:r>
              <a:rPr lang="en-US" sz="4000" dirty="0" smtClean="0"/>
              <a:t>  </a:t>
            </a:r>
            <a:r>
              <a:rPr lang="en-US" sz="4800" dirty="0" smtClean="0"/>
              <a:t>2015-2016</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pPr algn="ctr"/>
            <a:r>
              <a:rPr lang="en-US" dirty="0" smtClean="0">
                <a:solidFill>
                  <a:schemeClr val="accent1"/>
                </a:solidFill>
                <a:latin typeface="Comic Sans MS" pitchFamily="66" charset="0"/>
              </a:rPr>
              <a:t>Eligibility</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a:bodyPr>
          <a:lstStyle/>
          <a:p>
            <a:pPr>
              <a:buNone/>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Coaches receive weekly reports</a:t>
            </a:r>
          </a:p>
          <a:p>
            <a:pPr>
              <a:buNone/>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Must be passing 5 classes</a:t>
            </a: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Can still practice (with parent, athlete, coaches discretion), but CANNOT compete	</a:t>
            </a: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4 consecutive weeks = dismissal from team</a:t>
            </a: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Holiday report is for 3 weeks</a:t>
            </a: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endParaRPr lang="en-US" sz="24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pPr algn="ctr"/>
            <a:r>
              <a:rPr lang="en-US" dirty="0" smtClean="0">
                <a:solidFill>
                  <a:schemeClr val="accent1"/>
                </a:solidFill>
                <a:latin typeface="Comic Sans MS" pitchFamily="66" charset="0"/>
              </a:rPr>
              <a:t>To Complete</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a:bodyPr>
          <a:lstStyle/>
          <a:p>
            <a:pPr>
              <a:buFont typeface="Arial" pitchFamily="34" charset="0"/>
              <a:buChar char="•"/>
            </a:pPr>
            <a:endParaRPr lang="en-US" sz="24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lvl="1"/>
            <a:r>
              <a:rPr lang="en-US" sz="2800" dirty="0" smtClean="0">
                <a:solidFill>
                  <a:srgbClr val="000066"/>
                </a:solidFill>
                <a:latin typeface="Comic Sans MS" pitchFamily="66" charset="0"/>
              </a:rPr>
              <a:t>Online Registration, Current Physical, and Athletic Fee ($75) to Athletic Office</a:t>
            </a:r>
          </a:p>
          <a:p>
            <a:pPr lvl="1"/>
            <a:r>
              <a:rPr lang="en-US" sz="2800" dirty="0" smtClean="0">
                <a:solidFill>
                  <a:srgbClr val="000066"/>
                </a:solidFill>
                <a:latin typeface="Comic Sans MS" pitchFamily="66" charset="0"/>
              </a:rPr>
              <a:t>Contact Information &amp; Data Sheets</a:t>
            </a:r>
          </a:p>
          <a:p>
            <a:pPr lvl="1"/>
            <a:r>
              <a:rPr lang="en-US" sz="2800" smtClean="0">
                <a:solidFill>
                  <a:srgbClr val="000066"/>
                </a:solidFill>
                <a:latin typeface="Comic Sans MS" pitchFamily="66" charset="0"/>
              </a:rPr>
              <a:t>Team Apparel/Sizes </a:t>
            </a:r>
            <a:r>
              <a:rPr lang="en-US" sz="2800" dirty="0" smtClean="0">
                <a:solidFill>
                  <a:srgbClr val="000066"/>
                </a:solidFill>
                <a:latin typeface="Comic Sans MS" pitchFamily="66" charset="0"/>
              </a:rPr>
              <a:t>Form</a:t>
            </a:r>
          </a:p>
          <a:p>
            <a:pPr lvl="1"/>
            <a:r>
              <a:rPr lang="en-US" sz="2800" dirty="0" smtClean="0">
                <a:solidFill>
                  <a:srgbClr val="000066"/>
                </a:solidFill>
                <a:latin typeface="Comic Sans MS" pitchFamily="66" charset="0"/>
              </a:rPr>
              <a:t>Parent Volunteer Sign Up Sheets</a:t>
            </a:r>
          </a:p>
          <a:p>
            <a:pPr lvl="1"/>
            <a:r>
              <a:rPr lang="en-US" sz="2800" dirty="0" smtClean="0">
                <a:solidFill>
                  <a:srgbClr val="000066"/>
                </a:solidFill>
                <a:latin typeface="Comic Sans MS" pitchFamily="66" charset="0"/>
              </a:rPr>
              <a:t>Team Fee $</a:t>
            </a:r>
          </a:p>
          <a:p>
            <a:pPr lvl="1">
              <a:buNone/>
            </a:pPr>
            <a:endParaRPr lang="en-US" sz="28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r>
              <a:rPr lang="en-US" sz="2000" dirty="0" smtClean="0">
                <a:solidFill>
                  <a:srgbClr val="000066"/>
                </a:solidFill>
                <a:latin typeface="Comic Sans MS" pitchFamily="66" charset="0"/>
              </a:rPr>
              <a:t>       </a:t>
            </a:r>
          </a:p>
          <a:p>
            <a:pPr>
              <a:buNone/>
            </a:pPr>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normAutofit fontScale="90000"/>
          </a:bodyPr>
          <a:lstStyle/>
          <a:p>
            <a:pPr algn="ctr"/>
            <a:r>
              <a:rPr lang="en-US" dirty="0" smtClean="0">
                <a:solidFill>
                  <a:schemeClr val="accent1"/>
                </a:solidFill>
                <a:latin typeface="Comic Sans MS" pitchFamily="66" charset="0"/>
              </a:rPr>
              <a:t>Improving </a:t>
            </a:r>
            <a:br>
              <a:rPr lang="en-US" dirty="0" smtClean="0">
                <a:solidFill>
                  <a:schemeClr val="accent1"/>
                </a:solidFill>
                <a:latin typeface="Comic Sans MS" pitchFamily="66" charset="0"/>
              </a:rPr>
            </a:br>
            <a:r>
              <a:rPr lang="en-US" dirty="0" smtClean="0">
                <a:solidFill>
                  <a:schemeClr val="accent1"/>
                </a:solidFill>
                <a:latin typeface="Comic Sans MS" pitchFamily="66" charset="0"/>
              </a:rPr>
              <a:t>Every Single Day</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905000"/>
            <a:ext cx="8229600" cy="4669536"/>
          </a:xfrm>
          <a:solidFill>
            <a:schemeClr val="bg1">
              <a:lumMod val="85000"/>
            </a:schemeClr>
          </a:solidFill>
          <a:ln w="57150">
            <a:solidFill>
              <a:srgbClr val="FF6600"/>
            </a:solidFill>
          </a:ln>
        </p:spPr>
        <p:txBody>
          <a:bodyPr>
            <a:normAutofit fontScale="62500" lnSpcReduction="20000"/>
          </a:bodyPr>
          <a:lstStyle/>
          <a:p>
            <a:pPr lvl="1" algn="ctr">
              <a:buNone/>
            </a:pPr>
            <a:endParaRPr lang="en-US" sz="12400" dirty="0" smtClean="0">
              <a:solidFill>
                <a:srgbClr val="000066"/>
              </a:solidFill>
              <a:latin typeface="Comic Sans MS" pitchFamily="66" charset="0"/>
            </a:endParaRPr>
          </a:p>
          <a:p>
            <a:pPr lvl="1" algn="ctr">
              <a:buNone/>
            </a:pPr>
            <a:r>
              <a:rPr lang="en-US" sz="12400" dirty="0" smtClean="0">
                <a:solidFill>
                  <a:srgbClr val="000066"/>
                </a:solidFill>
                <a:latin typeface="Comic Sans MS" pitchFamily="66" charset="0"/>
              </a:rPr>
              <a:t>We </a:t>
            </a:r>
          </a:p>
          <a:p>
            <a:pPr lvl="1" algn="ctr">
              <a:buNone/>
            </a:pPr>
            <a:r>
              <a:rPr lang="en-US" sz="12400" dirty="0" smtClean="0">
                <a:solidFill>
                  <a:srgbClr val="000066"/>
                </a:solidFill>
                <a:latin typeface="Comic Sans MS" pitchFamily="66" charset="0"/>
              </a:rPr>
              <a:t>Better </a:t>
            </a:r>
            <a:endParaRPr lang="en-US" sz="2800" dirty="0" smtClean="0">
              <a:solidFill>
                <a:srgbClr val="000066"/>
              </a:solidFill>
              <a:latin typeface="Comic Sans MS" pitchFamily="66" charset="0"/>
            </a:endParaRPr>
          </a:p>
          <a:p>
            <a:pPr lvl="1" algn="ctr">
              <a:buNone/>
            </a:pPr>
            <a:endParaRPr lang="en-US" sz="2800" dirty="0" smtClean="0">
              <a:solidFill>
                <a:srgbClr val="000066"/>
              </a:solidFill>
              <a:latin typeface="Comic Sans MS" pitchFamily="66" charset="0"/>
            </a:endParaRPr>
          </a:p>
          <a:p>
            <a:pPr lvl="1" algn="ctr">
              <a:buNone/>
            </a:pPr>
            <a:endParaRPr lang="en-US" sz="2800" dirty="0" smtClean="0">
              <a:solidFill>
                <a:srgbClr val="000066"/>
              </a:solidFill>
              <a:latin typeface="Comic Sans MS" pitchFamily="66" charset="0"/>
            </a:endParaRPr>
          </a:p>
          <a:p>
            <a:pPr lvl="1" algn="ctr">
              <a:buNone/>
            </a:pPr>
            <a:endParaRPr lang="en-US" sz="2800" dirty="0" smtClean="0">
              <a:solidFill>
                <a:srgbClr val="000066"/>
              </a:solidFill>
              <a:latin typeface="Comic Sans MS" pitchFamily="66" charset="0"/>
            </a:endParaRPr>
          </a:p>
          <a:p>
            <a:pPr lvl="1">
              <a:buNone/>
            </a:pPr>
            <a:endParaRPr lang="en-US" sz="28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r>
              <a:rPr lang="en-US" sz="2000" dirty="0" smtClean="0">
                <a:solidFill>
                  <a:srgbClr val="000066"/>
                </a:solidFill>
                <a:latin typeface="Comic Sans MS" pitchFamily="66" charset="0"/>
              </a:rPr>
              <a:t>       </a:t>
            </a:r>
          </a:p>
          <a:p>
            <a:pPr>
              <a:buNone/>
            </a:pPr>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pPr algn="ctr"/>
            <a:r>
              <a:rPr lang="en-US" dirty="0" smtClean="0">
                <a:solidFill>
                  <a:schemeClr val="accent1"/>
                </a:solidFill>
                <a:latin typeface="Comic Sans MS" pitchFamily="66" charset="0"/>
              </a:rPr>
              <a:t>Team Information Meeting</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a:bodyPr>
          <a:lstStyle/>
          <a:p>
            <a:pPr lvl="0"/>
            <a:endParaRPr lang="en-US" sz="2400" dirty="0" smtClean="0">
              <a:solidFill>
                <a:srgbClr val="FF6600"/>
              </a:solidFill>
            </a:endParaRPr>
          </a:p>
          <a:p>
            <a:pPr lvl="0"/>
            <a:r>
              <a:rPr lang="en-US" sz="2400" dirty="0" smtClean="0">
                <a:solidFill>
                  <a:srgbClr val="000066"/>
                </a:solidFill>
                <a:latin typeface="Comic Sans MS" pitchFamily="66" charset="0"/>
              </a:rPr>
              <a:t>Welcome!   -   Introductions</a:t>
            </a:r>
          </a:p>
          <a:p>
            <a:pPr lvl="0"/>
            <a:endParaRPr lang="en-US" sz="2400" dirty="0" smtClean="0">
              <a:solidFill>
                <a:srgbClr val="000066"/>
              </a:solidFill>
              <a:latin typeface="Comic Sans MS" pitchFamily="66" charset="0"/>
            </a:endParaRPr>
          </a:p>
          <a:p>
            <a:r>
              <a:rPr lang="en-US" sz="2400" dirty="0" smtClean="0">
                <a:solidFill>
                  <a:srgbClr val="000066"/>
                </a:solidFill>
                <a:latin typeface="Comic Sans MS" pitchFamily="66" charset="0"/>
              </a:rPr>
              <a:t>Registration along with a current physical must be complete on </a:t>
            </a:r>
            <a:r>
              <a:rPr lang="en-US" sz="2400" u="sng" dirty="0" smtClean="0">
                <a:solidFill>
                  <a:srgbClr val="000066"/>
                </a:solidFill>
                <a:latin typeface="Comic Sans MS" pitchFamily="66" charset="0"/>
              </a:rPr>
              <a:t>Oswego.8to18.org</a:t>
            </a:r>
            <a:r>
              <a:rPr lang="en-US" sz="2400" dirty="0" smtClean="0">
                <a:solidFill>
                  <a:srgbClr val="000066"/>
                </a:solidFill>
                <a:latin typeface="Comic Sans MS" pitchFamily="66" charset="0"/>
              </a:rPr>
              <a:t> before you can practice. Athletic User Fee: $75 to OHS or OEHS athletic department </a:t>
            </a:r>
            <a:r>
              <a:rPr lang="en-US" sz="2400" u="sng" dirty="0" smtClean="0">
                <a:solidFill>
                  <a:srgbClr val="000066"/>
                </a:solidFill>
                <a:latin typeface="Comic Sans MS" pitchFamily="66" charset="0"/>
              </a:rPr>
              <a:t>DUE NOV. 24</a:t>
            </a:r>
          </a:p>
          <a:p>
            <a:endParaRPr lang="en-US" sz="2400" u="sng" dirty="0" smtClean="0">
              <a:solidFill>
                <a:srgbClr val="000066"/>
              </a:solidFill>
              <a:latin typeface="Comic Sans MS" pitchFamily="66" charset="0"/>
            </a:endParaRPr>
          </a:p>
          <a:p>
            <a:r>
              <a:rPr lang="en-US" sz="2400" dirty="0" smtClean="0">
                <a:solidFill>
                  <a:srgbClr val="000066"/>
                </a:solidFill>
                <a:latin typeface="Comic Sans MS" pitchFamily="66" charset="0"/>
              </a:rPr>
              <a:t>Gym Set-up will be Tuesday November 3</a:t>
            </a:r>
            <a:r>
              <a:rPr lang="en-US" sz="2400" baseline="30000" dirty="0" smtClean="0">
                <a:solidFill>
                  <a:srgbClr val="000066"/>
                </a:solidFill>
                <a:latin typeface="Comic Sans MS" pitchFamily="66" charset="0"/>
              </a:rPr>
              <a:t>th</a:t>
            </a:r>
            <a:r>
              <a:rPr lang="en-US" sz="2400" dirty="0" smtClean="0">
                <a:solidFill>
                  <a:srgbClr val="000066"/>
                </a:solidFill>
                <a:latin typeface="Comic Sans MS" pitchFamily="66" charset="0"/>
              </a:rPr>
              <a:t> from </a:t>
            </a:r>
          </a:p>
          <a:p>
            <a:pPr>
              <a:buNone/>
            </a:pPr>
            <a:r>
              <a:rPr lang="en-US" sz="2400" dirty="0" smtClean="0">
                <a:solidFill>
                  <a:srgbClr val="000066"/>
                </a:solidFill>
                <a:latin typeface="Comic Sans MS" pitchFamily="66" charset="0"/>
              </a:rPr>
              <a:t>    4:00pm – 6:00pm  </a:t>
            </a:r>
            <a:r>
              <a:rPr lang="en-US" sz="2400" smtClean="0">
                <a:solidFill>
                  <a:srgbClr val="000066"/>
                </a:solidFill>
                <a:latin typeface="Comic Sans MS" pitchFamily="66" charset="0"/>
              </a:rPr>
              <a:t>(everyone </a:t>
            </a:r>
            <a:r>
              <a:rPr lang="en-US" sz="2400" dirty="0" smtClean="0">
                <a:solidFill>
                  <a:srgbClr val="000066"/>
                </a:solidFill>
                <a:latin typeface="Comic Sans MS" pitchFamily="66" charset="0"/>
              </a:rPr>
              <a:t>needed)</a:t>
            </a:r>
          </a:p>
          <a:p>
            <a:pPr lvl="0"/>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solidFill>
                  <a:schemeClr val="accent1"/>
                </a:solidFill>
                <a:latin typeface="Comic Sans MS" pitchFamily="66" charset="0"/>
              </a:rPr>
              <a:t>General Information</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a:bodyPr>
          <a:lstStyle/>
          <a:p>
            <a:pPr lvl="1">
              <a:buFont typeface="Arial" pitchFamily="34" charset="0"/>
              <a:buChar char="•"/>
            </a:pPr>
            <a:endParaRPr lang="en-US" sz="800" dirty="0" smtClean="0">
              <a:solidFill>
                <a:srgbClr val="000066"/>
              </a:solidFill>
              <a:latin typeface="Comic Sans MS" pitchFamily="66" charset="0"/>
            </a:endParaRPr>
          </a:p>
          <a:p>
            <a:pPr lvl="1">
              <a:buFont typeface="Arial" pitchFamily="34" charset="0"/>
              <a:buChar char="•"/>
            </a:pPr>
            <a:r>
              <a:rPr lang="en-US" sz="2400" dirty="0" smtClean="0">
                <a:solidFill>
                  <a:srgbClr val="000066"/>
                </a:solidFill>
                <a:latin typeface="Comic Sans MS" pitchFamily="66" charset="0"/>
              </a:rPr>
              <a:t>Season Officially Begins: November 9</a:t>
            </a:r>
          </a:p>
          <a:p>
            <a:pPr lvl="1">
              <a:buFont typeface="Arial" charset="0"/>
              <a:buChar char="•"/>
            </a:pPr>
            <a:endParaRPr lang="en-US" sz="2400" dirty="0" smtClean="0">
              <a:solidFill>
                <a:srgbClr val="000066"/>
              </a:solidFill>
              <a:latin typeface="Comic Sans MS" pitchFamily="66" charset="0"/>
            </a:endParaRPr>
          </a:p>
          <a:p>
            <a:pPr lvl="1">
              <a:buFont typeface="Arial" charset="0"/>
              <a:buChar char="•"/>
            </a:pPr>
            <a:r>
              <a:rPr lang="en-US" sz="2400" dirty="0" smtClean="0">
                <a:solidFill>
                  <a:srgbClr val="000066"/>
                </a:solidFill>
                <a:latin typeface="Comic Sans MS" pitchFamily="66" charset="0"/>
              </a:rPr>
              <a:t>OEHS gymnasts will be picked up at Door 41 </a:t>
            </a:r>
          </a:p>
          <a:p>
            <a:pPr lvl="1">
              <a:buNone/>
            </a:pPr>
            <a:r>
              <a:rPr lang="en-US" sz="2400" b="1" dirty="0" smtClean="0">
                <a:solidFill>
                  <a:srgbClr val="000066"/>
                </a:solidFill>
                <a:latin typeface="Comic Sans MS" pitchFamily="66" charset="0"/>
              </a:rPr>
              <a:t>  BE READY </a:t>
            </a:r>
            <a:r>
              <a:rPr lang="en-US" sz="2400" dirty="0" smtClean="0">
                <a:solidFill>
                  <a:srgbClr val="000066"/>
                </a:solidFill>
                <a:latin typeface="Comic Sans MS" pitchFamily="66" charset="0"/>
              </a:rPr>
              <a:t>between 2:35-2:45 to be shuttled over to OHS each school day (except on early dismissal and non-attendance days)</a:t>
            </a:r>
          </a:p>
          <a:p>
            <a:pPr lvl="1">
              <a:buFont typeface="Arial" charset="0"/>
              <a:buChar char="•"/>
            </a:pPr>
            <a:endParaRPr lang="en-US" sz="2400" dirty="0" smtClean="0">
              <a:solidFill>
                <a:srgbClr val="000066"/>
              </a:solidFill>
              <a:latin typeface="Comic Sans MS" pitchFamily="66" charset="0"/>
            </a:endParaRPr>
          </a:p>
          <a:p>
            <a:pPr lvl="1">
              <a:buFont typeface="Arial" charset="0"/>
              <a:buChar char="•"/>
            </a:pPr>
            <a:r>
              <a:rPr lang="en-US" sz="2400" b="1" dirty="0" smtClean="0">
                <a:solidFill>
                  <a:srgbClr val="000066"/>
                </a:solidFill>
                <a:latin typeface="Comic Sans MS" pitchFamily="66" charset="0"/>
              </a:rPr>
              <a:t>All</a:t>
            </a:r>
            <a:r>
              <a:rPr lang="en-US" sz="2400" dirty="0" smtClean="0">
                <a:solidFill>
                  <a:srgbClr val="000066"/>
                </a:solidFill>
                <a:latin typeface="Comic Sans MS" pitchFamily="66" charset="0"/>
              </a:rPr>
              <a:t> gymnasts must drive home or be picked-up from Door 21 after practice and meets – Athletes are </a:t>
            </a:r>
            <a:r>
              <a:rPr lang="en-US" sz="2400" u="sng" dirty="0" smtClean="0">
                <a:solidFill>
                  <a:srgbClr val="000066"/>
                </a:solidFill>
                <a:latin typeface="Comic Sans MS" pitchFamily="66" charset="0"/>
              </a:rPr>
              <a:t>NOT</a:t>
            </a:r>
            <a:r>
              <a:rPr lang="en-US" sz="2400" dirty="0" smtClean="0">
                <a:solidFill>
                  <a:srgbClr val="000066"/>
                </a:solidFill>
                <a:latin typeface="Comic Sans MS" pitchFamily="66" charset="0"/>
              </a:rPr>
              <a:t> allowed back to any lockers during practice times or after meets.</a:t>
            </a: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solidFill>
                  <a:schemeClr val="accent1"/>
                </a:solidFill>
                <a:latin typeface="Comic Sans MS" pitchFamily="66" charset="0"/>
              </a:rPr>
              <a:t>General Information</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fontScale="85000" lnSpcReduction="10000"/>
          </a:bodyPr>
          <a:lstStyle/>
          <a:p>
            <a:endParaRPr lang="en-US" sz="2200" u="sng" dirty="0" smtClean="0">
              <a:solidFill>
                <a:srgbClr val="000066"/>
              </a:solidFill>
              <a:latin typeface="Comic Sans MS" pitchFamily="66" charset="0"/>
            </a:endParaRPr>
          </a:p>
          <a:p>
            <a:r>
              <a:rPr lang="en-US" sz="2200" u="sng" dirty="0" smtClean="0">
                <a:solidFill>
                  <a:srgbClr val="000066"/>
                </a:solidFill>
                <a:latin typeface="Comic Sans MS" pitchFamily="66" charset="0"/>
              </a:rPr>
              <a:t>Practice items</a:t>
            </a:r>
            <a:r>
              <a:rPr lang="en-US" sz="2200" dirty="0" smtClean="0">
                <a:solidFill>
                  <a:srgbClr val="000066"/>
                </a:solidFill>
                <a:latin typeface="Comic Sans MS" pitchFamily="66" charset="0"/>
              </a:rPr>
              <a:t>	         	         </a:t>
            </a:r>
            <a:r>
              <a:rPr lang="en-US" sz="2200" u="sng" dirty="0" err="1" smtClean="0">
                <a:solidFill>
                  <a:srgbClr val="000066"/>
                </a:solidFill>
                <a:latin typeface="Comic Sans MS" pitchFamily="66" charset="0"/>
              </a:rPr>
              <a:t>Items</a:t>
            </a:r>
            <a:r>
              <a:rPr lang="en-US" sz="2200" u="sng" dirty="0" smtClean="0">
                <a:solidFill>
                  <a:srgbClr val="000066"/>
                </a:solidFill>
                <a:latin typeface="Comic Sans MS" pitchFamily="66" charset="0"/>
              </a:rPr>
              <a:t> for Meet</a:t>
            </a:r>
            <a:r>
              <a:rPr lang="en-US" sz="2400" dirty="0" smtClean="0">
                <a:solidFill>
                  <a:srgbClr val="000066"/>
                </a:solidFill>
                <a:latin typeface="Comic Sans MS" pitchFamily="66" charset="0"/>
              </a:rPr>
              <a:t>s</a:t>
            </a:r>
            <a:endParaRPr lang="en-US" sz="1800" dirty="0" smtClean="0">
              <a:solidFill>
                <a:srgbClr val="000066"/>
              </a:solidFill>
              <a:latin typeface="Comic Sans MS" pitchFamily="66" charset="0"/>
            </a:endParaRPr>
          </a:p>
          <a:p>
            <a:pPr>
              <a:buNone/>
            </a:pPr>
            <a:r>
              <a:rPr lang="en-US" sz="2400" dirty="0" smtClean="0">
                <a:solidFill>
                  <a:srgbClr val="000066"/>
                </a:solidFill>
                <a:latin typeface="Comic Sans MS" pitchFamily="66" charset="0"/>
              </a:rPr>
              <a:t>    *  Team Binder</a:t>
            </a:r>
            <a:r>
              <a:rPr lang="en-US" sz="1800" dirty="0" smtClean="0">
                <a:solidFill>
                  <a:srgbClr val="000066"/>
                </a:solidFill>
                <a:latin typeface="Comic Sans MS" pitchFamily="66" charset="0"/>
              </a:rPr>
              <a:t>		            </a:t>
            </a:r>
            <a:r>
              <a:rPr lang="en-US" sz="2600" dirty="0" smtClean="0">
                <a:solidFill>
                  <a:srgbClr val="000066"/>
                </a:solidFill>
                <a:latin typeface="Comic Sans MS" pitchFamily="66" charset="0"/>
              </a:rPr>
              <a:t>*Warm-up jacket &amp; pants</a:t>
            </a:r>
          </a:p>
          <a:p>
            <a:pPr lvl="1"/>
            <a:r>
              <a:rPr lang="en-US" sz="2400" dirty="0" smtClean="0">
                <a:solidFill>
                  <a:srgbClr val="000066"/>
                </a:solidFill>
                <a:latin typeface="Comic Sans MS" pitchFamily="66" charset="0"/>
              </a:rPr>
              <a:t>Leotard			         * Warm up leotard</a:t>
            </a:r>
          </a:p>
          <a:p>
            <a:pPr lvl="1"/>
            <a:r>
              <a:rPr lang="en-US" sz="2400" dirty="0" smtClean="0">
                <a:solidFill>
                  <a:srgbClr val="000066"/>
                </a:solidFill>
                <a:latin typeface="Comic Sans MS" pitchFamily="66" charset="0"/>
              </a:rPr>
              <a:t>Hair up			         * Competition leotard</a:t>
            </a:r>
          </a:p>
          <a:p>
            <a:pPr lvl="1"/>
            <a:r>
              <a:rPr lang="en-US" sz="2400" dirty="0" smtClean="0">
                <a:solidFill>
                  <a:srgbClr val="000066"/>
                </a:solidFill>
                <a:latin typeface="Comic Sans MS" pitchFamily="66" charset="0"/>
              </a:rPr>
              <a:t>Running shoes	                     * Briefs</a:t>
            </a:r>
          </a:p>
          <a:p>
            <a:pPr lvl="1"/>
            <a:r>
              <a:rPr lang="en-US" sz="2400" dirty="0" smtClean="0">
                <a:solidFill>
                  <a:srgbClr val="000066"/>
                </a:solidFill>
                <a:latin typeface="Comic Sans MS" pitchFamily="66" charset="0"/>
              </a:rPr>
              <a:t>Grips			         * Grips</a:t>
            </a:r>
          </a:p>
          <a:p>
            <a:pPr lvl="1"/>
            <a:r>
              <a:rPr lang="en-US" sz="2400" dirty="0" smtClean="0">
                <a:solidFill>
                  <a:srgbClr val="000066"/>
                </a:solidFill>
                <a:latin typeface="Comic Sans MS" pitchFamily="66" charset="0"/>
              </a:rPr>
              <a:t>Fitted shorts &amp; t-shirt	         * Hair supplies</a:t>
            </a:r>
          </a:p>
          <a:p>
            <a:pPr lvl="1">
              <a:buNone/>
            </a:pPr>
            <a:r>
              <a:rPr lang="en-US" dirty="0" smtClean="0">
                <a:solidFill>
                  <a:srgbClr val="000066"/>
                </a:solidFill>
                <a:latin typeface="Comic Sans MS" pitchFamily="66" charset="0"/>
              </a:rPr>
              <a:t>                                               * Extra copy of floor music</a:t>
            </a:r>
          </a:p>
          <a:p>
            <a:pPr>
              <a:buNone/>
            </a:pPr>
            <a:r>
              <a:rPr lang="en-US" sz="2400" dirty="0" smtClean="0">
                <a:solidFill>
                  <a:srgbClr val="000066"/>
                </a:solidFill>
                <a:latin typeface="Comic Sans MS" pitchFamily="66" charset="0"/>
              </a:rPr>
              <a:t>                                                          (CD and iPod)</a:t>
            </a:r>
          </a:p>
          <a:p>
            <a:pPr>
              <a:buNone/>
            </a:pPr>
            <a:r>
              <a:rPr lang="en-US" sz="2400" dirty="0" smtClean="0">
                <a:solidFill>
                  <a:srgbClr val="000066"/>
                </a:solidFill>
                <a:latin typeface="Comic Sans MS" pitchFamily="66" charset="0"/>
              </a:rPr>
              <a:t>				</a:t>
            </a:r>
          </a:p>
          <a:p>
            <a:pPr>
              <a:buNone/>
            </a:pPr>
            <a:endParaRPr lang="en-US" sz="2400" dirty="0" smtClean="0">
              <a:solidFill>
                <a:srgbClr val="000066"/>
              </a:solidFill>
              <a:latin typeface="Comic Sans MS" pitchFamily="66" charset="0"/>
            </a:endParaRPr>
          </a:p>
          <a:p>
            <a:pPr algn="ctr">
              <a:buNone/>
            </a:pPr>
            <a:r>
              <a:rPr lang="en-US" sz="2400" dirty="0" smtClean="0">
                <a:solidFill>
                  <a:srgbClr val="000066"/>
                </a:solidFill>
                <a:latin typeface="Comic Sans MS" pitchFamily="66" charset="0"/>
              </a:rPr>
              <a:t>*** </a:t>
            </a:r>
            <a:r>
              <a:rPr lang="en-US" sz="2400" u="sng" dirty="0" smtClean="0">
                <a:solidFill>
                  <a:srgbClr val="000066"/>
                </a:solidFill>
                <a:latin typeface="Comic Sans MS" pitchFamily="66" charset="0"/>
              </a:rPr>
              <a:t>Positive Attitude Every Day</a:t>
            </a:r>
            <a:r>
              <a:rPr lang="en-US" sz="2400" dirty="0" smtClean="0">
                <a:solidFill>
                  <a:srgbClr val="000066"/>
                </a:solidFill>
                <a:latin typeface="Comic Sans MS" pitchFamily="66" charset="0"/>
              </a:rPr>
              <a:t> ***	</a:t>
            </a:r>
          </a:p>
          <a:p>
            <a:pPr>
              <a:buNone/>
            </a:pPr>
            <a:r>
              <a:rPr lang="en-US" sz="2400" dirty="0" smtClean="0">
                <a:solidFill>
                  <a:srgbClr val="000066"/>
                </a:solidFill>
                <a:latin typeface="Comic Sans MS" pitchFamily="66"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solidFill>
                  <a:schemeClr val="accent1"/>
                </a:solidFill>
                <a:latin typeface="Comic Sans MS" pitchFamily="66" charset="0"/>
              </a:rPr>
              <a:t>Team Fees</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24400"/>
          </a:xfrm>
          <a:solidFill>
            <a:schemeClr val="bg1">
              <a:lumMod val="85000"/>
            </a:schemeClr>
          </a:solidFill>
          <a:ln w="57150">
            <a:solidFill>
              <a:srgbClr val="FF6600"/>
            </a:solidFill>
          </a:ln>
        </p:spPr>
        <p:txBody>
          <a:bodyPr>
            <a:normAutofit fontScale="92500" lnSpcReduction="10000"/>
          </a:bodyPr>
          <a:lstStyle/>
          <a:p>
            <a:pPr>
              <a:buNone/>
            </a:pPr>
            <a:r>
              <a:rPr lang="en-US" sz="2000" dirty="0" smtClean="0">
                <a:solidFill>
                  <a:srgbClr val="000066"/>
                </a:solidFill>
                <a:latin typeface="Comic Sans MS" pitchFamily="66" charset="0"/>
              </a:rPr>
              <a:t>       </a:t>
            </a:r>
          </a:p>
          <a:p>
            <a:pPr lvl="0">
              <a:buNone/>
            </a:pPr>
            <a:r>
              <a:rPr lang="en-US" sz="2400" dirty="0" smtClean="0">
                <a:solidFill>
                  <a:srgbClr val="000066"/>
                </a:solidFill>
                <a:latin typeface="Comic Sans MS" pitchFamily="66" charset="0"/>
              </a:rPr>
              <a:t>…this is separate from school athletic user fees</a:t>
            </a:r>
          </a:p>
          <a:p>
            <a:pPr lvl="0">
              <a:buNone/>
            </a:pPr>
            <a:endParaRPr lang="en-US" sz="2400" dirty="0" smtClean="0">
              <a:solidFill>
                <a:srgbClr val="000066"/>
              </a:solidFill>
              <a:latin typeface="Comic Sans MS" pitchFamily="66" charset="0"/>
            </a:endParaRPr>
          </a:p>
          <a:p>
            <a:r>
              <a:rPr lang="en-US" sz="2400" dirty="0" smtClean="0">
                <a:solidFill>
                  <a:srgbClr val="000066"/>
                </a:solidFill>
                <a:latin typeface="Comic Sans MS" pitchFamily="66" charset="0"/>
              </a:rPr>
              <a:t>Team fees will cover the cost of team apparel, flowers for tournaments, supplies, banquet items, and small additional needs as they arise. </a:t>
            </a:r>
          </a:p>
          <a:p>
            <a:pPr lvl="1"/>
            <a:r>
              <a:rPr lang="en-US" sz="2400" dirty="0" smtClean="0">
                <a:solidFill>
                  <a:srgbClr val="000066"/>
                </a:solidFill>
                <a:latin typeface="Comic Sans MS" pitchFamily="66" charset="0"/>
              </a:rPr>
              <a:t>Seniors - $60.00</a:t>
            </a:r>
          </a:p>
          <a:p>
            <a:pPr lvl="1"/>
            <a:r>
              <a:rPr lang="en-US" sz="2400" dirty="0" smtClean="0">
                <a:solidFill>
                  <a:srgbClr val="000066"/>
                </a:solidFill>
                <a:latin typeface="Comic Sans MS" pitchFamily="66" charset="0"/>
              </a:rPr>
              <a:t>Fr/So/</a:t>
            </a:r>
            <a:r>
              <a:rPr lang="en-US" sz="2400" dirty="0" err="1" smtClean="0">
                <a:solidFill>
                  <a:srgbClr val="000066"/>
                </a:solidFill>
                <a:latin typeface="Comic Sans MS" pitchFamily="66" charset="0"/>
              </a:rPr>
              <a:t>Jr</a:t>
            </a:r>
            <a:r>
              <a:rPr lang="en-US" sz="2400" dirty="0" smtClean="0">
                <a:solidFill>
                  <a:srgbClr val="000066"/>
                </a:solidFill>
                <a:latin typeface="Comic Sans MS" pitchFamily="66" charset="0"/>
              </a:rPr>
              <a:t> - $75.00</a:t>
            </a:r>
          </a:p>
          <a:p>
            <a:pPr lvl="1" algn="ctr">
              <a:buNone/>
            </a:pPr>
            <a:endParaRPr lang="en-US" sz="2400" dirty="0" smtClean="0">
              <a:solidFill>
                <a:srgbClr val="000066"/>
              </a:solidFill>
              <a:latin typeface="Comic Sans MS" pitchFamily="66" charset="0"/>
            </a:endParaRPr>
          </a:p>
          <a:p>
            <a:pPr lvl="1" algn="ctr">
              <a:buNone/>
            </a:pPr>
            <a:r>
              <a:rPr lang="en-US" sz="3500" dirty="0" smtClean="0">
                <a:solidFill>
                  <a:srgbClr val="000066"/>
                </a:solidFill>
                <a:latin typeface="Comic Sans MS" pitchFamily="66" charset="0"/>
              </a:rPr>
              <a:t>Due by </a:t>
            </a:r>
            <a:r>
              <a:rPr lang="en-US" sz="3500" b="1" dirty="0" smtClean="0">
                <a:solidFill>
                  <a:srgbClr val="000066"/>
                </a:solidFill>
                <a:latin typeface="Comic Sans MS" pitchFamily="66" charset="0"/>
              </a:rPr>
              <a:t>November 11</a:t>
            </a:r>
            <a:endParaRPr lang="en-US" sz="3500" dirty="0" smtClean="0">
              <a:solidFill>
                <a:srgbClr val="000066"/>
              </a:solidFill>
              <a:latin typeface="Comic Sans MS" pitchFamily="66" charset="0"/>
            </a:endParaRPr>
          </a:p>
          <a:p>
            <a:endParaRPr lang="en-US" sz="2000" dirty="0" smtClean="0">
              <a:solidFill>
                <a:srgbClr val="000066"/>
              </a:solidFill>
              <a:latin typeface="Comic Sans MS" pitchFamily="66" charset="0"/>
            </a:endParaRPr>
          </a:p>
          <a:p>
            <a:r>
              <a:rPr lang="en-US" sz="2400" dirty="0" smtClean="0">
                <a:solidFill>
                  <a:srgbClr val="000066"/>
                </a:solidFill>
                <a:latin typeface="Comic Sans MS" pitchFamily="66" charset="0"/>
              </a:rPr>
              <a:t>Fees payable to </a:t>
            </a:r>
            <a:r>
              <a:rPr lang="en-US" sz="2400" b="1" dirty="0" smtClean="0">
                <a:solidFill>
                  <a:srgbClr val="000066"/>
                </a:solidFill>
                <a:latin typeface="Comic Sans MS" pitchFamily="66" charset="0"/>
              </a:rPr>
              <a:t>“</a:t>
            </a:r>
            <a:r>
              <a:rPr lang="en-US" sz="2400" b="1" u="sng" dirty="0" smtClean="0">
                <a:solidFill>
                  <a:srgbClr val="000066"/>
                </a:solidFill>
                <a:latin typeface="Comic Sans MS" pitchFamily="66" charset="0"/>
              </a:rPr>
              <a:t>Sarah Dugan – Oswego Gymnastics</a:t>
            </a:r>
            <a:r>
              <a:rPr lang="en-US" sz="2400" b="1" dirty="0" smtClean="0">
                <a:solidFill>
                  <a:srgbClr val="000066"/>
                </a:solidFill>
                <a:latin typeface="Comic Sans MS" pitchFamily="66" charset="0"/>
              </a:rPr>
              <a:t>” </a:t>
            </a:r>
            <a:endParaRPr lang="en-US" sz="2400" dirty="0" smtClean="0">
              <a:solidFill>
                <a:srgbClr val="000066"/>
              </a:solidFill>
              <a:latin typeface="Comic Sans MS" pitchFamily="66" charset="0"/>
            </a:endParaRPr>
          </a:p>
          <a:p>
            <a:pPr>
              <a:buNone/>
            </a:pPr>
            <a:r>
              <a:rPr lang="en-US" sz="2400" dirty="0" smtClean="0">
                <a:solidFill>
                  <a:srgbClr val="000066"/>
                </a:solidFill>
                <a:latin typeface="Comic Sans MS" pitchFamily="66" charset="0"/>
              </a:rPr>
              <a:t>    (will not get team uniform or apparel until turned in)</a:t>
            </a:r>
          </a:p>
          <a:p>
            <a:pPr>
              <a:buNone/>
            </a:pPr>
            <a:endParaRPr lang="en-US" sz="24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dirty="0" smtClean="0">
                <a:solidFill>
                  <a:schemeClr val="accent1"/>
                </a:solidFill>
                <a:latin typeface="Comic Sans MS" pitchFamily="66" charset="0"/>
              </a:rPr>
              <a:t>Rules/Responsibilities </a:t>
            </a:r>
            <a:br>
              <a:rPr lang="en-US" dirty="0" smtClean="0">
                <a:solidFill>
                  <a:schemeClr val="accent1"/>
                </a:solidFill>
                <a:latin typeface="Comic Sans MS" pitchFamily="66" charset="0"/>
              </a:rPr>
            </a:br>
            <a:r>
              <a:rPr lang="en-US" dirty="0" smtClean="0">
                <a:solidFill>
                  <a:schemeClr val="accent1"/>
                </a:solidFill>
                <a:latin typeface="Comic Sans MS" pitchFamily="66" charset="0"/>
              </a:rPr>
              <a:t>and Communication</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981200"/>
            <a:ext cx="8229600" cy="4572000"/>
          </a:xfrm>
          <a:solidFill>
            <a:schemeClr val="bg1">
              <a:lumMod val="85000"/>
            </a:schemeClr>
          </a:solidFill>
          <a:ln w="57150">
            <a:solidFill>
              <a:srgbClr val="FF6600"/>
            </a:solidFill>
          </a:ln>
        </p:spPr>
        <p:txBody>
          <a:bodyPr>
            <a:normAutofit/>
          </a:bodyPr>
          <a:lstStyle/>
          <a:p>
            <a:r>
              <a:rPr lang="en-US" sz="2000" dirty="0" smtClean="0">
                <a:solidFill>
                  <a:srgbClr val="000066"/>
                </a:solidFill>
                <a:latin typeface="Comic Sans MS" pitchFamily="66" charset="0"/>
              </a:rPr>
              <a:t>Gymnasts will be receiving the Rules and Responsibilities handbook during the first day of practice.  These will be explained and a contract must be signed by gymnasts and parents after reviewed together at home. Gymnasts will not continue practice or compete until contract is signed and returned.  Contracts will be due November 14.  </a:t>
            </a:r>
          </a:p>
          <a:p>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Travel Release</a:t>
            </a:r>
          </a:p>
          <a:p>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Parent Communication Brochure </a:t>
            </a:r>
          </a:p>
          <a:p>
            <a:pPr lvl="1"/>
            <a:r>
              <a:rPr lang="en-US" sz="1800" dirty="0" smtClean="0">
                <a:solidFill>
                  <a:srgbClr val="000066"/>
                </a:solidFill>
                <a:latin typeface="Comic Sans MS" pitchFamily="66" charset="0"/>
              </a:rPr>
              <a:t>1. Athlete  to Coach</a:t>
            </a:r>
          </a:p>
          <a:p>
            <a:pPr lvl="1"/>
            <a:r>
              <a:rPr lang="en-US" sz="1800" dirty="0" smtClean="0">
                <a:solidFill>
                  <a:srgbClr val="000066"/>
                </a:solidFill>
                <a:latin typeface="Comic Sans MS" pitchFamily="66" charset="0"/>
              </a:rPr>
              <a:t>2. Parent to Coach</a:t>
            </a:r>
          </a:p>
          <a:p>
            <a:pPr lvl="1"/>
            <a:r>
              <a:rPr lang="en-US" sz="1800" dirty="0" smtClean="0">
                <a:solidFill>
                  <a:srgbClr val="000066"/>
                </a:solidFill>
                <a:latin typeface="Comic Sans MS" pitchFamily="66" charset="0"/>
              </a:rPr>
              <a:t>3. Parent to Athletic Director</a:t>
            </a:r>
          </a:p>
          <a:p>
            <a:pPr lvl="1"/>
            <a:r>
              <a:rPr lang="en-US" sz="1800" dirty="0" smtClean="0">
                <a:solidFill>
                  <a:srgbClr val="000066"/>
                </a:solidFill>
                <a:latin typeface="Comic Sans MS" pitchFamily="66" charset="0"/>
              </a:rPr>
              <a:t>4. Parent to Administration</a:t>
            </a:r>
          </a:p>
          <a:p>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endParaRPr lang="en-US" sz="2000" dirty="0" smtClean="0">
              <a:solidFill>
                <a:srgbClr val="000066"/>
              </a:solidFill>
              <a:latin typeface="Comic Sans MS" pitchFamily="66" charset="0"/>
            </a:endParaRPr>
          </a:p>
          <a:p>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pPr algn="ctr"/>
            <a:r>
              <a:rPr lang="en-US" dirty="0" smtClean="0">
                <a:solidFill>
                  <a:schemeClr val="accent1"/>
                </a:solidFill>
                <a:latin typeface="Comic Sans MS" pitchFamily="66" charset="0"/>
              </a:rPr>
              <a:t>Communication (continued)</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24400"/>
          </a:xfrm>
          <a:solidFill>
            <a:schemeClr val="bg1">
              <a:lumMod val="85000"/>
            </a:schemeClr>
          </a:solidFill>
          <a:ln w="57150">
            <a:solidFill>
              <a:srgbClr val="FF6600"/>
            </a:solidFill>
          </a:ln>
        </p:spPr>
        <p:txBody>
          <a:bodyPr>
            <a:normAutofit fontScale="92500" lnSpcReduction="10000"/>
          </a:bodyPr>
          <a:lstStyle/>
          <a:p>
            <a:pPr>
              <a:buNone/>
            </a:pPr>
            <a:endParaRPr lang="en-US" sz="2000" dirty="0" smtClean="0">
              <a:solidFill>
                <a:srgbClr val="000066"/>
              </a:solidFill>
              <a:latin typeface="Comic Sans MS" pitchFamily="66" charset="0"/>
            </a:endParaRPr>
          </a:p>
          <a:p>
            <a:pPr>
              <a:buNone/>
            </a:pPr>
            <a:r>
              <a:rPr lang="en-US" sz="2000" dirty="0" smtClean="0">
                <a:solidFill>
                  <a:srgbClr val="0070C0"/>
                </a:solidFill>
                <a:latin typeface="Comic Sans MS" pitchFamily="66" charset="0"/>
              </a:rPr>
              <a:t>OHS Athletic Website   </a:t>
            </a:r>
            <a:r>
              <a:rPr lang="en-US" sz="2000" dirty="0" smtClean="0">
                <a:hlinkClick r:id="rId2"/>
              </a:rPr>
              <a:t>http://il.8to18.com/oswego/activities/gymnastics/g</a:t>
            </a:r>
            <a:r>
              <a:rPr lang="en-US" sz="2000" dirty="0" smtClean="0">
                <a:solidFill>
                  <a:srgbClr val="0070C0"/>
                </a:solidFill>
                <a:latin typeface="Comic Sans MS" pitchFamily="66" charset="0"/>
                <a:hlinkClick r:id="rId2"/>
              </a:rPr>
              <a:t>  </a:t>
            </a:r>
            <a:endParaRPr lang="en-US" sz="2000" dirty="0" smtClean="0">
              <a:solidFill>
                <a:srgbClr val="0070C0"/>
              </a:solidFill>
              <a:latin typeface="Comic Sans MS" pitchFamily="66" charset="0"/>
            </a:endParaRPr>
          </a:p>
          <a:p>
            <a:pPr>
              <a:buNone/>
            </a:pPr>
            <a:endParaRPr lang="en-US" sz="2000" dirty="0" smtClean="0">
              <a:solidFill>
                <a:srgbClr val="000066"/>
              </a:solidFill>
              <a:latin typeface="Comic Sans MS" pitchFamily="66" charset="0"/>
            </a:endParaRPr>
          </a:p>
          <a:p>
            <a:pPr>
              <a:buNone/>
            </a:pPr>
            <a:r>
              <a:rPr lang="en-US" sz="2000" dirty="0" smtClean="0">
                <a:solidFill>
                  <a:srgbClr val="0070C0"/>
                </a:solidFill>
                <a:latin typeface="Comic Sans MS" pitchFamily="66" charset="0"/>
              </a:rPr>
              <a:t>Oswego Co-op Team Website     </a:t>
            </a:r>
            <a:r>
              <a:rPr lang="en-US" sz="2000" dirty="0" smtClean="0">
                <a:hlinkClick r:id="rId3"/>
              </a:rPr>
              <a:t>http://oswegogymnastics.webstarts.com/</a:t>
            </a:r>
            <a:endParaRPr lang="en-US" sz="2000" dirty="0" smtClean="0">
              <a:solidFill>
                <a:srgbClr val="0070C0"/>
              </a:solidFill>
              <a:latin typeface="Comic Sans MS" pitchFamily="66" charset="0"/>
            </a:endParaRPr>
          </a:p>
          <a:p>
            <a:pPr>
              <a:buNone/>
            </a:pPr>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REMIND text messaging </a:t>
            </a:r>
          </a:p>
          <a:p>
            <a:pPr>
              <a:buNone/>
            </a:pPr>
            <a:r>
              <a:rPr lang="en-US" sz="2000" dirty="0" smtClean="0">
                <a:solidFill>
                  <a:srgbClr val="000066"/>
                </a:solidFill>
                <a:latin typeface="Comic Sans MS" pitchFamily="66" charset="0"/>
              </a:rPr>
              <a:t>   Gymnasts - Text “@</a:t>
            </a:r>
            <a:r>
              <a:rPr lang="en-US" sz="2000" dirty="0" err="1" smtClean="0">
                <a:solidFill>
                  <a:srgbClr val="000066"/>
                </a:solidFill>
                <a:latin typeface="Comic Sans MS" pitchFamily="66" charset="0"/>
              </a:rPr>
              <a:t>oswegogym</a:t>
            </a:r>
            <a:r>
              <a:rPr lang="en-US" sz="2000" dirty="0" smtClean="0">
                <a:solidFill>
                  <a:srgbClr val="000066"/>
                </a:solidFill>
                <a:latin typeface="Comic Sans MS" pitchFamily="66" charset="0"/>
              </a:rPr>
              <a:t>” to 81010 </a:t>
            </a:r>
          </a:p>
          <a:p>
            <a:pPr>
              <a:buNone/>
            </a:pPr>
            <a:r>
              <a:rPr lang="en-US" sz="2000" dirty="0" smtClean="0">
                <a:solidFill>
                  <a:srgbClr val="000066"/>
                </a:solidFill>
                <a:latin typeface="Comic Sans MS" pitchFamily="66" charset="0"/>
              </a:rPr>
              <a:t>   Parents – Text “@oswegogym1” to 81010</a:t>
            </a:r>
          </a:p>
          <a:p>
            <a:pPr>
              <a:buNone/>
            </a:pPr>
            <a:r>
              <a:rPr lang="en-US" sz="2000" dirty="0" smtClean="0">
                <a:solidFill>
                  <a:srgbClr val="000066"/>
                </a:solidFill>
                <a:latin typeface="Comic Sans MS" pitchFamily="66" charset="0"/>
              </a:rPr>
              <a:t>   All – Text “@oswegogym2” to 81010</a:t>
            </a:r>
          </a:p>
          <a:p>
            <a:pPr>
              <a:buNone/>
            </a:pPr>
            <a:endParaRPr lang="en-US" sz="2000" dirty="0" smtClean="0">
              <a:solidFill>
                <a:srgbClr val="000066"/>
              </a:solidFill>
              <a:latin typeface="Comic Sans MS" pitchFamily="66" charset="0"/>
            </a:endParaRPr>
          </a:p>
          <a:p>
            <a:pPr>
              <a:buNone/>
            </a:pPr>
            <a:r>
              <a:rPr lang="en-US" sz="2000" dirty="0" smtClean="0">
                <a:solidFill>
                  <a:srgbClr val="000066"/>
                </a:solidFill>
                <a:latin typeface="Comic Sans MS" pitchFamily="66" charset="0"/>
              </a:rPr>
              <a:t>These will be our main lines of communication throughout the season.  It will be your responsibility to stay up to date as to days, times, locations for events, practices, and meets</a:t>
            </a: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endParaRPr lang="en-US" sz="2000" dirty="0" smtClean="0">
              <a:solidFill>
                <a:srgbClr val="000066"/>
              </a:solidFill>
              <a:latin typeface="Comic Sans MS" pitchFamily="66" charset="0"/>
            </a:endParaRPr>
          </a:p>
          <a:p>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solidFill>
                  <a:schemeClr val="accent1"/>
                </a:solidFill>
                <a:latin typeface="Comic Sans MS" pitchFamily="66" charset="0"/>
              </a:rPr>
              <a:t>Important Dates</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a:bodyPr>
          <a:lstStyle/>
          <a:p>
            <a:pPr>
              <a:buNone/>
            </a:pPr>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Picture Day: Monday Nov. 16 at 6:00pm</a:t>
            </a:r>
          </a:p>
          <a:p>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Team Open House: November 23 at 6:20pm</a:t>
            </a:r>
          </a:p>
          <a:p>
            <a:pPr>
              <a:buNone/>
            </a:pPr>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School Fundraiser: Nov. 13 - Nov. 21 (cookies &amp; cheesecakes)</a:t>
            </a:r>
          </a:p>
          <a:p>
            <a:pPr>
              <a:buNone/>
            </a:pPr>
            <a:endParaRPr lang="en-US" sz="2000" dirty="0" smtClean="0">
              <a:solidFill>
                <a:srgbClr val="000066"/>
              </a:solidFill>
              <a:latin typeface="Comic Sans MS" pitchFamily="66" charset="0"/>
            </a:endParaRPr>
          </a:p>
          <a:p>
            <a:r>
              <a:rPr lang="en-US" sz="2000" dirty="0" smtClean="0">
                <a:solidFill>
                  <a:srgbClr val="000066"/>
                </a:solidFill>
                <a:latin typeface="Comic Sans MS" pitchFamily="66" charset="0"/>
              </a:rPr>
              <a:t>Team Fundraiser: Cartwheel-a-thon </a:t>
            </a:r>
          </a:p>
          <a:p>
            <a:pPr>
              <a:buNone/>
            </a:pPr>
            <a:r>
              <a:rPr lang="en-US" sz="2000" dirty="0" smtClean="0">
                <a:solidFill>
                  <a:srgbClr val="000066"/>
                </a:solidFill>
                <a:latin typeface="Comic Sans MS" pitchFamily="66" charset="0"/>
              </a:rPr>
              <a:t>    November 14 – December 14</a:t>
            </a:r>
          </a:p>
          <a:p>
            <a:pPr>
              <a:buNone/>
            </a:pPr>
            <a:endParaRPr lang="en-US" sz="2000" dirty="0" smtClean="0">
              <a:solidFill>
                <a:srgbClr val="000066"/>
              </a:solidFill>
              <a:latin typeface="Comic Sans MS" pitchFamily="66" charset="0"/>
            </a:endParaRPr>
          </a:p>
          <a:p>
            <a:pPr>
              <a:buFont typeface="Arial" pitchFamily="34" charset="0"/>
              <a:buChar char="•"/>
            </a:pPr>
            <a:r>
              <a:rPr lang="en-US" sz="2200" dirty="0" smtClean="0">
                <a:solidFill>
                  <a:srgbClr val="000066"/>
                </a:solidFill>
                <a:latin typeface="Comic Sans MS" pitchFamily="66" charset="0"/>
              </a:rPr>
              <a:t>Community Service Projects:</a:t>
            </a:r>
          </a:p>
          <a:p>
            <a:pPr>
              <a:buNone/>
            </a:pPr>
            <a:r>
              <a:rPr lang="en-US" sz="2200" dirty="0" smtClean="0">
                <a:solidFill>
                  <a:srgbClr val="000066"/>
                </a:solidFill>
                <a:latin typeface="Comic Sans MS" pitchFamily="66" charset="0"/>
              </a:rPr>
              <a:t>	1. *</a:t>
            </a:r>
            <a:r>
              <a:rPr lang="en-US" sz="2200" u="sng" dirty="0" smtClean="0">
                <a:solidFill>
                  <a:srgbClr val="000066"/>
                </a:solidFill>
                <a:latin typeface="Comic Sans MS" pitchFamily="66" charset="0"/>
              </a:rPr>
              <a:t>Tumble for the Troops </a:t>
            </a:r>
            <a:r>
              <a:rPr lang="en-US" sz="2200" dirty="0" smtClean="0">
                <a:solidFill>
                  <a:srgbClr val="000066"/>
                </a:solidFill>
                <a:latin typeface="Comic Sans MS" pitchFamily="66" charset="0"/>
              </a:rPr>
              <a:t>* (Dec. 21-22)</a:t>
            </a:r>
          </a:p>
          <a:p>
            <a:pPr>
              <a:buNone/>
            </a:pPr>
            <a:r>
              <a:rPr lang="en-US" sz="2200" dirty="0" smtClean="0">
                <a:solidFill>
                  <a:srgbClr val="000066"/>
                </a:solidFill>
                <a:latin typeface="Comic Sans MS" pitchFamily="66" charset="0"/>
              </a:rPr>
              <a:t>	     2-day competition  &amp; collection event  </a:t>
            </a: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pPr algn="ctr"/>
            <a:r>
              <a:rPr lang="en-US" dirty="0" smtClean="0">
                <a:solidFill>
                  <a:schemeClr val="accent1"/>
                </a:solidFill>
                <a:latin typeface="Comic Sans MS" pitchFamily="66" charset="0"/>
              </a:rPr>
              <a:t>More Dates</a:t>
            </a:r>
            <a:endParaRPr lang="en-US" dirty="0">
              <a:solidFill>
                <a:schemeClr val="accent1"/>
              </a:solidFill>
              <a:latin typeface="Comic Sans MS" pitchFamily="66" charset="0"/>
            </a:endParaRPr>
          </a:p>
        </p:txBody>
      </p:sp>
      <p:sp>
        <p:nvSpPr>
          <p:cNvPr id="3" name="Content Placeholder 2"/>
          <p:cNvSpPr>
            <a:spLocks noGrp="1"/>
          </p:cNvSpPr>
          <p:nvPr>
            <p:ph idx="1"/>
          </p:nvPr>
        </p:nvSpPr>
        <p:spPr>
          <a:xfrm>
            <a:off x="457200" y="1828800"/>
            <a:ext cx="8229600" cy="4745736"/>
          </a:xfrm>
          <a:solidFill>
            <a:schemeClr val="bg1">
              <a:lumMod val="85000"/>
            </a:schemeClr>
          </a:solidFill>
          <a:ln w="57150">
            <a:solidFill>
              <a:srgbClr val="FF6600"/>
            </a:solidFill>
          </a:ln>
        </p:spPr>
        <p:txBody>
          <a:bodyPr>
            <a:normAutofit fontScale="92500" lnSpcReduction="10000"/>
          </a:bodyPr>
          <a:lstStyle/>
          <a:p>
            <a:pPr>
              <a:buFont typeface="Arial" pitchFamily="34" charset="0"/>
              <a:buChar char="•"/>
            </a:pPr>
            <a:endParaRPr lang="en-US" sz="2400" dirty="0" smtClean="0">
              <a:solidFill>
                <a:srgbClr val="000066"/>
              </a:solidFill>
              <a:latin typeface="Comic Sans MS" pitchFamily="66" charset="0"/>
            </a:endParaRPr>
          </a:p>
          <a:p>
            <a:pPr>
              <a:buFont typeface="Arial" pitchFamily="34" charset="0"/>
              <a:buChar char="•"/>
            </a:pPr>
            <a:r>
              <a:rPr lang="en-US" sz="2400" dirty="0" smtClean="0">
                <a:solidFill>
                  <a:srgbClr val="000066"/>
                </a:solidFill>
                <a:latin typeface="Comic Sans MS" pitchFamily="66" charset="0"/>
              </a:rPr>
              <a:t>Adopt-a-sport:  Boys &amp; Girls Bowling </a:t>
            </a:r>
          </a:p>
          <a:p>
            <a:pPr>
              <a:buNone/>
            </a:pPr>
            <a:r>
              <a:rPr lang="en-US" sz="2400" dirty="0" smtClean="0">
                <a:solidFill>
                  <a:srgbClr val="000066"/>
                </a:solidFill>
                <a:latin typeface="Comic Sans MS" pitchFamily="66" charset="0"/>
              </a:rPr>
              <a:t>	 </a:t>
            </a:r>
            <a:r>
              <a:rPr lang="en-US" sz="2400" u="sng" dirty="0" smtClean="0">
                <a:solidFill>
                  <a:srgbClr val="000066"/>
                </a:solidFill>
                <a:latin typeface="Comic Sans MS" pitchFamily="66" charset="0"/>
              </a:rPr>
              <a:t>Feed My Starving Children</a:t>
            </a:r>
            <a:r>
              <a:rPr lang="en-US" sz="2400" dirty="0" smtClean="0">
                <a:solidFill>
                  <a:srgbClr val="000066"/>
                </a:solidFill>
                <a:latin typeface="Comic Sans MS" pitchFamily="66" charset="0"/>
              </a:rPr>
              <a:t> Food Boxing  (Dec. 22)</a:t>
            </a:r>
          </a:p>
          <a:p>
            <a:pPr>
              <a:buNone/>
            </a:pPr>
            <a:r>
              <a:rPr lang="en-US" sz="2400" dirty="0" smtClean="0">
                <a:solidFill>
                  <a:srgbClr val="000066"/>
                </a:solidFill>
                <a:latin typeface="Comic Sans MS" pitchFamily="66" charset="0"/>
              </a:rPr>
              <a:t>	 Other events TBD</a:t>
            </a:r>
          </a:p>
          <a:p>
            <a:pPr>
              <a:buNone/>
            </a:pPr>
            <a:endParaRPr lang="en-US" sz="2400" dirty="0" smtClean="0">
              <a:solidFill>
                <a:srgbClr val="000066"/>
              </a:solidFill>
              <a:latin typeface="Comic Sans MS" pitchFamily="66" charset="0"/>
            </a:endParaRPr>
          </a:p>
          <a:p>
            <a:r>
              <a:rPr lang="en-US" sz="2400" dirty="0" smtClean="0">
                <a:solidFill>
                  <a:srgbClr val="000066"/>
                </a:solidFill>
                <a:latin typeface="Comic Sans MS" pitchFamily="66" charset="0"/>
              </a:rPr>
              <a:t>Guest Speaker: </a:t>
            </a:r>
          </a:p>
          <a:p>
            <a:pPr>
              <a:buNone/>
            </a:pPr>
            <a:r>
              <a:rPr lang="en-US" sz="2400" dirty="0" smtClean="0">
                <a:solidFill>
                  <a:srgbClr val="000066"/>
                </a:solidFill>
                <a:latin typeface="Comic Sans MS" pitchFamily="66" charset="0"/>
              </a:rPr>
              <a:t>   Allison </a:t>
            </a:r>
            <a:r>
              <a:rPr lang="en-US" sz="2400" dirty="0" err="1" smtClean="0">
                <a:solidFill>
                  <a:srgbClr val="000066"/>
                </a:solidFill>
                <a:latin typeface="Comic Sans MS" pitchFamily="66" charset="0"/>
              </a:rPr>
              <a:t>Annala</a:t>
            </a:r>
            <a:r>
              <a:rPr lang="en-US" sz="2400" dirty="0" smtClean="0">
                <a:solidFill>
                  <a:srgbClr val="000066"/>
                </a:solidFill>
                <a:latin typeface="Comic Sans MS" pitchFamily="66" charset="0"/>
              </a:rPr>
              <a:t> - December 23</a:t>
            </a:r>
          </a:p>
          <a:p>
            <a:pPr>
              <a:buNone/>
            </a:pPr>
            <a:endParaRPr lang="en-US" sz="2400" dirty="0" smtClean="0">
              <a:solidFill>
                <a:srgbClr val="000066"/>
              </a:solidFill>
              <a:latin typeface="Comic Sans MS" pitchFamily="66" charset="0"/>
            </a:endParaRPr>
          </a:p>
          <a:p>
            <a:r>
              <a:rPr lang="en-US" sz="2400" dirty="0" smtClean="0">
                <a:solidFill>
                  <a:srgbClr val="000066"/>
                </a:solidFill>
                <a:latin typeface="Comic Sans MS" pitchFamily="66" charset="0"/>
              </a:rPr>
              <a:t>Gymnastics Team Banquet – March 15</a:t>
            </a:r>
          </a:p>
          <a:p>
            <a:pPr>
              <a:buNone/>
            </a:pPr>
            <a:r>
              <a:rPr lang="en-US" sz="2400" dirty="0" smtClean="0">
                <a:solidFill>
                  <a:srgbClr val="000066"/>
                </a:solidFill>
                <a:latin typeface="Comic Sans MS" pitchFamily="66" charset="0"/>
              </a:rPr>
              <a:t>   Winter Sports Awards Night - March 30</a:t>
            </a:r>
          </a:p>
          <a:p>
            <a:pPr>
              <a:buNone/>
            </a:pPr>
            <a:endParaRPr lang="en-US" sz="2000" dirty="0" smtClean="0">
              <a:solidFill>
                <a:srgbClr val="000066"/>
              </a:solidFill>
              <a:latin typeface="Comic Sans MS" pitchFamily="66" charset="0"/>
            </a:endParaRPr>
          </a:p>
          <a:p>
            <a:pPr>
              <a:buNone/>
            </a:pPr>
            <a:endParaRPr lang="en-US" sz="2000" dirty="0" smtClean="0">
              <a:solidFill>
                <a:srgbClr val="000066"/>
              </a:solidFill>
              <a:latin typeface="Comic Sans MS" pitchFamily="66" charset="0"/>
            </a:endParaRPr>
          </a:p>
          <a:p>
            <a:pPr>
              <a:buNone/>
            </a:pPr>
            <a:r>
              <a:rPr lang="en-US" sz="2000" dirty="0" smtClean="0">
                <a:solidFill>
                  <a:srgbClr val="000066"/>
                </a:solidFill>
                <a:latin typeface="Comic Sans MS" pitchFamily="66" charset="0"/>
              </a:rPr>
              <a:t>       </a:t>
            </a:r>
          </a:p>
          <a:p>
            <a:pPr>
              <a:buNone/>
            </a:pPr>
            <a:endParaRPr lang="en-US" sz="20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a:buNone/>
            </a:pPr>
            <a:endParaRPr lang="en-US" sz="2400" dirty="0" smtClean="0">
              <a:solidFill>
                <a:srgbClr val="000066"/>
              </a:solidFill>
              <a:latin typeface="Comic Sans MS" pitchFamily="66" charset="0"/>
            </a:endParaRPr>
          </a:p>
          <a:p>
            <a:pPr lvl="1">
              <a:buFont typeface="Arial" charset="0"/>
              <a:buChar char="•"/>
            </a:pPr>
            <a:endParaRPr lang="en-US" sz="2400" dirty="0" smtClean="0">
              <a:solidFill>
                <a:srgbClr val="000066"/>
              </a:solidFill>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322</TotalTime>
  <Words>496</Words>
  <Application>Microsoft Office PowerPoint</Application>
  <PresentationFormat>On-screen Show (4:3)</PresentationFormat>
  <Paragraphs>152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Comic Sans MS</vt:lpstr>
      <vt:lpstr>Georgia</vt:lpstr>
      <vt:lpstr>Trebuchet MS</vt:lpstr>
      <vt:lpstr>Wingdings 2</vt:lpstr>
      <vt:lpstr>Urban</vt:lpstr>
      <vt:lpstr>Oswego Co-op Gymnastics </vt:lpstr>
      <vt:lpstr>Team Information Meeting</vt:lpstr>
      <vt:lpstr>General Information</vt:lpstr>
      <vt:lpstr>General Information</vt:lpstr>
      <vt:lpstr>Team Fees</vt:lpstr>
      <vt:lpstr>Rules/Responsibilities  and Communication</vt:lpstr>
      <vt:lpstr>Communication (continued)</vt:lpstr>
      <vt:lpstr>Important Dates</vt:lpstr>
      <vt:lpstr>More Dates</vt:lpstr>
      <vt:lpstr>Eligibility</vt:lpstr>
      <vt:lpstr>To Complete</vt:lpstr>
      <vt:lpstr>Improving  Every Single Day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Oswego Co-op Gymnastics</dc:title>
  <dc:creator>sarah</dc:creator>
  <cp:lastModifiedBy>Sarah Dugan</cp:lastModifiedBy>
  <cp:revision>48</cp:revision>
  <cp:lastPrinted>2015-10-22T21:18:46Z</cp:lastPrinted>
  <dcterms:created xsi:type="dcterms:W3CDTF">2015-10-06T21:28:25Z</dcterms:created>
  <dcterms:modified xsi:type="dcterms:W3CDTF">2015-10-22T21:25:28Z</dcterms:modified>
</cp:coreProperties>
</file>