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93" r:id="rId4"/>
    <p:sldId id="294" r:id="rId5"/>
    <p:sldId id="307" r:id="rId6"/>
    <p:sldId id="263" r:id="rId7"/>
    <p:sldId id="299" r:id="rId8"/>
    <p:sldId id="302" r:id="rId9"/>
    <p:sldId id="301" r:id="rId10"/>
    <p:sldId id="300" r:id="rId11"/>
    <p:sldId id="295" r:id="rId12"/>
    <p:sldId id="296" r:id="rId13"/>
    <p:sldId id="260" r:id="rId14"/>
    <p:sldId id="297" r:id="rId15"/>
    <p:sldId id="283" r:id="rId16"/>
    <p:sldId id="284" r:id="rId17"/>
    <p:sldId id="303" r:id="rId18"/>
    <p:sldId id="285" r:id="rId19"/>
    <p:sldId id="292" r:id="rId20"/>
    <p:sldId id="304" r:id="rId21"/>
    <p:sldId id="276" r:id="rId22"/>
    <p:sldId id="286" r:id="rId23"/>
    <p:sldId id="266" r:id="rId24"/>
    <p:sldId id="287" r:id="rId25"/>
    <p:sldId id="268" r:id="rId26"/>
    <p:sldId id="305" r:id="rId27"/>
    <p:sldId id="289" r:id="rId28"/>
    <p:sldId id="290" r:id="rId29"/>
    <p:sldId id="271" r:id="rId30"/>
    <p:sldId id="272" r:id="rId31"/>
    <p:sldId id="273" r:id="rId32"/>
    <p:sldId id="274" r:id="rId33"/>
    <p:sldId id="275" r:id="rId34"/>
    <p:sldId id="277" r:id="rId35"/>
    <p:sldId id="306" r:id="rId36"/>
    <p:sldId id="278" r:id="rId37"/>
    <p:sldId id="2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8" autoAdjust="0"/>
    <p:restoredTop sz="76333" autoAdjust="0"/>
  </p:normalViewPr>
  <p:slideViewPr>
    <p:cSldViewPr>
      <p:cViewPr varScale="1">
        <p:scale>
          <a:sx n="55" d="100"/>
          <a:sy n="55" d="100"/>
        </p:scale>
        <p:origin x="-12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5237F-20AB-4EFF-8F41-E9AE1CE9560D}" type="datetimeFigureOut">
              <a:rPr lang="en-US" smtClean="0"/>
              <a:pPr/>
              <a:t>4/30/2010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AFD8F-14BF-4B92-A688-D44A74DBDF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our presentation designed to prepare you for your business travels abroad to Ghana.  </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"Accra, Ghana's Capital City - Accra Facts and Information." </a:t>
            </a:r>
            <a:r>
              <a:rPr lang="en-US" i="1" dirty="0" smtClean="0"/>
              <a:t>Africa Travel</a:t>
            </a:r>
            <a:r>
              <a:rPr lang="en-US" dirty="0" smtClean="0"/>
              <a:t>. Web. 30 Mar. 2010. &lt;http://goafrica.about.com/od/africatraveltips/ig/Africa-s-Capital-Cities/Accra--Ghana-s-Capital-City.htm&gt;.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Ghana’s climate </a:t>
            </a:r>
            <a:r>
              <a:rPr lang="en-US" baseline="0" dirty="0" smtClean="0"/>
              <a:t>is very tropical and in the:</a:t>
            </a:r>
          </a:p>
          <a:p>
            <a:endParaRPr lang="en-US" baseline="0" dirty="0" smtClean="0"/>
          </a:p>
          <a:p>
            <a:pPr>
              <a:buFont typeface="Arial" pitchFamily="34" charset="0"/>
              <a:buChar char="•"/>
            </a:pPr>
            <a:r>
              <a:rPr lang="en-US" baseline="0" dirty="0" smtClean="0"/>
              <a:t>Southeast it is very warm and moderately dry along the coast,  </a:t>
            </a:r>
          </a:p>
          <a:p>
            <a:pPr>
              <a:buFont typeface="Arial" pitchFamily="34" charset="0"/>
              <a:buChar char="•"/>
            </a:pPr>
            <a:r>
              <a:rPr lang="en-US" baseline="0" dirty="0" smtClean="0"/>
              <a:t>Southwest it is rather hot and humid, and </a:t>
            </a:r>
          </a:p>
          <a:p>
            <a:pPr>
              <a:buFont typeface="Arial" pitchFamily="34" charset="0"/>
              <a:buChar char="•"/>
            </a:pPr>
            <a:r>
              <a:rPr lang="en-US" baseline="0" dirty="0" smtClean="0"/>
              <a:t>North it is hot and dry.  </a:t>
            </a:r>
          </a:p>
          <a:p>
            <a:pPr>
              <a:buFont typeface="Arial" pitchFamily="34" charset="0"/>
              <a:buChar char="•"/>
            </a:pPr>
            <a:endParaRPr lang="en-US" baseline="0" dirty="0" smtClean="0"/>
          </a:p>
          <a:p>
            <a:pPr>
              <a:buFont typeface="Arial" pitchFamily="34" charset="0"/>
              <a:buNone/>
            </a:pPr>
            <a:r>
              <a:rPr lang="en-US" baseline="0" dirty="0" smtClean="0"/>
              <a:t>The mean temperature of 26 to 29 degrees Celsius (79 to 84 degrees Fahrenheit) according to </a:t>
            </a:r>
            <a:r>
              <a:rPr lang="en-US" baseline="0" dirty="0" err="1" smtClean="0"/>
              <a:t>Verle</a:t>
            </a:r>
            <a:r>
              <a:rPr lang="en-US" baseline="0" dirty="0" smtClean="0"/>
              <a:t>.  You will see mostly low plains with dissected plateau in south-central areas.  </a:t>
            </a:r>
          </a:p>
          <a:p>
            <a:pPr>
              <a:buFont typeface="Arial" pitchFamily="34" charset="0"/>
              <a:buNone/>
            </a:pPr>
            <a:endParaRPr lang="en-US" baseline="0" dirty="0" smtClean="0"/>
          </a:p>
          <a:p>
            <a:pPr>
              <a:buFont typeface="Arial" pitchFamily="34" charset="0"/>
              <a:buNone/>
            </a:pPr>
            <a:r>
              <a:rPr lang="en-US" dirty="0" smtClean="0"/>
              <a:t>The</a:t>
            </a:r>
            <a:r>
              <a:rPr lang="en-US" baseline="0" dirty="0" smtClean="0"/>
              <a:t> natural disasters Ghana faces includes dry and dusty winds from January to March and droughts all year round.  </a:t>
            </a:r>
          </a:p>
          <a:p>
            <a:pPr>
              <a:buFont typeface="Arial" pitchFamily="34" charset="0"/>
              <a:buNone/>
            </a:pPr>
            <a:endParaRPr lang="en-US" baseline="0" dirty="0" smtClean="0"/>
          </a:p>
          <a:p>
            <a:pPr>
              <a:buFont typeface="Arial" pitchFamily="34" charset="0"/>
              <a:buNone/>
            </a:pPr>
            <a:r>
              <a:rPr lang="en-US" baseline="0" dirty="0" smtClean="0"/>
              <a:t>Ghanaian people face the reality of recurrent drought in the north which severely affects agricultural activities which accounts for 56% of the workforce according to Visual Geography and The World </a:t>
            </a:r>
            <a:r>
              <a:rPr lang="en-US" baseline="0" dirty="0" err="1" smtClean="0"/>
              <a:t>Factbook</a:t>
            </a:r>
            <a:r>
              <a:rPr lang="en-US" baseline="0" dirty="0" smtClean="0"/>
              <a:t>.  There is a problem with deforestation, overgrazing, soil erosion, poaching and habitat destruction of wildlife, water pollution, and inadequate supply of drinkable water.  (www.cia.gov)</a:t>
            </a:r>
          </a:p>
          <a:p>
            <a:pPr>
              <a:buFont typeface="Arial" pitchFamily="34" charset="0"/>
              <a:buNone/>
            </a:pPr>
            <a:endParaRPr lang="en-US" baseline="0" dirty="0" smtClean="0"/>
          </a:p>
          <a:p>
            <a:pPr>
              <a:buFont typeface="Arial" pitchFamily="34" charset="0"/>
              <a:buNone/>
            </a:pPr>
            <a:r>
              <a:rPr lang="en-US" baseline="0" dirty="0" smtClean="0"/>
              <a:t>While overseas in Ghana, you need to be aware of your water usage so as to not contribute to this already imperative issue.</a:t>
            </a:r>
          </a:p>
        </p:txBody>
      </p:sp>
      <p:sp>
        <p:nvSpPr>
          <p:cNvPr id="4" name="Slide Number Placeholder 3"/>
          <p:cNvSpPr>
            <a:spLocks noGrp="1"/>
          </p:cNvSpPr>
          <p:nvPr>
            <p:ph type="sldNum" sz="quarter" idx="10"/>
          </p:nvPr>
        </p:nvSpPr>
        <p:spPr/>
        <p:txBody>
          <a:bodyPr/>
          <a:lstStyle/>
          <a:p>
            <a:fld id="{254AFD8F-14BF-4B92-A688-D44A74DBDF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Ghana</a:t>
            </a:r>
            <a:r>
              <a:rPr lang="en-US" baseline="0" dirty="0" smtClean="0"/>
              <a:t> is abundant in</a:t>
            </a:r>
            <a:r>
              <a:rPr lang="en-US" dirty="0" smtClean="0"/>
              <a:t> natural resources including: gold, timber, industrial diamonds, bauxite, manganese, fish, rubber, hydropower, petroleum, silver, salt</a:t>
            </a:r>
            <a:r>
              <a:rPr lang="en-US" baseline="0" dirty="0" smtClean="0"/>
              <a:t> and limestone. The major resources for foreign exchange include gold and cocoa and oil production is predicted to expand in lat 2010 or early 2011.  Regardless of this, the economy revolves around agriculture which accounts for 35% of GDP and employs 56% of the workforce and Ghana still remains dependent on international financial and technical assistance. (www.cia.gov) </a:t>
            </a:r>
          </a:p>
          <a:p>
            <a:endParaRPr lang="en-US" baseline="0" dirty="0" smtClean="0"/>
          </a:p>
          <a:p>
            <a:r>
              <a:rPr lang="en-US" baseline="0" dirty="0" smtClean="0"/>
              <a:t>Their imports are reported at $9.807 billion and yet their exports are only reported at $5.737 billion (2009 estimates); that a deficit of $4.07 billion dollars.  Their major exports are gold, cocoa, timber, tuna, bauxite, aluminum, manganese ore, diamonds and horticulture.  Their main exports are received by the Netherlands (13.4%), Ukraine (11.7%), Frances (5.7%) and the US (5.1%).  The main imports of Ghana are capital equipment, petroleum and foodstuffs and these products are imported from China (16%), Nigeria (15%), India (5.6%, US (5.6%), France (4.5%) and the UK (4.5%).  (www.cia.gov)</a:t>
            </a:r>
          </a:p>
          <a:p>
            <a:endParaRPr lang="en-US" baseline="0" dirty="0" smtClean="0"/>
          </a:p>
          <a:p>
            <a:r>
              <a:rPr lang="en-US" baseline="0" dirty="0" smtClean="0"/>
              <a:t>In 2002, Ghana actually opted for debt relief under the Heavily Indebted Poor Country (HIPC) program and is benefiting from the Multilateral Debt Relief Initiative that took place in 2006.  Their unemployment rate is 11% (2000 estimate) and the population living below the poverty line is 28.5% (2007 estimate) according to www.cia.gov.  Poverty is such a huge issue that it is estimated by the Ghana Review that 20% of the population is living on $1 a day and 44.8% of the population is living on $2 a day.  </a:t>
            </a:r>
          </a:p>
          <a:p>
            <a:endParaRPr lang="en-US" baseline="0" dirty="0" smtClean="0"/>
          </a:p>
          <a:p>
            <a:r>
              <a:rPr lang="en-US" baseline="0" dirty="0" smtClean="0"/>
              <a:t>Issues faced by Ghanaian people: </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“Use of excessive force by security agencies that has led to cases of severe injuries and even deaths in recent years,</a:t>
            </a:r>
          </a:p>
          <a:p>
            <a:pPr>
              <a:buFont typeface="Arial" pitchFamily="34" charset="0"/>
              <a:buChar char="•"/>
            </a:pPr>
            <a:r>
              <a:rPr lang="en-US" sz="1200" kern="1200" baseline="0" dirty="0" smtClean="0">
                <a:solidFill>
                  <a:schemeClr val="tx1"/>
                </a:solidFill>
                <a:latin typeface="+mn-lt"/>
                <a:ea typeface="+mn-ea"/>
                <a:cs typeface="+mn-cs"/>
              </a:rPr>
              <a:t> Prison conditions are often inhumane and life-threatening,</a:t>
            </a:r>
          </a:p>
          <a:p>
            <a:pPr>
              <a:buFont typeface="Arial" pitchFamily="34" charset="0"/>
              <a:buChar char="•"/>
            </a:pPr>
            <a:r>
              <a:rPr lang="en-US" sz="1200" kern="1200" baseline="0" dirty="0" smtClean="0">
                <a:solidFill>
                  <a:schemeClr val="tx1"/>
                </a:solidFill>
                <a:latin typeface="+mn-lt"/>
                <a:ea typeface="+mn-ea"/>
                <a:cs typeface="+mn-cs"/>
              </a:rPr>
              <a:t> Journalists and human rights activists who try to report stories or fight for rights containing views contrary to those of the government sometimes face arrest, detention, and in some cases, even threats of violence and death,</a:t>
            </a:r>
          </a:p>
          <a:p>
            <a:pPr>
              <a:buFont typeface="Arial" pitchFamily="34" charset="0"/>
              <a:buChar char="•"/>
            </a:pPr>
            <a:r>
              <a:rPr lang="en-US" sz="1200" kern="1200" baseline="0" dirty="0" smtClean="0">
                <a:solidFill>
                  <a:schemeClr val="tx1"/>
                </a:solidFill>
                <a:latin typeface="+mn-lt"/>
                <a:ea typeface="+mn-ea"/>
                <a:cs typeface="+mn-cs"/>
              </a:rPr>
              <a:t>There are restrictions on the freedoms of assembly, speech and press,</a:t>
            </a:r>
          </a:p>
          <a:p>
            <a:pPr>
              <a:buFont typeface="Arial" pitchFamily="34" charset="0"/>
              <a:buChar char="•"/>
            </a:pPr>
            <a:r>
              <a:rPr lang="en-US" sz="1200" kern="1200" baseline="0" dirty="0" smtClean="0">
                <a:solidFill>
                  <a:schemeClr val="tx1"/>
                </a:solidFill>
                <a:latin typeface="+mn-lt"/>
                <a:ea typeface="+mn-ea"/>
                <a:cs typeface="+mn-cs"/>
              </a:rPr>
              <a:t> Widespread corruption and a trend toward vigilante justice,</a:t>
            </a:r>
          </a:p>
          <a:p>
            <a:pPr>
              <a:buFont typeface="Arial" pitchFamily="34" charset="0"/>
              <a:buChar char="•"/>
            </a:pPr>
            <a:r>
              <a:rPr lang="en-US" sz="1200" kern="1200" baseline="0" dirty="0" smtClean="0">
                <a:solidFill>
                  <a:schemeClr val="tx1"/>
                </a:solidFill>
                <a:latin typeface="+mn-lt"/>
                <a:ea typeface="+mn-ea"/>
                <a:cs typeface="+mn-cs"/>
              </a:rPr>
              <a:t>Societal discrimination and violence against disabled persons, homosexuals, people with HIV/AIDS, and ethnic minorities, and</a:t>
            </a:r>
          </a:p>
          <a:p>
            <a:pPr>
              <a:buFont typeface="Arial" pitchFamily="34" charset="0"/>
              <a:buChar char="•"/>
            </a:pPr>
            <a:r>
              <a:rPr lang="en-US" sz="1200" kern="1200" baseline="0" dirty="0" smtClean="0">
                <a:solidFill>
                  <a:schemeClr val="tx1"/>
                </a:solidFill>
                <a:latin typeface="+mn-lt"/>
                <a:ea typeface="+mn-ea"/>
                <a:cs typeface="+mn-cs"/>
              </a:rPr>
              <a:t> Child labor and trafficking of children.”  (Ghana Review 2010)</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"Ghana." Flicker's Finest, </a:t>
            </a:r>
            <a:r>
              <a:rPr lang="en-US" dirty="0" err="1" smtClean="0"/>
              <a:t>n.d</a:t>
            </a:r>
            <a:r>
              <a:rPr lang="en-US" dirty="0" smtClean="0"/>
              <a:t>. Web. 2 Apr. 2010. &lt;http://www.flickrsfinest.com/wp-content/uploads/ghana2.jpg&gt;.</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few dominant religions which account for the Ghanaian people.  Africa Guide explains that Ghana actually has the highest percentage of Christians in West Africa and according to The World </a:t>
            </a:r>
            <a:r>
              <a:rPr lang="en-US" baseline="0" dirty="0" err="1" smtClean="0"/>
              <a:t>Factbook</a:t>
            </a:r>
            <a:r>
              <a:rPr lang="en-US" baseline="0" dirty="0" smtClean="0"/>
              <a:t>, the dominant religions are as follows as of 2000:</a:t>
            </a:r>
          </a:p>
          <a:p>
            <a:endParaRPr lang="en-US" baseline="0" dirty="0" smtClean="0"/>
          </a:p>
          <a:p>
            <a:pPr>
              <a:buFont typeface="Arial" pitchFamily="34" charset="0"/>
              <a:buChar char="•"/>
            </a:pPr>
            <a:r>
              <a:rPr lang="en-US" baseline="0" dirty="0" smtClean="0"/>
              <a:t>68.8% Christian</a:t>
            </a:r>
          </a:p>
          <a:p>
            <a:pPr lvl="1">
              <a:buFont typeface="Calibri" pitchFamily="34" charset="0"/>
              <a:buChar char="–"/>
            </a:pPr>
            <a:r>
              <a:rPr lang="en-US" baseline="0" dirty="0" smtClean="0"/>
              <a:t>24.1% Pentecostal/Charismatic</a:t>
            </a:r>
          </a:p>
          <a:p>
            <a:pPr lvl="1">
              <a:buFont typeface="Calibri" pitchFamily="34" charset="0"/>
              <a:buChar char="–"/>
            </a:pPr>
            <a:r>
              <a:rPr lang="en-US" baseline="0" dirty="0" smtClean="0"/>
              <a:t>18.6% Protestant</a:t>
            </a:r>
          </a:p>
          <a:p>
            <a:pPr lvl="1">
              <a:buFont typeface="Calibri" pitchFamily="34" charset="0"/>
              <a:buChar char="–"/>
            </a:pPr>
            <a:r>
              <a:rPr lang="en-US" baseline="0" dirty="0" smtClean="0"/>
              <a:t>15.1% Catholic</a:t>
            </a:r>
          </a:p>
          <a:p>
            <a:pPr lvl="1">
              <a:buFont typeface="Calibri" pitchFamily="34" charset="0"/>
              <a:buChar char="–"/>
            </a:pPr>
            <a:r>
              <a:rPr lang="en-US" baseline="0" dirty="0" smtClean="0"/>
              <a:t>11% Other</a:t>
            </a:r>
          </a:p>
          <a:p>
            <a:pPr>
              <a:buFont typeface="Arial" pitchFamily="34" charset="0"/>
              <a:buChar char="•"/>
            </a:pPr>
            <a:r>
              <a:rPr lang="en-US" baseline="0" dirty="0" smtClean="0"/>
              <a:t>15.9% Muslim</a:t>
            </a:r>
          </a:p>
          <a:p>
            <a:pPr>
              <a:buFont typeface="Arial" pitchFamily="34" charset="0"/>
              <a:buChar char="•"/>
            </a:pPr>
            <a:r>
              <a:rPr lang="en-US" baseline="0" dirty="0" smtClean="0"/>
              <a:t>8.5% Traditional (Aboriginal)</a:t>
            </a:r>
          </a:p>
          <a:p>
            <a:pPr>
              <a:buFont typeface="Arial" pitchFamily="34" charset="0"/>
              <a:buChar char="•"/>
            </a:pPr>
            <a:r>
              <a:rPr lang="en-US" baseline="0" dirty="0" smtClean="0"/>
              <a:t>0.7% Other</a:t>
            </a:r>
          </a:p>
          <a:p>
            <a:pPr>
              <a:buFont typeface="Arial" pitchFamily="34" charset="0"/>
              <a:buChar char="•"/>
            </a:pPr>
            <a:r>
              <a:rPr lang="en-US" baseline="0" dirty="0" smtClean="0"/>
              <a:t>6.1% None</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current government is a constitutional democracy and the current constitution was approved in April 28, 1992.  There are three branches, the executive, the legislative, and the judicial.  The Executive branch is made up of the president, the vice president, and the cabinet of ministers.  The legislative branch is composed of a unicameral Parliament, and the judicial branch is made up of the Supreme Court. (</a:t>
            </a:r>
            <a:r>
              <a:rPr lang="en-US" sz="1200" b="0" kern="1200" dirty="0" err="1" smtClean="0">
                <a:solidFill>
                  <a:schemeClr val="tx1"/>
                </a:solidFill>
                <a:latin typeface="+mn-lt"/>
                <a:ea typeface="+mn-ea"/>
                <a:cs typeface="+mn-cs"/>
              </a:rPr>
              <a:t>worldfacts</a:t>
            </a:r>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country is divided into ten regions.  The regions are then divided into local districts run by the district assemblies. (</a:t>
            </a:r>
            <a:r>
              <a:rPr lang="en-US" sz="1200" b="0" kern="1200" dirty="0" err="1" smtClean="0">
                <a:solidFill>
                  <a:schemeClr val="tx1"/>
                </a:solidFill>
                <a:latin typeface="+mn-lt"/>
                <a:ea typeface="+mn-ea"/>
                <a:cs typeface="+mn-cs"/>
              </a:rPr>
              <a:t>Everyculture</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current president is John Atta Mills, and the vice president is John </a:t>
            </a:r>
            <a:r>
              <a:rPr lang="en-US" sz="1200" b="0" kern="1200" dirty="0" err="1" smtClean="0">
                <a:solidFill>
                  <a:schemeClr val="tx1"/>
                </a:solidFill>
                <a:latin typeface="+mn-lt"/>
                <a:ea typeface="+mn-ea"/>
                <a:cs typeface="+mn-cs"/>
              </a:rPr>
              <a:t>Mahama</a:t>
            </a:r>
            <a:r>
              <a:rPr lang="en-US" sz="1200" b="0" kern="1200" dirty="0" smtClean="0">
                <a:solidFill>
                  <a:schemeClr val="tx1"/>
                </a:solidFill>
                <a:latin typeface="+mn-lt"/>
                <a:ea typeface="+mn-ea"/>
                <a:cs typeface="+mn-cs"/>
              </a:rPr>
              <a:t>. (U.S. Dept. of State)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Atta Mills--The New </a:t>
            </a:r>
            <a:r>
              <a:rPr lang="en-US" dirty="0" err="1" smtClean="0"/>
              <a:t>Stongman</a:t>
            </a:r>
            <a:r>
              <a:rPr lang="en-US" dirty="0" smtClean="0"/>
              <a:t> of Ghana - African Path Village." </a:t>
            </a:r>
            <a:r>
              <a:rPr lang="en-US" i="1" dirty="0" smtClean="0"/>
              <a:t>African Path Village - Connecting African Culture</a:t>
            </a:r>
            <a:r>
              <a:rPr lang="en-US" dirty="0" smtClean="0"/>
              <a:t>. Web. 30 Mar. 2010. &lt;http://africanpath.ning.com/notes/John_Atta_Mills--The_New_Stongman_of_Ghana&gt;.</a:t>
            </a:r>
          </a:p>
          <a:p>
            <a:endParaRPr lang="en-US" dirty="0" smtClean="0"/>
          </a:p>
          <a:p>
            <a:r>
              <a:rPr lang="en-US" dirty="0" smtClean="0"/>
              <a:t>"The Executive." </a:t>
            </a:r>
            <a:r>
              <a:rPr lang="en-US" i="1" dirty="0" smtClean="0"/>
              <a:t>Ghana Homepage | Government of Ghana Official Website</a:t>
            </a:r>
            <a:r>
              <a:rPr lang="en-US" dirty="0" smtClean="0"/>
              <a:t>. Web. 30 Mar. 2010. </a:t>
            </a:r>
            <a:r>
              <a:rPr lang="en-US" smtClean="0"/>
              <a:t>&lt;http://www.ghana.gov.gh/index.php?option=com_content&amp;view=category&amp;layout=blog&amp;id=42&amp;Itemid=181&gt;.</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Ethnic make up of Ghana includes 98.5 % black Africans and 1.5% Europeans or others (</a:t>
            </a:r>
            <a:r>
              <a:rPr lang="en-US" sz="1200" b="0" kern="1200" dirty="0" err="1" smtClean="0">
                <a:solidFill>
                  <a:schemeClr val="tx1"/>
                </a:solidFill>
                <a:latin typeface="+mn-lt"/>
                <a:ea typeface="+mn-ea"/>
                <a:cs typeface="+mn-cs"/>
              </a:rPr>
              <a:t>Worldfacts</a:t>
            </a:r>
            <a:r>
              <a:rPr lang="en-US" sz="1200" b="0" kern="1200" dirty="0" smtClean="0">
                <a:solidFill>
                  <a:schemeClr val="tx1"/>
                </a:solidFill>
                <a:latin typeface="+mn-lt"/>
                <a:ea typeface="+mn-ea"/>
                <a:cs typeface="+mn-cs"/>
              </a:rPr>
              <a:t>).  There is a diversity of groups that make up the indigenous population, but the largest groups based on important linguistics include the </a:t>
            </a:r>
            <a:r>
              <a:rPr lang="en-US" sz="1200" b="0" kern="1200" dirty="0" err="1" smtClean="0">
                <a:solidFill>
                  <a:schemeClr val="tx1"/>
                </a:solidFill>
                <a:latin typeface="+mn-lt"/>
                <a:ea typeface="+mn-ea"/>
                <a:cs typeface="+mn-cs"/>
              </a:rPr>
              <a:t>Akan</a:t>
            </a:r>
            <a:r>
              <a:rPr lang="en-US" sz="1200" b="0" kern="1200" dirty="0" smtClean="0">
                <a:solidFill>
                  <a:schemeClr val="tx1"/>
                </a:solidFill>
                <a:latin typeface="+mn-lt"/>
                <a:ea typeface="+mn-ea"/>
                <a:cs typeface="+mn-cs"/>
              </a:rPr>
              <a:t>, Guan, </a:t>
            </a:r>
            <a:r>
              <a:rPr lang="en-US" sz="1200" b="0" kern="1200" dirty="0" err="1" smtClean="0">
                <a:solidFill>
                  <a:schemeClr val="tx1"/>
                </a:solidFill>
                <a:latin typeface="+mn-lt"/>
                <a:ea typeface="+mn-ea"/>
                <a:cs typeface="+mn-cs"/>
              </a:rPr>
              <a:t>Ga</a:t>
            </a:r>
            <a:r>
              <a:rPr lang="en-US" sz="1200" b="0" kern="1200" dirty="0" smtClean="0">
                <a:solidFill>
                  <a:schemeClr val="tx1"/>
                </a:solidFill>
                <a:latin typeface="+mn-lt"/>
                <a:ea typeface="+mn-ea"/>
                <a:cs typeface="+mn-cs"/>
              </a:rPr>
              <a:t> and Ewe, and </a:t>
            </a:r>
            <a:r>
              <a:rPr lang="en-US" sz="1200" b="0" kern="1200" dirty="0" err="1" smtClean="0">
                <a:solidFill>
                  <a:schemeClr val="tx1"/>
                </a:solidFill>
                <a:latin typeface="+mn-lt"/>
                <a:ea typeface="+mn-ea"/>
                <a:cs typeface="+mn-cs"/>
              </a:rPr>
              <a:t>Moshi-Dagomba</a:t>
            </a:r>
            <a:r>
              <a:rPr lang="en-US" sz="1200" b="0" kern="1200" dirty="0" smtClean="0">
                <a:solidFill>
                  <a:schemeClr val="tx1"/>
                </a:solidFill>
                <a:latin typeface="+mn-lt"/>
                <a:ea typeface="+mn-ea"/>
                <a:cs typeface="+mn-cs"/>
              </a:rPr>
              <a:t> (U.S. Dept. of State).</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a:t>
            </a:r>
            <a:r>
              <a:rPr lang="en-US" sz="1200" b="0" kern="1200" dirty="0" err="1" smtClean="0">
                <a:solidFill>
                  <a:schemeClr val="tx1"/>
                </a:solidFill>
                <a:latin typeface="+mn-lt"/>
                <a:ea typeface="+mn-ea"/>
                <a:cs typeface="+mn-cs"/>
              </a:rPr>
              <a:t>Akan</a:t>
            </a:r>
            <a:r>
              <a:rPr lang="en-US" sz="1200" b="0" kern="1200" dirty="0" smtClean="0">
                <a:solidFill>
                  <a:schemeClr val="tx1"/>
                </a:solidFill>
                <a:latin typeface="+mn-lt"/>
                <a:ea typeface="+mn-ea"/>
                <a:cs typeface="+mn-cs"/>
              </a:rPr>
              <a:t> include the people along the coast and in the forest region north of the coast.  The Guans live in the plains of the Volta River.  The </a:t>
            </a:r>
            <a:r>
              <a:rPr lang="en-US" sz="1200" b="0" kern="1200" dirty="0" err="1" smtClean="0">
                <a:solidFill>
                  <a:schemeClr val="tx1"/>
                </a:solidFill>
                <a:latin typeface="+mn-lt"/>
                <a:ea typeface="+mn-ea"/>
                <a:cs typeface="+mn-cs"/>
              </a:rPr>
              <a:t>Ga</a:t>
            </a:r>
            <a:r>
              <a:rPr lang="en-US" sz="1200" b="0" kern="1200" dirty="0" smtClean="0">
                <a:solidFill>
                  <a:schemeClr val="tx1"/>
                </a:solidFill>
                <a:latin typeface="+mn-lt"/>
                <a:ea typeface="+mn-ea"/>
                <a:cs typeface="+mn-cs"/>
              </a:rPr>
              <a:t> and Ewe live in in the south and southeast.  The </a:t>
            </a:r>
            <a:r>
              <a:rPr lang="en-US" sz="1200" b="0" kern="1200" dirty="0" err="1" smtClean="0">
                <a:solidFill>
                  <a:schemeClr val="tx1"/>
                </a:solidFill>
                <a:latin typeface="+mn-lt"/>
                <a:ea typeface="+mn-ea"/>
                <a:cs typeface="+mn-cs"/>
              </a:rPr>
              <a:t>Moshi-Dagomba</a:t>
            </a:r>
            <a:r>
              <a:rPr lang="en-US" sz="1200" b="0" kern="1200" dirty="0" smtClean="0">
                <a:solidFill>
                  <a:schemeClr val="tx1"/>
                </a:solidFill>
                <a:latin typeface="+mn-lt"/>
                <a:ea typeface="+mn-ea"/>
                <a:cs typeface="+mn-cs"/>
              </a:rPr>
              <a:t> live in the northern regions. (U.S. Dept. of State)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dealing with</a:t>
            </a:r>
            <a:r>
              <a:rPr lang="en-US" baseline="0" dirty="0" smtClean="0"/>
              <a:t> employees of another country, you should be aware that holidays will not coincide with the same holidays we celebrate here in the US.  Please refer to http://holidayyear.com/Ghana-2010-list.php to determine when Ghanaian holidays lie to ensure that you do not set up meetings on days that are celebrated by the local people.</a:t>
            </a:r>
          </a:p>
          <a:p>
            <a:endParaRPr lang="en-US" baseline="0" dirty="0" smtClean="0"/>
          </a:p>
          <a:p>
            <a:r>
              <a:rPr lang="en-US" baseline="0" dirty="0" smtClean="0"/>
              <a:t>Please visit http://touringghana.com to find local celebrations and festivals and to get an idea of how to become involved in the community and get closer to that local people. </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just a couple of videos to actually show a little bit of the culture in action. </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orientation</a:t>
            </a:r>
            <a:r>
              <a:rPr lang="en-US" baseline="0" dirty="0" smtClean="0"/>
              <a:t> holds the purpose of introducing you to the culture, society, economy, forces and cultural values of Ghana to better prepare you for your travels abroad.</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rgbClr val="000000"/>
                </a:solidFill>
                <a:latin typeface="Lucida Sans Unicode" charset="0"/>
              </a:rPr>
              <a:t>Human nature is the</a:t>
            </a:r>
            <a:r>
              <a:rPr lang="en-US" sz="2200" baseline="0" dirty="0" smtClean="0">
                <a:solidFill>
                  <a:srgbClr val="000000"/>
                </a:solidFill>
                <a:latin typeface="Lucida Sans Unicode" charset="0"/>
              </a:rPr>
              <a:t> value that considers whether a culture believes people to be good, evil, or neutral as well as whether they are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changeable or unchangeable.  Ghanaians believe that people are a mix of good and evil.  The </a:t>
            </a:r>
            <a:r>
              <a:rPr lang="en-US" sz="2200" baseline="0" dirty="0" err="1" smtClean="0">
                <a:solidFill>
                  <a:srgbClr val="000000"/>
                </a:solidFill>
                <a:latin typeface="Lucida Sans Unicode" charset="0"/>
              </a:rPr>
              <a:t>Kluckhohn</a:t>
            </a:r>
            <a:r>
              <a:rPr lang="en-US" sz="2200" baseline="0" dirty="0" smtClean="0">
                <a:solidFill>
                  <a:srgbClr val="000000"/>
                </a:solidFill>
                <a:latin typeface="Lucida Sans Unicode" charset="0"/>
              </a:rPr>
              <a:t> Model lists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characterizes the mix as </a:t>
            </a:r>
          </a:p>
          <a:p>
            <a:pPr marL="431800" indent="-323850">
              <a:lnSpc>
                <a:spcPct val="124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Check people to find out what they are</a:t>
            </a:r>
          </a:p>
          <a:p>
            <a:pPr marL="431800" indent="-323850">
              <a:lnSpc>
                <a:spcPct val="124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Moderate controls; avoid temptations around employees</a:t>
            </a:r>
          </a:p>
          <a:p>
            <a:pPr marL="431800" indent="-323850">
              <a:lnSpc>
                <a:spcPct val="124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Good work needs to be recognized and rewarded</a:t>
            </a:r>
          </a:p>
          <a:p>
            <a:pPr marL="431800" indent="-323850">
              <a:lnSpc>
                <a:spcPct val="124000"/>
              </a:lnSpc>
              <a:spcAft>
                <a:spcPts val="1425"/>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Enter negotiations with caution; analyze other parties during initial stages of interaction (</a:t>
            </a:r>
            <a:r>
              <a:rPr lang="en-US" sz="2200" baseline="0" dirty="0" err="1" smtClean="0">
                <a:solidFill>
                  <a:srgbClr val="000000"/>
                </a:solidFill>
                <a:latin typeface="Lucida Sans Unicode" charset="0"/>
              </a:rPr>
              <a:t>Kluckhohn</a:t>
            </a:r>
            <a:r>
              <a:rPr lang="en-US" sz="2200" baseline="0" dirty="0" smtClean="0">
                <a:solidFill>
                  <a:srgbClr val="000000"/>
                </a:solidFill>
                <a:latin typeface="Lucida Sans Unicode" charset="0"/>
              </a:rPr>
              <a:t>)</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baseline="0"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rgbClr val="000000"/>
                </a:solidFill>
                <a:latin typeface="Lucida Sans Unicode" charset="0"/>
              </a:rPr>
              <a:t>This</a:t>
            </a:r>
            <a:r>
              <a:rPr lang="en-US" sz="2200" baseline="0" dirty="0" smtClean="0">
                <a:solidFill>
                  <a:srgbClr val="000000"/>
                </a:solidFill>
                <a:latin typeface="Lucida Sans Unicode" charset="0"/>
              </a:rPr>
              <a:t> value has probably been shaped largely by history.  With so many countries coming in an taking power in the past and multiple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overthrowing of the government, it would make sense that the people of Ghana are cautious.  Ghanaians prefer to develop a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relationship first to determine whether or not you are trustworthy and your personality fits the necessary standards to do business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a:t>
            </a:r>
            <a:r>
              <a:rPr lang="en-US" sz="2200" baseline="0" dirty="0" err="1" smtClean="0">
                <a:solidFill>
                  <a:srgbClr val="000000"/>
                </a:solidFill>
                <a:latin typeface="Lucida Sans Unicode" charset="0"/>
              </a:rPr>
              <a:t>Kwintessential</a:t>
            </a:r>
            <a:r>
              <a:rPr lang="en-US" sz="2200" baseline="0" dirty="0" smtClean="0">
                <a:solidFill>
                  <a:srgbClr val="000000"/>
                </a:solidFill>
                <a:latin typeface="Lucida Sans Unicode" charset="0"/>
              </a:rPr>
              <a:t>).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baseline="0"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Another force that shapes this value may be the religion.  Over half the population of Ghana are Christians. The “notion of good and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virtue” are believed to be the “first quality of God (Yale).”  </a:t>
            </a:r>
            <a:r>
              <a:rPr lang="en-US" sz="2400" dirty="0" smtClean="0"/>
              <a:t>Ghanaians want</a:t>
            </a:r>
            <a:r>
              <a:rPr lang="en-US" sz="2400" baseline="0" dirty="0" smtClean="0"/>
              <a:t>s “</a:t>
            </a:r>
            <a:r>
              <a:rPr lang="en-US" sz="2400" dirty="0" smtClean="0"/>
              <a:t>society to be together in prosperity and peace</a:t>
            </a:r>
            <a:r>
              <a:rPr lang="en-US" sz="2400" baseline="0" dirty="0" smtClean="0"/>
              <a:t> (Yale).”</a:t>
            </a:r>
            <a:endParaRPr lang="en-US" sz="2200" baseline="0"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baseline="0"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For Automotive Glass, Inc. this means that relationship developing is necessary before even starting business negotiations with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Ghanaians.   </a:t>
            </a:r>
          </a:p>
        </p:txBody>
      </p:sp>
      <p:sp>
        <p:nvSpPr>
          <p:cNvPr id="4" name="Slide Number Placeholder 3"/>
          <p:cNvSpPr>
            <a:spLocks noGrp="1"/>
          </p:cNvSpPr>
          <p:nvPr>
            <p:ph type="sldNum" sz="quarter" idx="10"/>
          </p:nvPr>
        </p:nvSpPr>
        <p:spPr/>
        <p:txBody>
          <a:bodyPr/>
          <a:lstStyle/>
          <a:p>
            <a:fld id="{254AFD8F-14BF-4B92-A688-D44A74DBDF61}"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According to the </a:t>
            </a:r>
            <a:r>
              <a:rPr lang="en-US" dirty="0" err="1" smtClean="0"/>
              <a:t>kluckhohn</a:t>
            </a:r>
            <a:r>
              <a:rPr lang="en-US" dirty="0" smtClean="0"/>
              <a:t> Model, the</a:t>
            </a:r>
            <a:r>
              <a:rPr lang="en-US" baseline="0" dirty="0" smtClean="0"/>
              <a:t> purpose in life can be classified as “being, being-in becoming (developing), or doing (</a:t>
            </a:r>
            <a:r>
              <a:rPr lang="en-US" baseline="0" dirty="0" err="1" smtClean="0"/>
              <a:t>Kluckhohn</a:t>
            </a:r>
            <a:r>
              <a:rPr lang="en-US" baseline="0" dirty="0" smtClean="0"/>
              <a:t>).”  Ghana would be considered as developing in this value. This means that the Ghanaians believe that</a:t>
            </a:r>
          </a:p>
          <a:p>
            <a:pPr algn="l">
              <a:buFont typeface="Arial" pitchFamily="34" charset="0"/>
              <a:buChar char="•"/>
            </a:pPr>
            <a:r>
              <a:rPr lang="en-US" baseline="0" dirty="0" smtClean="0"/>
              <a:t>Purpose on earth is for inner development</a:t>
            </a:r>
          </a:p>
          <a:p>
            <a:pPr algn="l">
              <a:buFont typeface="Arial" pitchFamily="34" charset="0"/>
              <a:buChar char="•"/>
            </a:pPr>
            <a:r>
              <a:rPr lang="en-US" baseline="0" dirty="0" smtClean="0"/>
              <a:t>High cultural and educational level is a criterion for success</a:t>
            </a:r>
          </a:p>
          <a:p>
            <a:pPr algn="l">
              <a:buFont typeface="Arial" pitchFamily="34" charset="0"/>
              <a:buChar char="•"/>
            </a:pPr>
            <a:r>
              <a:rPr lang="en-US" baseline="0" dirty="0" smtClean="0"/>
              <a:t>Balance work and leisure activity to develop self (</a:t>
            </a:r>
            <a:r>
              <a:rPr lang="en-US" baseline="0" dirty="0" err="1" smtClean="0"/>
              <a:t>Kluckhohn</a:t>
            </a:r>
            <a:r>
              <a:rPr lang="en-US" baseline="0" dirty="0" smtClean="0"/>
              <a:t>)</a:t>
            </a:r>
          </a:p>
          <a:p>
            <a:pPr algn="l">
              <a:buFont typeface="Arial" pitchFamily="34" charset="0"/>
              <a:buChar char="•"/>
            </a:pPr>
            <a:endParaRPr lang="en-US" baseline="0" dirty="0" smtClean="0"/>
          </a:p>
          <a:p>
            <a:pPr algn="l">
              <a:buFont typeface="Arial" pitchFamily="34" charset="0"/>
              <a:buNone/>
            </a:pPr>
            <a:r>
              <a:rPr lang="en-US" baseline="0" dirty="0" smtClean="0"/>
              <a:t>It may seem as though the people would rather be a “being” culture, however their economic status has them working hard in order to live.  Education is also very important to the Ghanaians.  In 1996 a program was launched and was said to be “ one of the most ambitious pre-tertiary education programs in West Africa (State).”  Only a small percentage of the population has the opportunity to go to high education, so those who do receive a high status (</a:t>
            </a:r>
            <a:r>
              <a:rPr lang="en-US" baseline="0" dirty="0" err="1" smtClean="0"/>
              <a:t>everyculture</a:t>
            </a:r>
            <a:r>
              <a:rPr lang="en-US" baseline="0" dirty="0" smtClean="0"/>
              <a:t>).  Ghana believe that status is very important, so the students try to obtain a higher education to better themselves (</a:t>
            </a:r>
            <a:r>
              <a:rPr lang="en-US" baseline="0" dirty="0" err="1" smtClean="0"/>
              <a:t>everyculture</a:t>
            </a:r>
            <a:r>
              <a:rPr lang="en-US" baseline="0" dirty="0" smtClean="0"/>
              <a:t>).</a:t>
            </a:r>
          </a:p>
          <a:p>
            <a:pPr algn="l">
              <a:buFont typeface="Arial" pitchFamily="34" charset="0"/>
              <a:buChar char="•"/>
            </a:pPr>
            <a:endParaRPr lang="en-US" baseline="0" dirty="0" smtClean="0"/>
          </a:p>
          <a:p>
            <a:pPr algn="l">
              <a:buFont typeface="Arial" pitchFamily="34" charset="0"/>
              <a:buNone/>
            </a:pPr>
            <a:r>
              <a:rPr lang="en-US" baseline="0" dirty="0" smtClean="0"/>
              <a:t>This value seems to be shaped by economics.  As I stated earlier, because of the economic status of the country, the people have to work hard in order to survive.  Along with the education program, the people have a better chance to obtain a higher education and thus improve their living conditions as well as their status. </a:t>
            </a:r>
          </a:p>
          <a:p>
            <a:pPr algn="l">
              <a:buFont typeface="Arial" pitchFamily="34" charset="0"/>
              <a:buNone/>
            </a:pPr>
            <a:endParaRPr lang="en-US" baseline="0" dirty="0" smtClean="0"/>
          </a:p>
          <a:p>
            <a:pPr algn="l">
              <a:buFont typeface="Arial" pitchFamily="34" charset="0"/>
              <a:buNone/>
            </a:pPr>
            <a:r>
              <a:rPr lang="en-US" baseline="0" dirty="0" smtClean="0"/>
              <a:t>The photo is just an example of a classroom of students in Ghana. </a:t>
            </a:r>
          </a:p>
          <a:p>
            <a:pPr algn="l">
              <a:buFont typeface="Arial" pitchFamily="34" charset="0"/>
              <a:buNone/>
            </a:pPr>
            <a:endParaRPr lang="en-US" baseline="0" dirty="0" smtClean="0"/>
          </a:p>
          <a:p>
            <a:pPr algn="l">
              <a:buFont typeface="Arial" pitchFamily="34" charset="0"/>
              <a:buNone/>
            </a:pPr>
            <a:r>
              <a:rPr lang="en-US" dirty="0" smtClean="0"/>
              <a:t>"FORWARD in Ghana | FORWARD." </a:t>
            </a:r>
            <a:r>
              <a:rPr lang="en-US" i="1" dirty="0" smtClean="0"/>
              <a:t>FORWARD - Safeguarding the Health and Rights of African Women</a:t>
            </a:r>
            <a:r>
              <a:rPr lang="en-US" dirty="0" smtClean="0"/>
              <a:t>. Web. 01 Apr. 2010. &lt;http://www.forwarduk.org.uk/what-we-do/african-programmes/ghana&gt;.</a:t>
            </a:r>
            <a:endParaRPr lang="en-US" baseline="0" dirty="0" smtClean="0"/>
          </a:p>
        </p:txBody>
      </p:sp>
      <p:sp>
        <p:nvSpPr>
          <p:cNvPr id="4" name="Slide Number Placeholder 3"/>
          <p:cNvSpPr>
            <a:spLocks noGrp="1"/>
          </p:cNvSpPr>
          <p:nvPr>
            <p:ph type="sldNum" sz="quarter" idx="10"/>
          </p:nvPr>
        </p:nvSpPr>
        <p:spPr/>
        <p:txBody>
          <a:bodyPr/>
          <a:lstStyle/>
          <a:p>
            <a:fld id="{254AFD8F-14BF-4B92-A688-D44A74DBDF6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Societal roles has to do with whether a society is individualistic or collectivists.  According to </a:t>
            </a:r>
            <a:r>
              <a:rPr lang="en-US" baseline="0" dirty="0" err="1" smtClean="0"/>
              <a:t>Hofstede</a:t>
            </a:r>
            <a:r>
              <a:rPr lang="en-US" baseline="0" dirty="0" smtClean="0"/>
              <a:t>, West Africa is ranked as 39-41 for individualism.  This means that the countries in West Africa, which includes Ghana, are relatively collectivist societies. </a:t>
            </a:r>
          </a:p>
          <a:p>
            <a:endParaRPr lang="en-US" baseline="0" dirty="0" smtClean="0"/>
          </a:p>
          <a:p>
            <a:r>
              <a:rPr lang="en-US" baseline="0" dirty="0" smtClean="0"/>
              <a:t>Social relationships in the </a:t>
            </a:r>
            <a:r>
              <a:rPr lang="en-US" baseline="0" dirty="0" err="1" smtClean="0"/>
              <a:t>Kluckhohn</a:t>
            </a:r>
            <a:r>
              <a:rPr lang="en-US" baseline="0" dirty="0" smtClean="0"/>
              <a:t> Model consider the society is authoritarian, group or individualistic.  Ghana is under the group category.  The </a:t>
            </a:r>
            <a:r>
              <a:rPr lang="en-US" baseline="0" dirty="0" err="1" smtClean="0"/>
              <a:t>Kluckhohn</a:t>
            </a:r>
            <a:r>
              <a:rPr lang="en-US" baseline="0" dirty="0" smtClean="0"/>
              <a:t> Model describes characteristics of a group as</a:t>
            </a:r>
          </a:p>
          <a:p>
            <a:pPr>
              <a:buFont typeface="Arial" pitchFamily="34" charset="0"/>
              <a:buChar char="•"/>
            </a:pPr>
            <a:r>
              <a:rPr lang="en-US" baseline="0" dirty="0" smtClean="0"/>
              <a:t>Consulting family or close friends when difficulties arise</a:t>
            </a:r>
          </a:p>
          <a:p>
            <a:pPr>
              <a:buFont typeface="Arial" pitchFamily="34" charset="0"/>
              <a:buChar char="•"/>
            </a:pPr>
            <a:r>
              <a:rPr lang="en-US" baseline="0" dirty="0" smtClean="0"/>
              <a:t>Group or and decision; look to group with questions and submit to group consensus</a:t>
            </a:r>
          </a:p>
          <a:p>
            <a:pPr>
              <a:buFont typeface="Arial" pitchFamily="34" charset="0"/>
              <a:buChar char="•"/>
            </a:pPr>
            <a:r>
              <a:rPr lang="en-US" baseline="0" dirty="0" smtClean="0"/>
              <a:t>Hire or promote relative or friend of self or another employee (</a:t>
            </a:r>
            <a:r>
              <a:rPr lang="en-US" baseline="0" dirty="0" err="1" smtClean="0"/>
              <a:t>Kluckhohn</a:t>
            </a:r>
            <a:r>
              <a:rPr lang="en-US" baseline="0" dirty="0" smtClean="0"/>
              <a:t>)</a:t>
            </a:r>
          </a:p>
          <a:p>
            <a:pPr>
              <a:buFont typeface="Arial" pitchFamily="34" charset="0"/>
              <a:buNone/>
            </a:pPr>
            <a:endParaRPr lang="en-US" baseline="0" dirty="0" smtClean="0"/>
          </a:p>
          <a:p>
            <a:pPr>
              <a:buFont typeface="Arial" pitchFamily="34" charset="0"/>
              <a:buNone/>
            </a:pPr>
            <a:r>
              <a:rPr lang="en-US" baseline="0" dirty="0" smtClean="0"/>
              <a:t>This value can be illustrated by the importance of family to the Ghanaian culture.  The family is considered the source of “identity, loyalty, and identity (</a:t>
            </a:r>
            <a:r>
              <a:rPr lang="en-US" baseline="0" dirty="0" err="1" smtClean="0"/>
              <a:t>Kwintessential</a:t>
            </a:r>
            <a:r>
              <a:rPr lang="en-US" baseline="0" dirty="0" smtClean="0"/>
              <a:t>).  The individual is expected to uphold the family honor, and the eldest of the group makes the decisions and is expected to make decisions that will be beneficial to the entire group. (</a:t>
            </a:r>
            <a:r>
              <a:rPr lang="en-US" baseline="0" dirty="0" err="1" smtClean="0"/>
              <a:t>Kwintessential</a:t>
            </a:r>
            <a:r>
              <a:rPr lang="en-US" baseline="0" dirty="0" smtClean="0"/>
              <a:t>)</a:t>
            </a:r>
          </a:p>
          <a:p>
            <a:endParaRPr lang="en-US" baseline="0" dirty="0" smtClean="0"/>
          </a:p>
          <a:p>
            <a:r>
              <a:rPr lang="en-US" baseline="0" dirty="0" smtClean="0"/>
              <a:t>The major cultural force shaping this value is probably the history and economic situations of Ghana.  Ghana has been under the rule of multiple countries since the 13</a:t>
            </a:r>
            <a:r>
              <a:rPr lang="en-US" baseline="30000" dirty="0" smtClean="0"/>
              <a:t>th</a:t>
            </a:r>
            <a:r>
              <a:rPr lang="en-US" baseline="0" dirty="0" smtClean="0"/>
              <a:t> century before gaining independence in 1957, so the natives of the country only had their group to rely on to survive.  This value is also shaped by the economy.  As stated before the Ghanaian economy is largely made up of agriculture (CIA).  Agricultural work involves people working together to make everything work properly, so it would only make sense that Ghana is so group oriented. </a:t>
            </a:r>
          </a:p>
          <a:p>
            <a:endParaRPr lang="en-US" baseline="0" dirty="0" smtClean="0"/>
          </a:p>
          <a:p>
            <a:r>
              <a:rPr lang="en-US" baseline="0" dirty="0" smtClean="0"/>
              <a:t>This value just further proves that a relationship is necessary before Automotive Glass, Inc. can begin its business negotiations. </a:t>
            </a:r>
          </a:p>
        </p:txBody>
      </p:sp>
      <p:sp>
        <p:nvSpPr>
          <p:cNvPr id="4" name="Slide Number Placeholder 3"/>
          <p:cNvSpPr>
            <a:spLocks noGrp="1"/>
          </p:cNvSpPr>
          <p:nvPr>
            <p:ph type="sldNum" sz="quarter" idx="10"/>
          </p:nvPr>
        </p:nvSpPr>
        <p:spPr/>
        <p:txBody>
          <a:bodyPr/>
          <a:lstStyle/>
          <a:p>
            <a:fld id="{254AFD8F-14BF-4B92-A688-D44A74DBDF6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value determines whether</a:t>
            </a:r>
            <a:r>
              <a:rPr lang="en-US" baseline="0" dirty="0" smtClean="0"/>
              <a:t> a culture believe that their fate is controllable or uncontrollable. Ghanaians lie somewhere in the middle of this spectrum as well. They believe that man is at harmony with nature. According to the </a:t>
            </a:r>
            <a:r>
              <a:rPr lang="en-US" baseline="0" dirty="0" err="1" smtClean="0"/>
              <a:t>Kluckhohn</a:t>
            </a:r>
            <a:r>
              <a:rPr lang="en-US" baseline="0" dirty="0" smtClean="0"/>
              <a:t> Model, people with this value believe that</a:t>
            </a:r>
          </a:p>
          <a:p>
            <a:pPr>
              <a:buFont typeface="Arial" pitchFamily="34" charset="0"/>
              <a:buChar char="•"/>
            </a:pPr>
            <a:r>
              <a:rPr lang="en-US" baseline="0" dirty="0" smtClean="0"/>
              <a:t>Man should live in balance with nature</a:t>
            </a:r>
          </a:p>
          <a:p>
            <a:pPr>
              <a:buFont typeface="Arial" pitchFamily="34" charset="0"/>
              <a:buChar char="•"/>
            </a:pPr>
            <a:r>
              <a:rPr lang="en-US" baseline="0" dirty="0" smtClean="0"/>
              <a:t>People are dependent upon earth’s resources; exercise caution when disposing of waste</a:t>
            </a:r>
          </a:p>
          <a:p>
            <a:pPr>
              <a:buFont typeface="Arial" pitchFamily="34" charset="0"/>
              <a:buChar char="•"/>
            </a:pPr>
            <a:r>
              <a:rPr lang="en-US" baseline="0" dirty="0" smtClean="0"/>
              <a:t>Use technology to maximize man’s ability to adapt to nature (</a:t>
            </a:r>
            <a:r>
              <a:rPr lang="en-US" baseline="0" dirty="0" err="1" smtClean="0"/>
              <a:t>Kluckhohn</a:t>
            </a:r>
            <a:r>
              <a:rPr lang="en-US" baseline="0" dirty="0" smtClean="0"/>
              <a:t>)</a:t>
            </a:r>
          </a:p>
          <a:p>
            <a:pPr>
              <a:buFont typeface="Arial" pitchFamily="34" charset="0"/>
              <a:buChar char="•"/>
            </a:pPr>
            <a:endParaRPr lang="en-US" baseline="0" dirty="0" smtClean="0"/>
          </a:p>
          <a:p>
            <a:pPr>
              <a:buFont typeface="Arial" pitchFamily="34" charset="0"/>
              <a:buNone/>
            </a:pPr>
            <a:r>
              <a:rPr lang="en-US" dirty="0" smtClean="0"/>
              <a:t>This value may be largely</a:t>
            </a:r>
            <a:r>
              <a:rPr lang="en-US" baseline="0" dirty="0" smtClean="0"/>
              <a:t> affected by the cultural forces religion and economics. Over half the population are Christians, so their belief is that man should be living in harmony (Yale).  The economy may have a larger influence on this value though. The majority of the country has to do with agriculture, so the people rely on the earth for their survival.  Obviously the country’s exports are their natural resources, so they are dependent on nature.</a:t>
            </a:r>
          </a:p>
          <a:p>
            <a:pPr>
              <a:buFont typeface="Arial" pitchFamily="34" charset="0"/>
              <a:buNone/>
            </a:pPr>
            <a:endParaRPr lang="en-US" baseline="0" dirty="0" smtClean="0"/>
          </a:p>
          <a:p>
            <a:pPr>
              <a:buFont typeface="Arial" pitchFamily="34" charset="0"/>
              <a:buNone/>
            </a:pPr>
            <a:r>
              <a:rPr lang="en-US" baseline="0" dirty="0" smtClean="0"/>
              <a:t>However, they do not completely rely on fate.  Education is important to them, so they believe that they can better themselves if they try.  Thus, they are in the middle of the spectrum when it comes to the value of nature/fate.</a:t>
            </a:r>
          </a:p>
        </p:txBody>
      </p:sp>
      <p:sp>
        <p:nvSpPr>
          <p:cNvPr id="4" name="Slide Number Placeholder 3"/>
          <p:cNvSpPr>
            <a:spLocks noGrp="1"/>
          </p:cNvSpPr>
          <p:nvPr>
            <p:ph type="sldNum" sz="quarter" idx="10"/>
          </p:nvPr>
        </p:nvSpPr>
        <p:spPr/>
        <p:txBody>
          <a:bodyPr/>
          <a:lstStyle/>
          <a:p>
            <a:fld id="{254AFD8F-14BF-4B92-A688-D44A74DBDF6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photo of some Ghanaian farmers working in their fields. </a:t>
            </a:r>
          </a:p>
          <a:p>
            <a:endParaRPr lang="en-US" baseline="0" dirty="0" smtClean="0"/>
          </a:p>
          <a:p>
            <a:r>
              <a:rPr lang="en-US" dirty="0" smtClean="0"/>
              <a:t>"Sprague Photo Stock: 7642 - Farming - Family Cultivating Soya Beans Bongo Village </a:t>
            </a:r>
            <a:r>
              <a:rPr lang="en-US" dirty="0" err="1" smtClean="0"/>
              <a:t>Bolgatanga</a:t>
            </a:r>
            <a:r>
              <a:rPr lang="en-US" dirty="0" smtClean="0"/>
              <a:t>." </a:t>
            </a:r>
            <a:r>
              <a:rPr lang="en-US" i="1" dirty="0" smtClean="0"/>
              <a:t>Sprague Photo Stock: Society, Health, and the Environment Worldwide</a:t>
            </a:r>
            <a:r>
              <a:rPr lang="en-US" dirty="0" smtClean="0"/>
              <a:t>. Web. 01 Apr. 2010. &lt;http://www.spraguephoto.com/imageresponse.lasso?id=10332&amp;-token.caption=Family%20cultivating%20soya%20beans%20Bongo%20village%20Bolgatanga&gt;.</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According to the </a:t>
            </a:r>
            <a:r>
              <a:rPr lang="en-US" dirty="0" err="1" smtClean="0"/>
              <a:t>Kluckhohn</a:t>
            </a:r>
            <a:r>
              <a:rPr lang="en-US" dirty="0" smtClean="0"/>
              <a:t> Model, the culture’s</a:t>
            </a:r>
            <a:r>
              <a:rPr lang="en-US" baseline="0" dirty="0" smtClean="0"/>
              <a:t> value of time is characterized as past oriented, present oriented, or future oriented.  Ghana is in between believing that time is abundant and time is a commodity making them a present oriented culture.  </a:t>
            </a:r>
            <a:r>
              <a:rPr lang="en-US" baseline="0" dirty="0" err="1" smtClean="0"/>
              <a:t>Kluckhohn</a:t>
            </a:r>
            <a:r>
              <a:rPr lang="en-US" baseline="0" dirty="0" smtClean="0"/>
              <a:t> describes this group as</a:t>
            </a:r>
          </a:p>
          <a:p>
            <a:pPr>
              <a:buFont typeface="Arial" pitchFamily="34" charset="0"/>
              <a:buChar char="•"/>
            </a:pPr>
            <a:r>
              <a:rPr lang="en-US" baseline="0" dirty="0" smtClean="0"/>
              <a:t>Making the most of the present; not worrying about yesterday or tomorrow</a:t>
            </a:r>
          </a:p>
          <a:p>
            <a:pPr>
              <a:buFont typeface="Arial" pitchFamily="34" charset="0"/>
              <a:buChar char="•"/>
            </a:pPr>
            <a:r>
              <a:rPr lang="en-US" baseline="0" dirty="0" smtClean="0"/>
              <a:t>Form methods to take care of present concerns</a:t>
            </a:r>
          </a:p>
          <a:p>
            <a:pPr>
              <a:buFont typeface="Arial" pitchFamily="34" charset="0"/>
              <a:buChar char="•"/>
            </a:pPr>
            <a:r>
              <a:rPr lang="en-US" baseline="0" dirty="0" smtClean="0"/>
              <a:t>Analyze present market for product needs</a:t>
            </a:r>
          </a:p>
          <a:p>
            <a:pPr>
              <a:buFont typeface="Arial" pitchFamily="34" charset="0"/>
              <a:buChar char="•"/>
            </a:pPr>
            <a:r>
              <a:rPr lang="en-US" baseline="0" dirty="0" smtClean="0"/>
              <a:t>Hire employees to solve present needs (</a:t>
            </a:r>
            <a:r>
              <a:rPr lang="en-US" baseline="0" dirty="0" err="1" smtClean="0"/>
              <a:t>Kluckhohn</a:t>
            </a:r>
            <a:r>
              <a:rPr lang="en-US" baseline="0" dirty="0" smtClean="0"/>
              <a:t>)</a:t>
            </a:r>
          </a:p>
          <a:p>
            <a:pPr>
              <a:buFont typeface="Arial" pitchFamily="34" charset="0"/>
              <a:buChar char="•"/>
            </a:pPr>
            <a:endParaRPr lang="en-US" baseline="0" dirty="0" smtClean="0"/>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Ghana</a:t>
            </a:r>
            <a:r>
              <a:rPr lang="en-US" baseline="0" dirty="0" smtClean="0"/>
              <a:t> still has a lot of traditions from the past, but it seems as though many of the large cities are starting to modernize as they try to improve their economic situation.  In regards to time, it seems as though those from smaller villages and towns are a little less concerned with time.  In fact they are said to “poke fun of themselves… in regards to the lack of awareness of time (</a:t>
            </a:r>
            <a:r>
              <a:rPr lang="en-US" baseline="0" dirty="0" err="1" smtClean="0"/>
              <a:t>Culturecrossing</a:t>
            </a:r>
            <a:r>
              <a:rPr lang="en-US" baseline="0" dirty="0" smtClean="0"/>
              <a:t>).”  It is also said that “</a:t>
            </a:r>
            <a:r>
              <a:rPr lang="en-US" sz="1200" kern="1200" dirty="0" smtClean="0">
                <a:solidFill>
                  <a:schemeClr val="tx1"/>
                </a:solidFill>
                <a:latin typeface="+mn-lt"/>
                <a:ea typeface="+mn-ea"/>
                <a:cs typeface="+mn-cs"/>
              </a:rPr>
              <a:t>Ghanaians are known to be late to meetings, up to 2 or more hours late is common (</a:t>
            </a:r>
            <a:r>
              <a:rPr lang="en-US" sz="1200" kern="1200" dirty="0" err="1" smtClean="0">
                <a:solidFill>
                  <a:schemeClr val="tx1"/>
                </a:solidFill>
                <a:latin typeface="+mn-lt"/>
                <a:ea typeface="+mn-ea"/>
                <a:cs typeface="+mn-cs"/>
              </a:rPr>
              <a:t>Culturecrossing</a:t>
            </a:r>
            <a:r>
              <a:rPr lang="en-US" sz="1200" kern="1200" dirty="0" smtClean="0">
                <a:solidFill>
                  <a:schemeClr val="tx1"/>
                </a:solidFill>
                <a:latin typeface="+mn-lt"/>
                <a:ea typeface="+mn-ea"/>
                <a:cs typeface="+mn-cs"/>
              </a:rPr>
              <a:t>).”  However it seems as though larger cities and business are becoming more aware of timeliness.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Culturecrossing</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It seems as though this value is largely affected by the economy.  As the world is globalizing, it would make sense that Ghana would like to as well.  Their economic status is growing, so in order to continue growing, they will have to become more aware of time among other things.  Although their traditions will always be important to them, they know that they have to start looking into the future for changes and growth. However, they may not know exactly what their future holds, so they will worry about the present time. Also, with  the country being largely agricultural, the people are more worried about being able to survive today rather than about the past or the future. </a:t>
            </a:r>
          </a:p>
        </p:txBody>
      </p:sp>
      <p:sp>
        <p:nvSpPr>
          <p:cNvPr id="4" name="Slide Number Placeholder 3"/>
          <p:cNvSpPr>
            <a:spLocks noGrp="1"/>
          </p:cNvSpPr>
          <p:nvPr>
            <p:ph type="sldNum" sz="quarter" idx="10"/>
          </p:nvPr>
        </p:nvSpPr>
        <p:spPr/>
        <p:txBody>
          <a:bodyPr/>
          <a:lstStyle/>
          <a:p>
            <a:fld id="{254AFD8F-14BF-4B92-A688-D44A74DBDF61}"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solidFill>
                  <a:srgbClr val="000000"/>
                </a:solidFill>
                <a:latin typeface="Lucida Sans Unicode" charset="0"/>
              </a:rPr>
              <a:t>The mode of communication determines whether</a:t>
            </a:r>
            <a:r>
              <a:rPr lang="en-US" sz="2200" baseline="0" dirty="0" smtClean="0">
                <a:solidFill>
                  <a:srgbClr val="000000"/>
                </a:solidFill>
                <a:latin typeface="Lucida Sans Unicode" charset="0"/>
              </a:rPr>
              <a:t> a culture has a high context or low context- either direct or indirect respectively.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Ghanaians have high context, meaning they are rather indirect when is comes to communication (</a:t>
            </a:r>
            <a:r>
              <a:rPr lang="en-US" sz="2200" baseline="0" dirty="0" err="1" smtClean="0">
                <a:solidFill>
                  <a:srgbClr val="000000"/>
                </a:solidFill>
                <a:latin typeface="Lucida Sans Unicode" charset="0"/>
              </a:rPr>
              <a:t>Kwintessential</a:t>
            </a:r>
            <a:r>
              <a:rPr lang="en-US" sz="2200" baseline="0" dirty="0" smtClean="0">
                <a:solidFill>
                  <a:srgbClr val="000000"/>
                </a:solidFill>
                <a:latin typeface="Lucida Sans Unicode" charset="0"/>
              </a:rPr>
              <a:t>). For examples a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Ghanaian may say “you look fat today.”  This is not meant to be an insult as one from the U.S. may think.  This is actually a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compliment implying that you have a lot of money and are successful to be able to eat well (</a:t>
            </a:r>
            <a:r>
              <a:rPr lang="en-US" sz="2200" baseline="0" dirty="0" err="1" smtClean="0">
                <a:solidFill>
                  <a:srgbClr val="000000"/>
                </a:solidFill>
                <a:latin typeface="Lucida Sans Unicode" charset="0"/>
              </a:rPr>
              <a:t>Ghanaweb</a:t>
            </a:r>
            <a:r>
              <a:rPr lang="en-US" sz="2200" baseline="0" dirty="0" smtClean="0">
                <a:solidFill>
                  <a:srgbClr val="000000"/>
                </a:solidFill>
                <a:latin typeface="Lucida Sans Unicode" charset="0"/>
              </a:rPr>
              <a:t>).</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baseline="0"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Ghanaians also avoid confrontations that might lead to the loss of face.  Instead they may use an indirect method to get their point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aseline="0" dirty="0" smtClean="0">
                <a:solidFill>
                  <a:srgbClr val="000000"/>
                </a:solidFill>
                <a:latin typeface="Lucida Sans Unicode" charset="0"/>
              </a:rPr>
              <a:t>across. (</a:t>
            </a:r>
            <a:r>
              <a:rPr lang="en-US" sz="2200" baseline="0" dirty="0" err="1" smtClean="0">
                <a:solidFill>
                  <a:srgbClr val="000000"/>
                </a:solidFill>
                <a:latin typeface="Lucida Sans Unicode" charset="0"/>
              </a:rPr>
              <a:t>Kwintessential</a:t>
            </a:r>
            <a:r>
              <a:rPr lang="en-US" sz="2200" baseline="0" dirty="0" smtClean="0">
                <a:solidFill>
                  <a:srgbClr val="000000"/>
                </a:solidFill>
                <a:latin typeface="Lucida Sans Unicode" charset="0"/>
              </a:rPr>
              <a:t>) an example of this: </a:t>
            </a:r>
            <a:r>
              <a:rPr lang="en-US" sz="1300" dirty="0" smtClean="0">
                <a:solidFill>
                  <a:srgbClr val="000000"/>
                </a:solidFill>
                <a:latin typeface="Lucida Sans Unicode" charset="0"/>
              </a:rPr>
              <a:t>"</a:t>
            </a:r>
            <a:r>
              <a:rPr lang="en-US" dirty="0" smtClean="0">
                <a:solidFill>
                  <a:srgbClr val="000000"/>
                </a:solidFill>
                <a:latin typeface="Lucida Sans Unicode" charset="0"/>
              </a:rPr>
              <a:t>If an </a:t>
            </a:r>
            <a:r>
              <a:rPr lang="en-US" dirty="0" err="1" smtClean="0">
                <a:solidFill>
                  <a:srgbClr val="000000"/>
                </a:solidFill>
                <a:latin typeface="Lucida Sans Unicode" charset="0"/>
              </a:rPr>
              <a:t>Akan</a:t>
            </a:r>
            <a:r>
              <a:rPr lang="en-US" dirty="0" smtClean="0">
                <a:solidFill>
                  <a:srgbClr val="000000"/>
                </a:solidFill>
                <a:latin typeface="Lucida Sans Unicode" charset="0"/>
              </a:rPr>
              <a:t> names his dog 'My neighbor is ungrateful,' and he happens to pass by that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Lucida Sans Unicode" charset="0"/>
              </a:rPr>
              <a:t>neighbor's house, he could call the dog's name and shower it with insults. Of course, the neighbor knows perfectly well that he is the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Lucida Sans Unicode" charset="0"/>
              </a:rPr>
              <a:t>target of these insults, but he cannot respond, because after all, it is the dog being spoken to, not him (Indiana).“</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Lucida Sans Unicode" charset="0"/>
              </a:rPr>
              <a:t>This value may have been shaped by history;</a:t>
            </a:r>
            <a:r>
              <a:rPr lang="en-US" baseline="0" dirty="0" smtClean="0">
                <a:solidFill>
                  <a:srgbClr val="000000"/>
                </a:solidFill>
                <a:latin typeface="Lucida Sans Unicode" charset="0"/>
              </a:rPr>
              <a:t> especially the avoidance of confrontations.  The natives may not have been able to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aseline="0" dirty="0" smtClean="0">
                <a:solidFill>
                  <a:srgbClr val="000000"/>
                </a:solidFill>
                <a:latin typeface="Lucida Sans Unicode" charset="0"/>
              </a:rPr>
              <a:t>express their feelings directly for fear of the “government’s” power, so they had to be indirect about what they said.  As the example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aseline="0" dirty="0" smtClean="0">
                <a:solidFill>
                  <a:srgbClr val="000000"/>
                </a:solidFill>
                <a:latin typeface="Lucida Sans Unicode" charset="0"/>
              </a:rPr>
              <a:t>points out, the one being insulted knows he is being insulted, but if he were to confront the dog owner, he may just say that he’s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aseline="0" dirty="0" smtClean="0">
                <a:solidFill>
                  <a:srgbClr val="000000"/>
                </a:solidFill>
                <a:latin typeface="Lucida Sans Unicode" charset="0"/>
              </a:rPr>
              <a:t>yelling at his dog.  Ghana is considered a “polite society” because they believe that confrontations disturbs the “social harmony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aseline="0" dirty="0" smtClean="0">
                <a:solidFill>
                  <a:srgbClr val="000000"/>
                </a:solidFill>
                <a:latin typeface="Lucida Sans Unicode" charset="0"/>
              </a:rPr>
              <a:t>(Indiana).”</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baseline="0" dirty="0" smtClean="0">
              <a:solidFill>
                <a:srgbClr val="000000"/>
              </a:solidFill>
              <a:latin typeface="Lucida Sans Unicode" charset="0"/>
            </a:endParaRP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aseline="0" dirty="0" smtClean="0">
                <a:solidFill>
                  <a:srgbClr val="000000"/>
                </a:solidFill>
                <a:latin typeface="Lucida Sans Unicode" charset="0"/>
              </a:rPr>
              <a:t>As an employee of Automotive Glass, Inc. be sure not to offend the Ghanaians by making him or her lose face.  Also, an employee will </a:t>
            </a:r>
          </a:p>
          <a:p>
            <a:pPr marL="431800" indent="-323850">
              <a:lnSpc>
                <a:spcPct val="124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aseline="0" dirty="0" smtClean="0">
                <a:solidFill>
                  <a:srgbClr val="000000"/>
                </a:solidFill>
                <a:latin typeface="Lucida Sans Unicode" charset="0"/>
              </a:rPr>
              <a:t>need to realize that what the Ghanaians say may have a different meaning. </a:t>
            </a:r>
          </a:p>
        </p:txBody>
      </p:sp>
      <p:sp>
        <p:nvSpPr>
          <p:cNvPr id="4" name="Slide Number Placeholder 3"/>
          <p:cNvSpPr>
            <a:spLocks noGrp="1"/>
          </p:cNvSpPr>
          <p:nvPr>
            <p:ph type="sldNum" sz="quarter" idx="10"/>
          </p:nvPr>
        </p:nvSpPr>
        <p:spPr/>
        <p:txBody>
          <a:bodyPr/>
          <a:lstStyle/>
          <a:p>
            <a:fld id="{254AFD8F-14BF-4B92-A688-D44A74DBDF61}"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Ghana</a:t>
            </a:r>
            <a:r>
              <a:rPr lang="en-US" sz="800" baseline="0" dirty="0" smtClean="0"/>
              <a:t> has a relatively high power distance according to </a:t>
            </a:r>
            <a:r>
              <a:rPr lang="en-US" sz="800" baseline="0" dirty="0" err="1" smtClean="0"/>
              <a:t>Hofstede’s</a:t>
            </a:r>
            <a:r>
              <a:rPr lang="en-US" sz="800" baseline="0" dirty="0" smtClean="0"/>
              <a:t> Cultural Dimensions; receiving a 77 power distance index (Boyd).  Power distance determines how accepting a culture or society is of inequality of power among people of that society.  According to MindTools.com, “</a:t>
            </a:r>
            <a:r>
              <a:rPr lang="en-US" sz="800" dirty="0" smtClean="0"/>
              <a:t>A high Power Distance score indicates that society accepts an unequal distribution of power and people understand "their place" in the system</a:t>
            </a:r>
            <a:r>
              <a:rPr lang="en-US" sz="800" baseline="0" dirty="0" smtClean="0"/>
              <a:t> while a l</a:t>
            </a:r>
            <a:r>
              <a:rPr lang="en-US" sz="800" dirty="0" smtClean="0"/>
              <a:t>ow power distance</a:t>
            </a:r>
            <a:r>
              <a:rPr lang="en-US" sz="800" baseline="0" dirty="0" smtClean="0"/>
              <a:t> </a:t>
            </a:r>
            <a:r>
              <a:rPr lang="en-US" sz="800" dirty="0" smtClean="0"/>
              <a:t>means that power is shared and well dispersed. It also means that society members view themselves as equals.”  What</a:t>
            </a:r>
            <a:r>
              <a:rPr lang="en-US" sz="800" baseline="0" dirty="0" smtClean="0"/>
              <a:t> this means to Automotive Glass Inc. is that we will need to take into consideration that structure, hierarchies and authority are very important within the Ghanaian society.  MindTools.com notes that within hierarchical societies, “companies are more centralized, there are strong hierarchies, there large gaps in compensation, authority &amp; respect and one must acknowledge a leaders power and be aware that you may need to go to the top for answers.” </a:t>
            </a:r>
          </a:p>
          <a:p>
            <a:endParaRPr lang="en-US" sz="800" baseline="0" dirty="0" smtClean="0"/>
          </a:p>
          <a:p>
            <a:r>
              <a:rPr lang="en-US" sz="800" baseline="0" dirty="0" smtClean="0"/>
              <a:t>As a company taking on joint venture in a hierarchical society, we must be careful not to impose our cultural values on the people of this society and respect their ways.  According to Ferraro, there are many ways in which we can ensure that we are taking their hierarchical societal values into consideration while conducting business.  The following are concepts and tips noted in Ferraro’s text on page 110 and should be keep in mind:</a:t>
            </a:r>
          </a:p>
          <a:p>
            <a:endParaRPr lang="en-US" sz="800" baseline="0" dirty="0" smtClean="0"/>
          </a:p>
          <a:p>
            <a:pPr marL="228600" indent="-228600">
              <a:buAutoNum type="arabicParenR"/>
            </a:pPr>
            <a:r>
              <a:rPr lang="en-US" sz="800" baseline="0" dirty="0" smtClean="0"/>
              <a:t>You must assert your status when talking to people, and expect that they will do the same, so that you are both aware of the appropriate ways to interact with one another.  “Thus communicate your status, authority, credentials, expertise, and the like, but without arrogance or boasting.</a:t>
            </a:r>
          </a:p>
          <a:p>
            <a:pPr marL="228600" indent="-228600">
              <a:buAutoNum type="arabicParenR"/>
            </a:pPr>
            <a:r>
              <a:rPr lang="en-US" sz="800" baseline="0" dirty="0" smtClean="0"/>
              <a:t>While it may seem wrong to us, it is expected of hierarchical societies that equality is not imposed and democratic treatment is seen as negative.  To them, a boss must be treated as a boss and those lower in the hierarchical structure should be treated as such.</a:t>
            </a:r>
          </a:p>
          <a:p>
            <a:pPr marL="228600" indent="-228600">
              <a:buAutoNum type="arabicParenR"/>
            </a:pPr>
            <a:r>
              <a:rPr lang="en-US" sz="800" baseline="0" dirty="0" smtClean="0"/>
              <a:t>Decisions in this type of society are made more quickly because they are not as interested in getting everyone’s opinion and/or approval. </a:t>
            </a:r>
          </a:p>
          <a:p>
            <a:pPr marL="228600" indent="-228600">
              <a:buAutoNum type="arabicParenR"/>
            </a:pPr>
            <a:r>
              <a:rPr lang="en-US" sz="800" baseline="0" dirty="0" smtClean="0"/>
              <a:t>A boss’s decision should not be questioned and will be seen as highly disrespectful; avoid this mistake.</a:t>
            </a:r>
          </a:p>
          <a:p>
            <a:pPr marL="228600" indent="-228600">
              <a:buAutoNum type="arabicParenR"/>
            </a:pPr>
            <a:r>
              <a:rPr lang="en-US" sz="800" baseline="0" dirty="0" smtClean="0"/>
              <a:t>Keep in mind the social status of the people you are dealing with.  For example: when negotiating contracts or business, those of lower-status will not be able to negotiate with those of higher-status.</a:t>
            </a:r>
          </a:p>
          <a:p>
            <a:pPr marL="228600" indent="-228600">
              <a:buAutoNum type="arabicParenR"/>
            </a:pPr>
            <a:r>
              <a:rPr lang="en-US" sz="800" baseline="0" dirty="0" smtClean="0"/>
              <a:t>“Don’t assume that all people have equal access to information.”</a:t>
            </a:r>
          </a:p>
          <a:p>
            <a:pPr marL="228600" indent="-228600">
              <a:buAutoNum type="arabicParenR"/>
            </a:pPr>
            <a:r>
              <a:rPr lang="en-US" sz="800" baseline="0" dirty="0" smtClean="0"/>
              <a:t>“Use high-status individuals (third parties) as you agents, contacts, and intermediaries.”</a:t>
            </a:r>
          </a:p>
          <a:p>
            <a:pPr marL="228600" indent="-228600">
              <a:buAutoNum type="arabicParenR"/>
            </a:pPr>
            <a:r>
              <a:rPr lang="en-US" sz="800" baseline="0" dirty="0" smtClean="0"/>
              <a:t>You must expect daily tension between those of high-status and lower-status as well as between those with vast age differences.</a:t>
            </a:r>
          </a:p>
          <a:p>
            <a:pPr marL="228600" indent="-228600">
              <a:buAutoNum type="arabicParenR"/>
            </a:pPr>
            <a:r>
              <a:rPr lang="en-US" sz="800" dirty="0" smtClean="0"/>
              <a:t>You subordinates expect you to be their boss and closely</a:t>
            </a:r>
            <a:r>
              <a:rPr lang="en-US" sz="800" baseline="0" dirty="0" smtClean="0"/>
              <a:t> supervise them and provide them with much direction.</a:t>
            </a:r>
          </a:p>
          <a:p>
            <a:pPr marL="228600" indent="-228600">
              <a:buAutoNum type="arabicParenR"/>
            </a:pPr>
            <a:r>
              <a:rPr lang="en-US" sz="800" baseline="0" dirty="0" smtClean="0"/>
              <a:t> “Expect that subordinates will more frequently smile and repress negative emotions.”</a:t>
            </a:r>
            <a:endParaRPr lang="en-US" sz="800"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Uncertainty</a:t>
            </a:r>
            <a:r>
              <a:rPr lang="en-US" baseline="0" dirty="0" smtClean="0"/>
              <a:t> Avoidance refers to how comfortable the people of a society are with uncertain situations and how much anxiety an unpredictable future presents (Ferraro).  Ghana has an uncertainty avoidance level that is in the middle, however, we will consider it a low level of uncertainty avoidance since it is very close to the United States on </a:t>
            </a:r>
            <a:r>
              <a:rPr lang="en-US" baseline="0" dirty="0" err="1" smtClean="0"/>
              <a:t>Hofstede’s</a:t>
            </a:r>
            <a:r>
              <a:rPr lang="en-US" baseline="0" dirty="0" smtClean="0"/>
              <a:t> cultural dimensions with regards to uncertainty avoidance.  Ghana has an uncertainty avoidance index of 54 which is not too far ahead of the United States who scored a 46 and, according to ClearlyCultural.com, ended up in the same bracket for the uncertainty avoidance index.  According to Ferraro, “in terms of engaging in negotiations, people from societies with low uncertainty avoidance are much more comfortable in negotiating situations in which the outcome is not a foregone conclusion.”  </a:t>
            </a:r>
          </a:p>
          <a:p>
            <a:endParaRPr lang="en-US" baseline="0" dirty="0" smtClean="0"/>
          </a:p>
          <a:p>
            <a:r>
              <a:rPr lang="en-US" sz="1200" dirty="0" smtClean="0"/>
              <a:t>What</a:t>
            </a:r>
            <a:r>
              <a:rPr lang="en-US" sz="1200" baseline="0" dirty="0" smtClean="0"/>
              <a:t> this means to Automotive Glass Inc. is that we can consider a couple of things while conducting our business abroad in Ghana.  According to Ferraro:</a:t>
            </a:r>
          </a:p>
          <a:p>
            <a:endParaRPr lang="en-US" sz="1200" baseline="0" dirty="0" smtClean="0"/>
          </a:p>
          <a:p>
            <a:pPr marL="228600" indent="-228600">
              <a:buFont typeface="+mj-lt"/>
              <a:buAutoNum type="arabicPeriod"/>
            </a:pPr>
            <a:r>
              <a:rPr lang="en-US" sz="1200" baseline="0" dirty="0" smtClean="0"/>
              <a:t>Employees should be more open to experimenting, using new technologies, and following new procedures.  Countries with low uncertainty avoidance are also more likely to be leaders of innovation.  </a:t>
            </a:r>
          </a:p>
          <a:p>
            <a:pPr marL="228600" indent="-228600">
              <a:buFont typeface="+mj-lt"/>
              <a:buAutoNum type="arabicPeriod"/>
            </a:pPr>
            <a:r>
              <a:rPr lang="en-US" dirty="0" smtClean="0"/>
              <a:t>Employees are</a:t>
            </a:r>
            <a:r>
              <a:rPr lang="en-US" baseline="0" dirty="0" smtClean="0"/>
              <a:t> willing to invest their pensions in the uncertain stock market rather than interest-earning accounts in hope of maximizing their investments.</a:t>
            </a:r>
          </a:p>
          <a:p>
            <a:pPr marL="228600" indent="-228600">
              <a:buFont typeface="+mj-lt"/>
              <a:buAutoNum type="arabicPeriod"/>
            </a:pPr>
            <a:r>
              <a:rPr lang="en-US" baseline="0" dirty="0" smtClean="0"/>
              <a:t>Employees will not be as threatened by outsiders (including foreigners).</a:t>
            </a:r>
          </a:p>
          <a:p>
            <a:pPr marL="228600" indent="-228600">
              <a:buFont typeface="+mj-lt"/>
              <a:buAutoNum type="arabicPeriod"/>
            </a:pPr>
            <a:r>
              <a:rPr lang="en-US" baseline="0" dirty="0" smtClean="0"/>
              <a:t>Employees will functions better in meetings which are held in a less rigid manner.</a:t>
            </a:r>
          </a:p>
          <a:p>
            <a:pPr marL="228600" indent="-228600">
              <a:buFont typeface="+mj-lt"/>
              <a:buAutoNum type="arabicPeriod"/>
            </a:pPr>
            <a:r>
              <a:rPr lang="en-US" baseline="0" dirty="0" smtClean="0"/>
              <a:t>Employees do not have a very high loyalty to their employers.</a:t>
            </a:r>
          </a:p>
          <a:p>
            <a:pPr marL="228600" indent="-228600">
              <a:buFont typeface="+mj-lt"/>
              <a:buAutoNum type="arabicPeriod"/>
            </a:pPr>
            <a:r>
              <a:rPr lang="en-US" baseline="0" dirty="0" smtClean="0"/>
              <a:t>“Employees prefer a broad set of guidelines rather than a formal set of rules and regulations.”</a:t>
            </a:r>
          </a:p>
          <a:p>
            <a:pPr marL="228600" indent="-228600">
              <a:buFont typeface="+mj-lt"/>
              <a:buAutoNum type="arabicPeriod"/>
            </a:pPr>
            <a:r>
              <a:rPr lang="en-US" baseline="0" dirty="0" smtClean="0"/>
              <a:t>Employees are likely to function more efficiently in teams.</a:t>
            </a:r>
          </a:p>
          <a:p>
            <a:pPr marL="228600" indent="-228600">
              <a:buFont typeface="+mj-lt"/>
              <a:buAutoNum type="arabicPeriod"/>
            </a:pPr>
            <a:r>
              <a:rPr lang="en-US" baseline="0" dirty="0" smtClean="0"/>
              <a:t>“Leaders are more likely to be innovative and creative.”</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Ghana is</a:t>
            </a:r>
            <a:r>
              <a:rPr lang="en-US" baseline="0" dirty="0" smtClean="0"/>
              <a:t> a more feminine (tender) society than the US which is more masculine (tough).  Ghana scored a low 46 while the US scored a 62; therefore, you will see some differences in your time abroad with regards to this part of </a:t>
            </a:r>
            <a:r>
              <a:rPr lang="en-US" baseline="0" dirty="0" err="1" smtClean="0"/>
              <a:t>Hofstede’s</a:t>
            </a:r>
            <a:r>
              <a:rPr lang="en-US" baseline="0" dirty="0" smtClean="0"/>
              <a:t> model.  Masculinity/Femininity refers to how gender roles of the society are divided.  MindTools.com explains that, “</a:t>
            </a:r>
            <a:r>
              <a:rPr lang="en-US" dirty="0" smtClean="0"/>
              <a:t>High MAS scores are found in countries where men are expected to be tough, to be the provider, to be assertive and to be strong.  If women work outside the home, they have separate professions from men.</a:t>
            </a:r>
            <a:r>
              <a:rPr lang="en-US" baseline="0" dirty="0" smtClean="0"/>
              <a:t>  </a:t>
            </a:r>
            <a:r>
              <a:rPr lang="en-US" dirty="0" smtClean="0"/>
              <a:t>Low MAS scores do not reverse the gender roles.  In a low MAS society, the roles are simply blurred.  You see women and men working together equally across many professions.  Men are allowed to be sensitive and women can work hard for professional success.”</a:t>
            </a:r>
          </a:p>
          <a:p>
            <a:endParaRPr lang="en-US" dirty="0" smtClean="0"/>
          </a:p>
          <a:p>
            <a:r>
              <a:rPr lang="en-US" dirty="0" smtClean="0"/>
              <a:t>According to </a:t>
            </a:r>
            <a:r>
              <a:rPr lang="en-US" dirty="0" err="1" smtClean="0"/>
              <a:t>Boadu</a:t>
            </a:r>
            <a:r>
              <a:rPr lang="en-US" dirty="0" smtClean="0"/>
              <a:t>, “</a:t>
            </a:r>
            <a:r>
              <a:rPr lang="en-US" sz="1200" kern="1200" baseline="0" dirty="0" smtClean="0">
                <a:solidFill>
                  <a:schemeClr val="tx1"/>
                </a:solidFill>
                <a:latin typeface="+mn-lt"/>
                <a:ea typeface="+mn-ea"/>
                <a:cs typeface="+mn-cs"/>
              </a:rPr>
              <a:t>Women in Ghana have traditionally sustained an active and productive economic role and at the same time, they have carried a very heavy reproductive and domestic work burden.”  She explains that within Ghana, women take on more responsibility than men because they are expected to perform within the workplace and then come home to take care of their families.  While women do have access and a much higher sense of equality within the workplace, they still receive lower wages and have less access to education.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What this means for Glass Automotive Inc. is that (according to Ferraro):</a:t>
            </a:r>
          </a:p>
          <a:p>
            <a:endParaRPr lang="en-US" sz="1200" kern="1200" baseline="0" dirty="0" smtClean="0">
              <a:solidFill>
                <a:schemeClr val="tx1"/>
              </a:solidFill>
              <a:latin typeface="+mn-lt"/>
              <a:ea typeface="+mn-ea"/>
              <a:cs typeface="+mn-cs"/>
            </a:endParaRPr>
          </a:p>
          <a:p>
            <a:pPr marL="228600" indent="-228600">
              <a:buFont typeface="+mj-lt"/>
              <a:buAutoNum type="arabicPeriod"/>
            </a:pPr>
            <a:r>
              <a:rPr lang="en-US" sz="1200" kern="1200" baseline="0" dirty="0" smtClean="0">
                <a:solidFill>
                  <a:schemeClr val="tx1"/>
                </a:solidFill>
                <a:latin typeface="+mn-lt"/>
                <a:ea typeface="+mn-ea"/>
                <a:cs typeface="+mn-cs"/>
              </a:rPr>
              <a:t>Employers (like ourselves) should provide parental-leave programs for both parents.</a:t>
            </a:r>
          </a:p>
          <a:p>
            <a:pPr marL="228600" indent="-228600">
              <a:buFont typeface="+mj-lt"/>
              <a:buAutoNum type="arabicPeriod"/>
            </a:pPr>
            <a:r>
              <a:rPr lang="en-US" sz="1200" kern="1200" baseline="0" dirty="0" smtClean="0">
                <a:solidFill>
                  <a:schemeClr val="tx1"/>
                </a:solidFill>
                <a:latin typeface="+mn-lt"/>
                <a:ea typeface="+mn-ea"/>
                <a:cs typeface="+mn-cs"/>
              </a:rPr>
              <a:t>People of tender societies prefer less hours to higher salaries.</a:t>
            </a:r>
          </a:p>
          <a:p>
            <a:pPr marL="228600" indent="-228600">
              <a:buFont typeface="+mj-lt"/>
              <a:buAutoNum type="arabicPeriod"/>
            </a:pPr>
            <a:r>
              <a:rPr lang="en-US" sz="1200" kern="1200" baseline="0" dirty="0" smtClean="0">
                <a:solidFill>
                  <a:schemeClr val="tx1"/>
                </a:solidFill>
                <a:latin typeface="+mn-lt"/>
                <a:ea typeface="+mn-ea"/>
                <a:cs typeface="+mn-cs"/>
              </a:rPr>
              <a:t>Men and women are likely to study the same subjects and hold similar jobs within the workplace.</a:t>
            </a:r>
          </a:p>
          <a:p>
            <a:pPr marL="228600" indent="-228600">
              <a:buFont typeface="+mj-lt"/>
              <a:buAutoNum type="arabicPeriod"/>
            </a:pPr>
            <a:r>
              <a:rPr lang="en-US" sz="1200" kern="1200" baseline="0" dirty="0" smtClean="0">
                <a:solidFill>
                  <a:schemeClr val="tx1"/>
                </a:solidFill>
                <a:latin typeface="+mn-lt"/>
                <a:ea typeface="+mn-ea"/>
                <a:cs typeface="+mn-cs"/>
              </a:rPr>
              <a:t>People will prefer smaller companies to larger companies.</a:t>
            </a:r>
          </a:p>
          <a:p>
            <a:pPr marL="228600" indent="-228600">
              <a:buFont typeface="+mj-lt"/>
              <a:buAutoNum type="arabicPeriod"/>
            </a:pPr>
            <a:r>
              <a:rPr lang="en-US" sz="1200" kern="1200" baseline="0" dirty="0" smtClean="0">
                <a:solidFill>
                  <a:schemeClr val="tx1"/>
                </a:solidFill>
                <a:latin typeface="+mn-lt"/>
                <a:ea typeface="+mn-ea"/>
                <a:cs typeface="+mn-cs"/>
              </a:rPr>
              <a:t>Family issues are considered in the decision-making process and employees are not only seen as employees of the company but as family members outside of the workforce.  Thus, parental leaves are generous and vacations are preserved.</a:t>
            </a:r>
          </a:p>
          <a:p>
            <a:pPr marL="228600" indent="-228600">
              <a:buFont typeface="+mj-lt"/>
              <a:buAutoNum type="arabicPeriod"/>
            </a:pPr>
            <a:r>
              <a:rPr lang="en-US" sz="1200" kern="1200" baseline="0" dirty="0" smtClean="0">
                <a:solidFill>
                  <a:schemeClr val="tx1"/>
                </a:solidFill>
                <a:latin typeface="+mn-lt"/>
                <a:ea typeface="+mn-ea"/>
                <a:cs typeface="+mn-cs"/>
              </a:rPr>
              <a:t>Achievements of the company and are not usually attributed to one person but rather to the cooperation of everyone working together.  Teamwork is expected and individuals do not take credit for accomplishments.  This must be taken into consideration considering our own society is very focused on individual accomplishments.</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Ghana</a:t>
            </a:r>
            <a:r>
              <a:rPr lang="en-US" baseline="0" dirty="0" smtClean="0"/>
              <a:t> is located in West Africa and borders </a:t>
            </a:r>
            <a:r>
              <a:rPr lang="en-US" dirty="0" smtClean="0"/>
              <a:t>the Gulf of Guinea and</a:t>
            </a:r>
            <a:r>
              <a:rPr lang="en-US" baseline="0" dirty="0" smtClean="0"/>
              <a:t> lies between</a:t>
            </a:r>
            <a:r>
              <a:rPr lang="en-US" dirty="0" smtClean="0"/>
              <a:t> Cote d'Ivoire and Togo.</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Ghana is a Particularistic</a:t>
            </a:r>
            <a:r>
              <a:rPr lang="en-US" baseline="0" dirty="0" smtClean="0"/>
              <a:t> (Collectivist) country which is very different from the US which is Universalistic (Individualistic) country.  Ghana only scored a 20 while the US scored a total of 92 on a scale of 1 to 120 on </a:t>
            </a:r>
            <a:r>
              <a:rPr lang="en-US" baseline="0" dirty="0" err="1" smtClean="0"/>
              <a:t>Hofstede’s</a:t>
            </a:r>
            <a:r>
              <a:rPr lang="en-US" baseline="0" dirty="0" smtClean="0"/>
              <a:t> model.  Therefore, Ghana is very different from the United States in how the people of the culture see themselves situated within that culture.  Countries that are more of a collectivist society like Ghana encourages the people to “put the interest of the group above their own, maintain strong ties and obligations to the group members, and value long-term social relationships above short-term accomplishments (Ferraro).”  This is quite the contrary to Individualist countries such as our own US where our culture emphasizes “the worth and dignity of the individual over the group, independence rather than interdependence, and relatively few social obligations (Ferraro).”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this means for Glass Automotive Inc. is that (according to Ferraro):</a:t>
            </a:r>
          </a:p>
          <a:p>
            <a:endParaRPr lang="en-US" dirty="0" smtClean="0"/>
          </a:p>
          <a:p>
            <a:pPr marL="228600" indent="-228600">
              <a:buFont typeface="+mj-lt"/>
              <a:buAutoNum type="arabicPeriod"/>
            </a:pPr>
            <a:r>
              <a:rPr lang="en-US" dirty="0" smtClean="0"/>
              <a:t> Do not praise individuals for a job well done, praise</a:t>
            </a:r>
            <a:r>
              <a:rPr lang="en-US" baseline="0" dirty="0" smtClean="0"/>
              <a:t> the group as a whole.  This is because their responsibility is to their group, not their own personal advancements and to single out an individual for praise will not only be embarrassing for that employee, but will demoralize others on their team.</a:t>
            </a:r>
          </a:p>
          <a:p>
            <a:pPr marL="228600" indent="-228600">
              <a:buFont typeface="+mj-lt"/>
              <a:buAutoNum type="arabicPeriod"/>
            </a:pPr>
            <a:r>
              <a:rPr lang="en-US" baseline="0" dirty="0" smtClean="0"/>
              <a:t>You will need to build long-term relationships that will take a lot of time to create; executives will not do business with individuals whom they do not know or trust.  So, take your time building these relationships.</a:t>
            </a:r>
          </a:p>
          <a:p>
            <a:pPr marL="228600" indent="-228600">
              <a:buFont typeface="+mj-lt"/>
              <a:buAutoNum type="arabicPeriod"/>
            </a:pPr>
            <a:r>
              <a:rPr lang="en-US" baseline="0" dirty="0" smtClean="0"/>
              <a:t>Refrain form saying “I”, rather say “we” so that you employees do not get the impression that you are out for yourself rather than having the good of the group at heart.</a:t>
            </a:r>
          </a:p>
          <a:p>
            <a:pPr marL="228600" indent="-228600">
              <a:buFont typeface="+mj-lt"/>
              <a:buAutoNum type="arabicPeriod"/>
            </a:pPr>
            <a:r>
              <a:rPr lang="en-US" baseline="0" dirty="0" smtClean="0"/>
              <a:t>Use third parties you both trust to make contacts and introductions.</a:t>
            </a:r>
          </a:p>
          <a:p>
            <a:pPr marL="228600" indent="-228600">
              <a:buFont typeface="+mj-lt"/>
              <a:buAutoNum type="arabicPeriod"/>
            </a:pPr>
            <a:r>
              <a:rPr lang="en-US" baseline="0" dirty="0" smtClean="0"/>
              <a:t>Loyalty to families, nationality, tribes, etc… are very strong.</a:t>
            </a:r>
          </a:p>
          <a:p>
            <a:pPr marL="228600" indent="-228600">
              <a:buFont typeface="+mj-lt"/>
              <a:buAutoNum type="arabicPeriod"/>
            </a:pPr>
            <a:r>
              <a:rPr lang="en-US" baseline="0" dirty="0" smtClean="0"/>
              <a:t>Favoritism may be considered “both functional and ethical” in a collectivist society; whereas, we are opposed to it.</a:t>
            </a:r>
          </a:p>
          <a:p>
            <a:pPr marL="228600" indent="-228600">
              <a:buFont typeface="+mj-lt"/>
              <a:buAutoNum type="arabicPeriod"/>
            </a:pPr>
            <a:r>
              <a:rPr lang="en-US" baseline="0" dirty="0" smtClean="0"/>
              <a:t>Be sure to address social welfare such as the society or environment, as these things are very important to cultures who value the good of the whole community over the good of the company.</a:t>
            </a:r>
          </a:p>
          <a:p>
            <a:pPr marL="228600" indent="-228600">
              <a:buFont typeface="+mj-lt"/>
              <a:buAutoNum type="arabicPeriod"/>
            </a:pPr>
            <a:r>
              <a:rPr lang="en-US" baseline="0" dirty="0" smtClean="0"/>
              <a:t>Be sure to assert your loyalty to the company.</a:t>
            </a:r>
          </a:p>
          <a:p>
            <a:pPr marL="228600" indent="-228600">
              <a:buFont typeface="+mj-lt"/>
              <a:buAutoNum type="arabicPeriod"/>
            </a:pPr>
            <a:r>
              <a:rPr lang="en-US" baseline="0" dirty="0" smtClean="0"/>
              <a:t>It is also expected that you always greet a person otherwise it may seem as if you do not care about other’s welfare (touringhana.com)</a:t>
            </a:r>
          </a:p>
        </p:txBody>
      </p:sp>
      <p:sp>
        <p:nvSpPr>
          <p:cNvPr id="4" name="Slide Number Placeholder 3"/>
          <p:cNvSpPr>
            <a:spLocks noGrp="1"/>
          </p:cNvSpPr>
          <p:nvPr>
            <p:ph type="sldNum" sz="quarter" idx="10"/>
          </p:nvPr>
        </p:nvSpPr>
        <p:spPr/>
        <p:txBody>
          <a:bodyPr/>
          <a:lstStyle/>
          <a:p>
            <a:fld id="{254AFD8F-14BF-4B92-A688-D44A74DBDF61}"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mtClean="0"/>
              <a:t>Ghana </a:t>
            </a:r>
            <a:r>
              <a:rPr lang="en-US" dirty="0" smtClean="0"/>
              <a:t>is a diffuse culture.</a:t>
            </a:r>
            <a:endParaRPr lang="en-US" baseline="0" dirty="0" smtClean="0"/>
          </a:p>
          <a:p>
            <a:endParaRPr lang="en-US" baseline="0" dirty="0" smtClean="0"/>
          </a:p>
          <a:p>
            <a:r>
              <a:rPr lang="en-US" baseline="0" dirty="0" smtClean="0"/>
              <a:t>A specific culture “has a small area of privacy which is clearly separated from public life (via-web.de)” such as the US.  A diffuse culture is more concerned with face and relationships are very important.  In a business situation with a country that is diffuse culture, they are more concerned with your intentions rather than the specifics of what you have to tell them and subsequently trust is a very important aspect of making a deal and therefore, you will see the long-term relationships as essential to the Ghanaian people.</a:t>
            </a:r>
          </a:p>
          <a:p>
            <a:endParaRPr lang="en-US" baseline="0" dirty="0" smtClean="0"/>
          </a:p>
          <a:p>
            <a:r>
              <a:rPr lang="en-US" baseline="0" dirty="0" smtClean="0"/>
              <a:t>In a diffuse culture, it is accepted that everything is related and therefore it is difficult to for people of this culture to separate their work life from their home life.  As a result, people are very concerned with the welfare of others and a boss will take a true interest in their employee’s personal life.  </a:t>
            </a:r>
          </a:p>
          <a:p>
            <a:endParaRPr lang="en-US" baseline="0" dirty="0" smtClean="0"/>
          </a:p>
          <a:p>
            <a:r>
              <a:rPr lang="en-US" baseline="0" dirty="0" smtClean="0"/>
              <a:t>“</a:t>
            </a:r>
            <a:r>
              <a:rPr lang="en-US" dirty="0" smtClean="0"/>
              <a:t>Take a research group as an example.  In specific-oriented cultures, the project leader would segregate out the task relationship he/she has with a subordinate, and insulates this "work relationship" from other dealings.  Therefore, the leader's authority only reaches where his/her work relationship with the subordinate is defined, and each area in which the two persons encounter each other is considered apart from the other.  Work and life are sharply separated in specific-oriented cultures life the U.S. </a:t>
            </a:r>
            <a:r>
              <a:rPr lang="en-US" baseline="0" dirty="0" smtClean="0"/>
              <a:t> </a:t>
            </a:r>
            <a:r>
              <a:rPr lang="en-US" dirty="0" smtClean="0"/>
              <a:t>In diffuse cultures, however, life space and every level of personality tends to permeate all others.  For example, a teacher would be treated by the student not only as an instructor in the classroom, but also has certain influence on the student's home life.   The boss-subordinate relationship usually does not stop only in the office; the boss is likely to have a say in other aspects of his/her employee's personal life.   Because of the importance of loyalty and the multiplicity of human bonds, diffuse cultures tend to have lower turnover and employee mobility.</a:t>
            </a:r>
            <a:r>
              <a:rPr lang="en-US" baseline="0" dirty="0" smtClean="0"/>
              <a:t> “ (www.stanford.edu)</a:t>
            </a:r>
          </a:p>
          <a:p>
            <a:endParaRPr lang="en-US" baseline="0" dirty="0" smtClean="0"/>
          </a:p>
          <a:p>
            <a:r>
              <a:rPr lang="en-US" dirty="0" smtClean="0"/>
              <a:t>Some tips given</a:t>
            </a:r>
            <a:r>
              <a:rPr lang="en-US" baseline="0" dirty="0" smtClean="0"/>
              <a:t> by www.stanford.edu in how to deal with a diffuse culture include:</a:t>
            </a:r>
          </a:p>
          <a:p>
            <a:endParaRPr lang="en-US" baseline="0" dirty="0" smtClean="0"/>
          </a:p>
          <a:p>
            <a:pPr marL="228600" indent="-228600">
              <a:buFont typeface="+mj-lt"/>
              <a:buAutoNum type="arabicPeriod"/>
            </a:pPr>
            <a:r>
              <a:rPr lang="en-US" dirty="0" smtClean="0"/>
              <a:t>“Study the history, background and future vision of the diffuse-oriented people,</a:t>
            </a:r>
          </a:p>
          <a:p>
            <a:pPr marL="228600" indent="-228600">
              <a:buFont typeface="+mj-lt"/>
              <a:buAutoNum type="arabicPeriod"/>
            </a:pPr>
            <a:r>
              <a:rPr lang="en-US" dirty="0" smtClean="0"/>
              <a:t>Let the meeting flow, occasionally nudging its process, and </a:t>
            </a:r>
          </a:p>
          <a:p>
            <a:pPr marL="228600" indent="-228600">
              <a:buFont typeface="+mj-lt"/>
              <a:buAutoNum type="arabicPeriod"/>
            </a:pPr>
            <a:r>
              <a:rPr lang="en-US" dirty="0" smtClean="0"/>
              <a:t>Respect a person's title, age, background connections”</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“Contemporary stratification is based on education and, to a lesser degree, wealth, both of which have led to significant social mobility since independence. Northerners, however, form a noticeable underclass, occupying low status jobs.  In modern times, expenditure on Western consumer items has become the dominant status marker.  Clothing, both expensive Western and traditional items, is an important symbol of education and wealth.  Luxury cars are also significant—a Mercedes-Benz is the most dominant marker of high rank. Status must also be demonstrated in public display, especially in lavish funerals that acclaim both the deceased and their descendants.”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a:t>
            </a:r>
            <a:r>
              <a:rPr lang="en-US" dirty="0" smtClean="0"/>
              <a:t>In traditional society, women had considerable economic and political powers which derived in part from their ability to control their own income and property without male oversight.  They also regularly assumed high statuses within the lineage and the kingdom, even though their authority was often confined to women's affairs.  Colonialism and modernization has changed women's position in complex ways.  Women have retained and expanded their trading opportunities and can sometimes acquire great wealth through their businesses.  Men have received wider educational opportunities, however, and are better represented in government and formal sector employment.  A modest women's movement has developed to address gender differences and advance women's causes.”</a:t>
            </a:r>
            <a:endParaRPr lang="en-US" sz="120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4AFD8F-14BF-4B92-A688-D44A74DBDF61}"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Exploring Africa</a:t>
            </a:r>
            <a:r>
              <a:rPr lang="en-US" dirty="0" smtClean="0"/>
              <a:t>. African Studies Center, </a:t>
            </a:r>
            <a:r>
              <a:rPr lang="en-US" dirty="0" err="1" smtClean="0"/>
              <a:t>n.d</a:t>
            </a:r>
            <a:r>
              <a:rPr lang="en-US" dirty="0" smtClean="0"/>
              <a:t>. Web. 2 Apr. 2010. &lt;http://exploringafrica.matrix.msu.edu/teachers/curriculum/m9/activity2.php&gt;. </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 attention.</a:t>
            </a:r>
            <a:r>
              <a:rPr lang="en-US" baseline="0" dirty="0" smtClean="0"/>
              <a:t>  We appreciate your time and patience and hope this information proves to be invaluable to your experiences abroad in Ghana.  Good luck in your business endeavors with Ghana.</a:t>
            </a:r>
          </a:p>
          <a:p>
            <a:endParaRPr lang="en-US" baseline="0" dirty="0" smtClean="0"/>
          </a:p>
          <a:p>
            <a:r>
              <a:rPr lang="en-US" dirty="0" smtClean="0"/>
              <a:t>Price, Steven M. </a:t>
            </a:r>
            <a:r>
              <a:rPr lang="en-US" i="1" dirty="0" smtClean="0"/>
              <a:t>Business Trip To Ghana Africa Report</a:t>
            </a:r>
            <a:r>
              <a:rPr lang="en-US" dirty="0" smtClean="0"/>
              <a:t>. </a:t>
            </a:r>
            <a:r>
              <a:rPr lang="en-US" dirty="0" err="1" smtClean="0"/>
              <a:t>N.p</a:t>
            </a:r>
            <a:r>
              <a:rPr lang="en-US" dirty="0" smtClean="0"/>
              <a:t>., 2001. Web. 2 Apr. 2010. &lt;http://www.hpmc.com/ghana/&gt;. </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Boyd Ph.D., H. M. "</a:t>
            </a:r>
            <a:r>
              <a:rPr lang="en-US" dirty="0" err="1" smtClean="0"/>
              <a:t>Hofstede’s</a:t>
            </a:r>
            <a:r>
              <a:rPr lang="en-US" dirty="0" smtClean="0"/>
              <a:t> Cultural Attitudes Research -- Cultural Dimensions." </a:t>
            </a:r>
            <a:r>
              <a:rPr lang="en-US" i="1" dirty="0" smtClean="0"/>
              <a:t>Global Human Resource Management</a:t>
            </a:r>
            <a:r>
              <a:rPr lang="en-US" dirty="0" smtClean="0"/>
              <a:t>. </a:t>
            </a:r>
            <a:r>
              <a:rPr lang="en-US" dirty="0" err="1" smtClean="0"/>
              <a:t>N.p</a:t>
            </a:r>
            <a:r>
              <a:rPr lang="en-US" dirty="0" smtClean="0"/>
              <a:t>., </a:t>
            </a:r>
            <a:r>
              <a:rPr lang="en-US" dirty="0" err="1" smtClean="0"/>
              <a:t>n.d</a:t>
            </a:r>
            <a:r>
              <a:rPr lang="en-US" dirty="0" smtClean="0"/>
              <a:t>. Web. 27 Mar. 2010. &lt;http://www.boydassociates.net/Stonehill/Global/hofstede-plus.pdf&gt;. </a:t>
            </a:r>
          </a:p>
          <a:p>
            <a:endParaRPr lang="en-US" dirty="0" smtClean="0"/>
          </a:p>
          <a:p>
            <a:r>
              <a:rPr lang="en-US" dirty="0" smtClean="0"/>
              <a:t>"</a:t>
            </a:r>
            <a:r>
              <a:rPr lang="en-US" dirty="0" err="1" smtClean="0"/>
              <a:t>Hofstede's</a:t>
            </a:r>
            <a:r>
              <a:rPr lang="en-US" dirty="0" smtClean="0"/>
              <a:t> Cultural Dimensions." </a:t>
            </a:r>
            <a:r>
              <a:rPr lang="en-US" i="1" dirty="0" err="1" smtClean="0"/>
              <a:t>MindTools</a:t>
            </a:r>
            <a:r>
              <a:rPr lang="en-US" dirty="0" smtClean="0"/>
              <a:t>. Mind Tools Ltd., </a:t>
            </a:r>
            <a:r>
              <a:rPr lang="en-US" dirty="0" err="1" smtClean="0"/>
              <a:t>n.d</a:t>
            </a:r>
            <a:r>
              <a:rPr lang="en-US" dirty="0" smtClean="0"/>
              <a:t>. Web. 27 Mar. 2010. &lt;http://www.mindtools.com/pages/article/newLDR_66.htm&gt;. </a:t>
            </a:r>
          </a:p>
          <a:p>
            <a:endParaRPr lang="en-US" dirty="0" smtClean="0"/>
          </a:p>
          <a:p>
            <a:r>
              <a:rPr lang="en-US" dirty="0" smtClean="0"/>
              <a:t>Ferraro, Gary P. </a:t>
            </a:r>
            <a:r>
              <a:rPr lang="en-US" i="1" dirty="0" smtClean="0"/>
              <a:t>The Cultural Dimension of International Business</a:t>
            </a:r>
            <a:r>
              <a:rPr lang="en-US" dirty="0" smtClean="0"/>
              <a:t>. 5th ed. Upper Saddle River, NJ: Pearson Education, 2006. N. </a:t>
            </a:r>
            <a:r>
              <a:rPr lang="en-US" dirty="0" err="1" smtClean="0"/>
              <a:t>pag</a:t>
            </a:r>
            <a:r>
              <a:rPr lang="en-US" dirty="0" smtClean="0"/>
              <a:t>. Print. </a:t>
            </a:r>
          </a:p>
          <a:p>
            <a:endParaRPr lang="en-US" dirty="0" smtClean="0"/>
          </a:p>
          <a:p>
            <a:r>
              <a:rPr lang="en-US" i="1" dirty="0" err="1" smtClean="0"/>
              <a:t>Geert</a:t>
            </a:r>
            <a:r>
              <a:rPr lang="en-US" i="1" dirty="0" smtClean="0"/>
              <a:t> </a:t>
            </a:r>
            <a:r>
              <a:rPr lang="en-US" i="1" dirty="0" err="1" smtClean="0"/>
              <a:t>Hofstede</a:t>
            </a:r>
            <a:r>
              <a:rPr lang="en-US" i="1" dirty="0" smtClean="0"/>
              <a:t> Cultural Dimensions</a:t>
            </a:r>
            <a:r>
              <a:rPr lang="en-US" dirty="0" smtClean="0"/>
              <a:t>. ClearlyCultural.com, 2009. Web. 27 Mar. 2010. &lt;http://www.clearlycultural.com/geert-hofstede-cultural-dimensions/&gt;. </a:t>
            </a:r>
          </a:p>
          <a:p>
            <a:endParaRPr lang="en-US" dirty="0" smtClean="0"/>
          </a:p>
          <a:p>
            <a:r>
              <a:rPr lang="en-US" dirty="0" err="1" smtClean="0"/>
              <a:t>Boadu</a:t>
            </a:r>
            <a:r>
              <a:rPr lang="en-US" dirty="0" smtClean="0"/>
              <a:t>, Eric A. "Gender Disparities in Education, Health, and </a:t>
            </a:r>
            <a:r>
              <a:rPr lang="en-US" dirty="0" err="1" smtClean="0"/>
              <a:t>Labour</a:t>
            </a:r>
            <a:r>
              <a:rPr lang="en-US" dirty="0" smtClean="0"/>
              <a:t> Force Participation in Ghana." ClearlyCultural.com, </a:t>
            </a:r>
            <a:r>
              <a:rPr lang="en-US" dirty="0" err="1" smtClean="0"/>
              <a:t>n.d</a:t>
            </a:r>
            <a:r>
              <a:rPr lang="en-US" dirty="0" smtClean="0"/>
              <a:t>. Web. 27 Mar. 2010. &lt;http://www.iussp.org/Brazil2001/s60/S63_P06_Boadu.pdf&gt;.</a:t>
            </a:r>
          </a:p>
          <a:p>
            <a:endParaRPr lang="en-US" dirty="0" smtClean="0"/>
          </a:p>
          <a:p>
            <a:r>
              <a:rPr lang="en-US" dirty="0" smtClean="0"/>
              <a:t>"Africa: Ghana." </a:t>
            </a:r>
            <a:r>
              <a:rPr lang="en-US" i="1" dirty="0" smtClean="0"/>
              <a:t>The World </a:t>
            </a:r>
            <a:r>
              <a:rPr lang="en-US" i="1" dirty="0" err="1" smtClean="0"/>
              <a:t>Factbook</a:t>
            </a:r>
            <a:r>
              <a:rPr lang="en-US" dirty="0" smtClean="0"/>
              <a:t>. Central Intelligence Agency, 24 Mar. 2010. Web. 27 Mar. 2010. &lt;https://www.cia.gov/library/publications/the-world-factbook/geos/gh.html&gt;. </a:t>
            </a:r>
          </a:p>
          <a:p>
            <a:endParaRPr lang="en-US" dirty="0" smtClean="0"/>
          </a:p>
          <a:p>
            <a:r>
              <a:rPr lang="en-US" dirty="0" smtClean="0"/>
              <a:t>Berry, La </a:t>
            </a:r>
            <a:r>
              <a:rPr lang="en-US" dirty="0" err="1" smtClean="0"/>
              <a:t>Verle</a:t>
            </a:r>
            <a:r>
              <a:rPr lang="en-US" dirty="0" smtClean="0"/>
              <a:t>. "Ghana." </a:t>
            </a:r>
            <a:r>
              <a:rPr lang="en-US" i="1" dirty="0" smtClean="0"/>
              <a:t>Ghana: A Country Study</a:t>
            </a:r>
            <a:r>
              <a:rPr lang="en-US" dirty="0" smtClean="0"/>
              <a:t>. Washington: GPO for the Library of Congress, 1994. Web. 27 Mar. 2010. &lt;http://countrystudies.us/ghana/&gt;. </a:t>
            </a:r>
          </a:p>
          <a:p>
            <a:endParaRPr lang="en-US" dirty="0" smtClean="0"/>
          </a:p>
          <a:p>
            <a:r>
              <a:rPr lang="en-US" dirty="0" smtClean="0"/>
              <a:t>"Ghana Review 2010." </a:t>
            </a:r>
            <a:r>
              <a:rPr lang="en-US" i="1" dirty="0" smtClean="0"/>
              <a:t>Political Overview: Human Rights</a:t>
            </a:r>
            <a:r>
              <a:rPr lang="en-US" dirty="0" smtClean="0"/>
              <a:t>. Country Watch, 2010. Web. 27 Mar. 2010. &lt;www.countrywatch.com&gt;. </a:t>
            </a:r>
          </a:p>
          <a:p>
            <a:endParaRPr lang="en-US" dirty="0" smtClean="0"/>
          </a:p>
          <a:p>
            <a:r>
              <a:rPr lang="en-US" dirty="0" smtClean="0"/>
              <a:t>"Ghana People and Culture." </a:t>
            </a:r>
            <a:r>
              <a:rPr lang="en-US" i="1" dirty="0" smtClean="0"/>
              <a:t>The Africa Guide</a:t>
            </a:r>
            <a:r>
              <a:rPr lang="en-US" dirty="0" smtClean="0"/>
              <a:t>. AfricaGuide.com, </a:t>
            </a:r>
            <a:r>
              <a:rPr lang="en-US" dirty="0" err="1" smtClean="0"/>
              <a:t>n.d</a:t>
            </a:r>
            <a:r>
              <a:rPr lang="en-US" dirty="0" smtClean="0"/>
              <a:t>. Web. 2 Apr. 2010. &lt;http://www.africaguide.com/country/ghana/culture.htm&gt;. </a:t>
            </a:r>
          </a:p>
          <a:p>
            <a:endParaRPr lang="en-US" dirty="0" smtClean="0"/>
          </a:p>
          <a:p>
            <a:r>
              <a:rPr lang="en-US" dirty="0" smtClean="0"/>
              <a:t>"Specific vs. Diffuse." </a:t>
            </a:r>
            <a:r>
              <a:rPr lang="en-US" i="1" dirty="0" smtClean="0"/>
              <a:t>Multicultural Impact</a:t>
            </a:r>
            <a:r>
              <a:rPr lang="en-US" dirty="0" smtClean="0"/>
              <a:t>. Stanford Chinese Institute of Engineers, 31 Jan. 1999. Web. 2 Apr. 2010. &lt;http://www.stanford.edu/group/scie/Career/Wisdom/spec_dif.htm&gt;. </a:t>
            </a:r>
          </a:p>
          <a:p>
            <a:endParaRPr lang="en-US" dirty="0" smtClean="0"/>
          </a:p>
          <a:p>
            <a:r>
              <a:rPr lang="en-US" dirty="0" smtClean="0"/>
              <a:t>"Specific vs. Diffuse Cultures." </a:t>
            </a:r>
            <a:r>
              <a:rPr lang="en-US" i="1" dirty="0" smtClean="0"/>
              <a:t>International Business Cultures</a:t>
            </a:r>
            <a:r>
              <a:rPr lang="en-US" dirty="0" smtClean="0"/>
              <a:t>. </a:t>
            </a:r>
            <a:r>
              <a:rPr lang="en-US" dirty="0" err="1" smtClean="0"/>
              <a:t>N.p</a:t>
            </a:r>
            <a:r>
              <a:rPr lang="en-US" dirty="0" smtClean="0"/>
              <a:t>., </a:t>
            </a:r>
            <a:r>
              <a:rPr lang="en-US" dirty="0" err="1" smtClean="0"/>
              <a:t>n.d</a:t>
            </a:r>
            <a:r>
              <a:rPr lang="en-US" dirty="0" smtClean="0"/>
              <a:t>. Web. 2 Apr. 2010. &lt;http://www.via-web.de/specific-vs-diffuse-cultures/&gt;. </a:t>
            </a:r>
          </a:p>
          <a:p>
            <a:endParaRPr lang="en-US" dirty="0" smtClean="0"/>
          </a:p>
          <a:p>
            <a:r>
              <a:rPr lang="en-US" i="1" dirty="0" smtClean="0"/>
              <a:t>Touring Ghana</a:t>
            </a:r>
            <a:r>
              <a:rPr lang="en-US" dirty="0" smtClean="0"/>
              <a:t>. </a:t>
            </a:r>
            <a:r>
              <a:rPr lang="en-US" dirty="0" err="1" smtClean="0"/>
              <a:t>N.p</a:t>
            </a:r>
            <a:r>
              <a:rPr lang="en-US" dirty="0" smtClean="0"/>
              <a:t>., 2009. Web. 2 Apr. 2010. &lt;http://www.touringghana.com/&gt;. </a:t>
            </a:r>
          </a:p>
          <a:p>
            <a:endParaRPr lang="en-US" dirty="0" smtClean="0"/>
          </a:p>
          <a:p>
            <a:r>
              <a:rPr lang="en-US" dirty="0" smtClean="0"/>
              <a:t>"Ghana." </a:t>
            </a:r>
            <a:r>
              <a:rPr lang="en-US" i="1" dirty="0" smtClean="0"/>
              <a:t>Countries and Their Culture</a:t>
            </a:r>
            <a:r>
              <a:rPr lang="en-US" dirty="0" smtClean="0"/>
              <a:t>. </a:t>
            </a:r>
            <a:r>
              <a:rPr lang="en-US" dirty="0" err="1" smtClean="0"/>
              <a:t>N.p</a:t>
            </a:r>
            <a:r>
              <a:rPr lang="en-US" dirty="0" smtClean="0"/>
              <a:t>., 2010. Web. 2 Apr. 2010. &lt;http://www.everyculture.com/Ge-It/Ghana.html&gt;. </a:t>
            </a:r>
          </a:p>
          <a:p>
            <a:endParaRPr lang="en-US" dirty="0" smtClean="0"/>
          </a:p>
          <a:p>
            <a:r>
              <a:rPr lang="en-US" sz="1200" kern="1200" dirty="0" smtClean="0">
                <a:solidFill>
                  <a:schemeClr val="tx1"/>
                </a:solidFill>
                <a:latin typeface="+mn-lt"/>
                <a:ea typeface="+mn-ea"/>
                <a:cs typeface="+mn-cs"/>
              </a:rPr>
              <a:t>"Know More About Ghana." </a:t>
            </a:r>
            <a:r>
              <a:rPr lang="en-US" sz="1200" i="1" kern="1200" dirty="0" smtClean="0">
                <a:solidFill>
                  <a:schemeClr val="tx1"/>
                </a:solidFill>
                <a:latin typeface="+mn-lt"/>
                <a:ea typeface="+mn-ea"/>
                <a:cs typeface="+mn-cs"/>
              </a:rPr>
              <a:t>Ghana Homepage | Government of Ghana Official Website</a:t>
            </a:r>
            <a:r>
              <a:rPr lang="en-US" sz="1200" kern="1200" dirty="0" smtClean="0">
                <a:solidFill>
                  <a:schemeClr val="tx1"/>
                </a:solidFill>
                <a:latin typeface="+mn-lt"/>
                <a:ea typeface="+mn-ea"/>
                <a:cs typeface="+mn-cs"/>
              </a:rPr>
              <a:t>. Web. 28 Mar. 2010. &lt;http://ghana.gov.gh/index.php?option=com_content&amp;view=article&amp;id=1237:know-more-about-ghana&amp;catid=92:ghana-at-a-glance&amp;Itemid=238&gt;.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World Facts</a:t>
            </a:r>
            <a:r>
              <a:rPr lang="en-US" sz="1200" kern="1200" dirty="0" smtClean="0">
                <a:solidFill>
                  <a:schemeClr val="tx1"/>
                </a:solidFill>
                <a:latin typeface="+mn-lt"/>
                <a:ea typeface="+mn-ea"/>
                <a:cs typeface="+mn-cs"/>
              </a:rPr>
              <a:t>. Web. 28 Mar. 2010. &lt;http://worldfacts.us/ghana.htm&gt;.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"Culture of Ghana - Traditional, History, People, Clothing, Traditions, Women, Beliefs, Food, Customs, Family, Social, Dress, Marriage, Men, Life, Population, Religion, Rituals." </a:t>
            </a:r>
            <a:r>
              <a:rPr lang="en-US" sz="1200" i="1" kern="1200" dirty="0" smtClean="0">
                <a:solidFill>
                  <a:schemeClr val="tx1"/>
                </a:solidFill>
                <a:latin typeface="+mn-lt"/>
                <a:ea typeface="+mn-ea"/>
                <a:cs typeface="+mn-cs"/>
              </a:rPr>
              <a:t>Countries and Their Cultures</a:t>
            </a:r>
            <a:r>
              <a:rPr lang="en-US" sz="1200" kern="1200" dirty="0" smtClean="0">
                <a:solidFill>
                  <a:schemeClr val="tx1"/>
                </a:solidFill>
                <a:latin typeface="+mn-lt"/>
                <a:ea typeface="+mn-ea"/>
                <a:cs typeface="+mn-cs"/>
              </a:rPr>
              <a:t>. Web. 28 Mar. 2010. &lt;http://www.everyculture.com/Ge-It/Ghana.html&gt;.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"Ghana (03/10)." </a:t>
            </a:r>
            <a:r>
              <a:rPr lang="en-US" sz="1200" i="1" kern="1200" dirty="0" smtClean="0">
                <a:solidFill>
                  <a:schemeClr val="tx1"/>
                </a:solidFill>
                <a:latin typeface="+mn-lt"/>
                <a:ea typeface="+mn-ea"/>
                <a:cs typeface="+mn-cs"/>
              </a:rPr>
              <a:t>U.S. Department of State</a:t>
            </a:r>
            <a:r>
              <a:rPr lang="en-US" sz="1200" kern="1200" dirty="0" smtClean="0">
                <a:solidFill>
                  <a:schemeClr val="tx1"/>
                </a:solidFill>
                <a:latin typeface="+mn-lt"/>
                <a:ea typeface="+mn-ea"/>
                <a:cs typeface="+mn-cs"/>
              </a:rPr>
              <a:t>. Web. 28 Mar. 2010. &lt;http://www.state.gov/r/pa/ei/bgn/2860.htm&gt;.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"Africa: Ghana." </a:t>
            </a:r>
            <a:r>
              <a:rPr lang="en-US" i="1" dirty="0" smtClean="0"/>
              <a:t>The World </a:t>
            </a:r>
            <a:r>
              <a:rPr lang="en-US" i="1" dirty="0" err="1" smtClean="0"/>
              <a:t>Factbook</a:t>
            </a:r>
            <a:r>
              <a:rPr lang="en-US" dirty="0" smtClean="0"/>
              <a:t>. Central Intelligence Agency, 24 Mar. 2010. Web. 27 Mar. 2010. &lt;https://www.cia.gov/library/publications/the-world-factbook/geos/gh.html&gt;. </a:t>
            </a:r>
          </a:p>
          <a:p>
            <a:endParaRPr lang="en-US" sz="1200" kern="1200" dirty="0" smtClean="0">
              <a:solidFill>
                <a:schemeClr val="tx1"/>
              </a:solidFill>
              <a:latin typeface="+mn-lt"/>
              <a:ea typeface="+mn-ea"/>
              <a:cs typeface="+mn-cs"/>
            </a:endParaRPr>
          </a:p>
          <a:p>
            <a:r>
              <a:rPr lang="en-US" dirty="0" smtClean="0"/>
              <a:t>"Ghana- Culture, Etiquette, Customs and Protocol." </a:t>
            </a:r>
            <a:r>
              <a:rPr lang="en-US" i="1" dirty="0" smtClean="0"/>
              <a:t>Translation Services | Interpreters | Intercultural Communication | Cross Cultural Training</a:t>
            </a:r>
            <a:r>
              <a:rPr lang="en-US" dirty="0" smtClean="0"/>
              <a:t>. Web. 30 Mar. 2010. &lt;http://www.kwintessential.co.uk/resources/global-etiquette/ghana.html&gt;.</a:t>
            </a:r>
          </a:p>
          <a:p>
            <a:endParaRPr lang="en-US" sz="1200" kern="1200" dirty="0" smtClean="0">
              <a:solidFill>
                <a:schemeClr val="tx1"/>
              </a:solidFill>
              <a:latin typeface="+mn-lt"/>
              <a:ea typeface="+mn-ea"/>
              <a:cs typeface="+mn-cs"/>
            </a:endParaRPr>
          </a:p>
          <a:p>
            <a:r>
              <a:rPr lang="en-US" dirty="0" smtClean="0"/>
              <a:t>"Pot Belly and Fat Waist Line | Feature Article 2009-09-16." </a:t>
            </a:r>
            <a:r>
              <a:rPr lang="en-US" i="1" dirty="0" smtClean="0"/>
              <a:t>Ghana </a:t>
            </a:r>
            <a:r>
              <a:rPr lang="en-US" i="1" dirty="0" err="1" smtClean="0"/>
              <a:t>HomePage</a:t>
            </a:r>
            <a:r>
              <a:rPr lang="en-US" i="1" dirty="0" smtClean="0"/>
              <a:t>, Resource for News, Sports, Facts, Opinions, Business and Entertainment</a:t>
            </a:r>
            <a:r>
              <a:rPr lang="en-US" dirty="0" smtClean="0"/>
              <a:t>. Web. 30 Mar. 2010. &lt;http://www.ghanaweb.com/GhanaHomePage/NewsArchive/artikel.php?ID=168627&gt;.</a:t>
            </a:r>
            <a:endParaRPr lang="en-US" sz="1200" kern="1200" dirty="0" smtClean="0">
              <a:solidFill>
                <a:schemeClr val="tx1"/>
              </a:solidFill>
              <a:latin typeface="+mn-lt"/>
              <a:ea typeface="+mn-ea"/>
              <a:cs typeface="+mn-cs"/>
            </a:endParaRPr>
          </a:p>
          <a:p>
            <a:endParaRPr lang="en-US" dirty="0" smtClean="0"/>
          </a:p>
          <a:p>
            <a:r>
              <a:rPr lang="en-US" dirty="0" smtClean="0"/>
              <a:t>"Speaking the "Unspeakable"" </a:t>
            </a:r>
            <a:r>
              <a:rPr lang="en-US" i="1" dirty="0" smtClean="0"/>
              <a:t>Indiana University</a:t>
            </a:r>
            <a:r>
              <a:rPr lang="en-US" dirty="0" smtClean="0"/>
              <a:t>. Web. 30 Mar. 2010. &lt;http://www.indiana.edu/~rcapub/v21n3/p10.html&gt;.</a:t>
            </a:r>
          </a:p>
          <a:p>
            <a:endParaRPr lang="en-US" dirty="0" smtClean="0"/>
          </a:p>
          <a:p>
            <a:r>
              <a:rPr lang="en-US" dirty="0" smtClean="0"/>
              <a:t>"Culture Crossing." </a:t>
            </a:r>
            <a:r>
              <a:rPr lang="en-US" i="1" dirty="0" smtClean="0"/>
              <a:t>Country Guides to Culture, Etiquette, Customs &amp; More!</a:t>
            </a:r>
            <a:r>
              <a:rPr lang="en-US" dirty="0" smtClean="0"/>
              <a:t> Web. 31 Mar. 2010. &lt;http://www.culturecrossing.net/basics_business_student_details.php?Id=11&amp;CID=80&gt;.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Kluckhohn</a:t>
            </a:r>
            <a:r>
              <a:rPr lang="en-US" sz="1200" dirty="0" smtClean="0"/>
              <a:t>, F. R., &amp; F. L. </a:t>
            </a:r>
            <a:r>
              <a:rPr lang="en-US" sz="1200" dirty="0" err="1" smtClean="0"/>
              <a:t>Strodtbeck</a:t>
            </a:r>
            <a:r>
              <a:rPr lang="en-US" sz="1200" dirty="0" smtClean="0"/>
              <a:t>. (1961). </a:t>
            </a:r>
            <a:r>
              <a:rPr lang="en-US" sz="1200" i="1" dirty="0" smtClean="0"/>
              <a:t>Variations in value orientations</a:t>
            </a:r>
            <a:r>
              <a:rPr lang="en-US" sz="1200" dirty="0" smtClean="0"/>
              <a:t>. Evanston, IL: Row, Peterson.</a:t>
            </a:r>
          </a:p>
        </p:txBody>
      </p:sp>
      <p:sp>
        <p:nvSpPr>
          <p:cNvPr id="4" name="Slide Number Placeholder 3"/>
          <p:cNvSpPr>
            <a:spLocks noGrp="1"/>
          </p:cNvSpPr>
          <p:nvPr>
            <p:ph type="sldNum" sz="quarter" idx="10"/>
          </p:nvPr>
        </p:nvSpPr>
        <p:spPr/>
        <p:txBody>
          <a:bodyPr/>
          <a:lstStyle/>
          <a:p>
            <a:fld id="{254AFD8F-14BF-4B92-A688-D44A74DBDF61}"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capital of Ghana is Accra (pronounced e-</a:t>
            </a:r>
            <a:r>
              <a:rPr lang="en-US" dirty="0" err="1" smtClean="0"/>
              <a:t>kra</a:t>
            </a:r>
            <a:r>
              <a:rPr lang="en-US" dirty="0" smtClean="0"/>
              <a:t>)</a:t>
            </a:r>
            <a:r>
              <a:rPr lang="en-US" baseline="0" dirty="0" smtClean="0"/>
              <a:t> located just along the Gulf of Guinea.  The other major cities include </a:t>
            </a:r>
            <a:r>
              <a:rPr lang="en-US" baseline="0" dirty="0" err="1" smtClean="0"/>
              <a:t>Bolgatanga</a:t>
            </a:r>
            <a:r>
              <a:rPr lang="en-US" baseline="0" dirty="0" smtClean="0"/>
              <a:t>, Tamale, </a:t>
            </a:r>
            <a:r>
              <a:rPr lang="en-US" baseline="0" dirty="0" err="1" smtClean="0"/>
              <a:t>Sunyani</a:t>
            </a:r>
            <a:r>
              <a:rPr lang="en-US" baseline="0" dirty="0" smtClean="0"/>
              <a:t>, Kumasi, </a:t>
            </a:r>
            <a:r>
              <a:rPr lang="en-US" baseline="0" dirty="0" err="1" smtClean="0"/>
              <a:t>Obuasi</a:t>
            </a:r>
            <a:r>
              <a:rPr lang="en-US" baseline="0" dirty="0" smtClean="0"/>
              <a:t>, </a:t>
            </a:r>
            <a:r>
              <a:rPr lang="en-US" baseline="0" dirty="0" err="1" smtClean="0"/>
              <a:t>Koforidua</a:t>
            </a:r>
            <a:r>
              <a:rPr lang="en-US" baseline="0" dirty="0" smtClean="0"/>
              <a:t>, </a:t>
            </a:r>
            <a:r>
              <a:rPr lang="en-US" baseline="0" dirty="0" err="1" smtClean="0"/>
              <a:t>Tema</a:t>
            </a:r>
            <a:r>
              <a:rPr lang="en-US" baseline="0" dirty="0" smtClean="0"/>
              <a:t>, Ho, Cape Coast, and </a:t>
            </a:r>
            <a:r>
              <a:rPr lang="en-US" baseline="0" dirty="0" err="1" smtClean="0"/>
              <a:t>Takoradi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Lucida Sans Unicode" charset="0"/>
              </a:rPr>
              <a:t>There are five major forces that shape the 12 cultural values of Ghana. We will address each of these forces and then discuss them as they apply to specific cultural values.  </a:t>
            </a: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a:t>
            </a:r>
            <a:r>
              <a:rPr lang="en-US" baseline="0" dirty="0" smtClean="0"/>
              <a:t> history of Ghana can be split into three main periods of time: the Gold Coast period, the Colonial period, and the Independence period.  First the Gold Coast period takes place from the 15</a:t>
            </a:r>
            <a:r>
              <a:rPr lang="en-US" baseline="30000" dirty="0" smtClean="0"/>
              <a:t>th</a:t>
            </a:r>
            <a:r>
              <a:rPr lang="en-US" baseline="0" dirty="0" smtClean="0"/>
              <a:t> century to the 19</a:t>
            </a:r>
            <a:r>
              <a:rPr lang="en-US" baseline="30000" dirty="0" smtClean="0"/>
              <a:t>th</a:t>
            </a:r>
            <a:r>
              <a:rPr lang="en-US" baseline="0" dirty="0" smtClean="0"/>
              <a:t> century.  Next the Colonial period takes place from 1902-1957.  Then finally the Independence period began in 1957. (Ghana.gov)</a:t>
            </a:r>
          </a:p>
          <a:p>
            <a:endParaRPr lang="en-US" baseline="0" dirty="0" smtClean="0"/>
          </a:p>
          <a:p>
            <a:r>
              <a:rPr lang="en-US" baseline="0" dirty="0" smtClean="0"/>
              <a:t>Very little was known about Ghana until the </a:t>
            </a:r>
            <a:r>
              <a:rPr lang="en-US" baseline="0" dirty="0" err="1" smtClean="0"/>
              <a:t>Portueguese</a:t>
            </a:r>
            <a:r>
              <a:rPr lang="en-US" baseline="0" dirty="0" smtClean="0"/>
              <a:t> arrived in the 15</a:t>
            </a:r>
            <a:r>
              <a:rPr lang="en-US" baseline="30000" dirty="0" smtClean="0"/>
              <a:t>th</a:t>
            </a:r>
            <a:r>
              <a:rPr lang="en-US" baseline="0" dirty="0" smtClean="0"/>
              <a:t> century.  They were the first Europeans to arrives in Ghana and they found mass amounts of gold along the coast of Ghana, thus the original name of Ghana the “Gold Coast.”  The Portuguese named Ghana “</a:t>
            </a:r>
            <a:r>
              <a:rPr lang="en-US" baseline="0" dirty="0" err="1" smtClean="0"/>
              <a:t>da</a:t>
            </a:r>
            <a:r>
              <a:rPr lang="en-US" baseline="0" dirty="0" smtClean="0"/>
              <a:t> Mina” meaning “The Mine” and built the first castle in Elmina to be a trading post.  Soon the trade would expand to slaves as well. (Ghana.gov)</a:t>
            </a:r>
          </a:p>
          <a:p>
            <a:endParaRPr lang="en-US" baseline="0" dirty="0" smtClean="0"/>
          </a:p>
          <a:p>
            <a:r>
              <a:rPr lang="en-US" baseline="0" dirty="0" smtClean="0"/>
              <a:t>In 1598 the Dutch also came to the Gold Coast to trade.  They built many forts along the coast, and by 1642 they took the castle in Elmina from the Portuguese.  Other Europeans including the British, Danes, and Swedes came to trade and would frequently have conflicts over dominance.  By 1872 the Dutch gave their coastal forts to the British and left. (Ghana.gov)</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British and the natives fought many wars against each other for control of the trade.  The British finally won the trade after defeating the Ashanti in the “</a:t>
            </a:r>
            <a:r>
              <a:rPr lang="en-US" baseline="0" dirty="0" err="1" smtClean="0"/>
              <a:t>Sagrenti</a:t>
            </a:r>
            <a:r>
              <a:rPr lang="en-US" baseline="0" dirty="0" smtClean="0"/>
              <a:t> War,” thus beginning the colonial rule.  The Capital was moved from Cape Coast to Accra in 1876. (Ghana.gov)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were little issues under the colonial rule until after World War II.  The first political party was formed  in 1947 and was named the “United Gold Coast Convention.”   Dr. </a:t>
            </a:r>
            <a:r>
              <a:rPr lang="en-US" baseline="0" dirty="0" err="1" smtClean="0"/>
              <a:t>Kwame</a:t>
            </a:r>
            <a:r>
              <a:rPr lang="en-US" baseline="0" dirty="0" smtClean="0"/>
              <a:t> Nkrumah became the general secretary for the UGCC  that was fighting for a share of the executive power.  Nkrumah became impatient with the UGCC’s way of doing things and formed his own political party, the Convention People’s Party, in 1949.  Nkrumah along with other’s believing in “ Self-government now” organized boycotts and ended up in jail.  In 1952 Nkrumah became the prime minister to the colony’s first African government after his release.  In 1953 he introduced a constitution for self government and after many elections the Gold Coast won the battle for independence on March 6, 1957.  Ghana became the “first country in Africa south of the Sahara to regain its independence from colonial rule.” (Ghana.gov)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years following Ghana’s independence was rather unstable leadership-wise due to parties being overthrown by other parties.</a:t>
            </a:r>
          </a:p>
          <a:p>
            <a:pPr>
              <a:buFont typeface="Arial" pitchFamily="34" charset="0"/>
              <a:buChar char="•"/>
            </a:pPr>
            <a:r>
              <a:rPr lang="en-US" baseline="0" dirty="0" smtClean="0"/>
              <a:t>The First Republic began in 1960, but was overthrown by a National Liberation Council.</a:t>
            </a:r>
          </a:p>
          <a:p>
            <a:pPr>
              <a:buFont typeface="Arial" pitchFamily="34" charset="0"/>
              <a:buChar char="•"/>
            </a:pPr>
            <a:r>
              <a:rPr lang="en-US" baseline="0" dirty="0" smtClean="0"/>
              <a:t>The Second Republic begin in 1969 when the Progress Party won the elections of that year, but was then overthrown in 1972 the National Redemption Council which was later changed to the Supreme Military Council. </a:t>
            </a:r>
          </a:p>
          <a:p>
            <a:pPr>
              <a:buFont typeface="Arial" pitchFamily="34" charset="0"/>
              <a:buChar char="•"/>
            </a:pPr>
            <a:r>
              <a:rPr lang="en-US" baseline="0" dirty="0" smtClean="0"/>
              <a:t>The Third Republic began with the SMC being overthrown in 1979 by the Armed Forces Revolutionary Council. AFRC was only in power for three months before it handed it over to the People’s National Party.  PNP was then overthrown in 1981 by the Provisional National Defense Council. PNDC’s power lasted until 1993 under Fit. Lt. Rawlings.</a:t>
            </a:r>
          </a:p>
          <a:p>
            <a:pPr>
              <a:buFont typeface="Arial" pitchFamily="34" charset="0"/>
              <a:buChar char="•"/>
            </a:pPr>
            <a:r>
              <a:rPr lang="en-US" baseline="0" dirty="0" smtClean="0"/>
              <a:t>The Fourth Republic began with Rawlings and he was reelected in 1996. </a:t>
            </a:r>
          </a:p>
          <a:p>
            <a:pPr>
              <a:buFont typeface="Arial" pitchFamily="34" charset="0"/>
              <a:buChar char="•"/>
            </a:pPr>
            <a:r>
              <a:rPr lang="en-US" baseline="0" dirty="0" smtClean="0"/>
              <a:t>In the election of 2000 and 2004 the National Patriotic Party won the office. </a:t>
            </a:r>
          </a:p>
          <a:p>
            <a:pPr>
              <a:buFont typeface="Arial" pitchFamily="34" charset="0"/>
              <a:buChar char="•"/>
            </a:pPr>
            <a:r>
              <a:rPr lang="en-US" baseline="0" dirty="0" smtClean="0"/>
              <a:t>Professor John Evans Atta Mills under the National Democratic Congress party won the office in 2009. (Ghana.gov)</a:t>
            </a: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"Elmina Castle from Fort, Elmina, Ghana." </a:t>
            </a:r>
            <a:r>
              <a:rPr lang="en-US" i="1" dirty="0" smtClean="0"/>
              <a:t>Travel Blog - </a:t>
            </a:r>
            <a:r>
              <a:rPr lang="en-US" i="1" dirty="0" err="1" smtClean="0"/>
              <a:t>TravelPod</a:t>
            </a:r>
            <a:r>
              <a:rPr lang="en-US" i="1" dirty="0" smtClean="0"/>
              <a:t>"</a:t>
            </a:r>
            <a:r>
              <a:rPr lang="en-US" dirty="0" smtClean="0"/>
              <a:t> Web. 30 Mar. 2010. &lt;http://www.travelpod.com/travel-photo/kimber1974/ghana_-_2007/1176166800/elmina_castle_from_fort.jpg/tpod.html&gt;.</a:t>
            </a: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"Ghana: Cape Coast Castle :: Ghana -- Britannica Online Encyclopedia." </a:t>
            </a:r>
            <a:r>
              <a:rPr lang="en-US" i="1" dirty="0" smtClean="0"/>
              <a:t>Encyclopedia - Britannica Online Encyclopedia</a:t>
            </a:r>
            <a:r>
              <a:rPr lang="en-US" dirty="0" smtClean="0"/>
              <a:t>. Web. 30 Mar. 2010. &lt;http://www.britannica.com/EBchecked/topic-art/232376/36562/Cape-Coast-Castle-Ghana&gt;.</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"Everywhere: Photos: Old British Fort, Ghana." </a:t>
            </a:r>
            <a:r>
              <a:rPr lang="en-US" i="1" dirty="0" smtClean="0"/>
              <a:t>Everywhere: Travel Is All Around You</a:t>
            </a:r>
            <a:r>
              <a:rPr lang="en-US" dirty="0" smtClean="0"/>
              <a:t>. Web. 30 Mar. 2010. &lt;http://everywheremag.com/photos/15059&gt;.</a:t>
            </a:r>
          </a:p>
          <a:p>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DBBA3C-F4F8-4472-962D-93F2B2EF6BA9}" type="datetimeFigureOut">
              <a:rPr lang="en-US" smtClean="0"/>
              <a:pPr/>
              <a:t>4/30/2010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A8CBC21-F41A-491C-9BAA-0D5474817E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8CBC21-F41A-491C-9BAA-0D5474817E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8CBC21-F41A-491C-9BAA-0D5474817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8CBC21-F41A-491C-9BAA-0D5474817E7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8CBC21-F41A-491C-9BAA-0D5474817E7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A8CBC21-F41A-491C-9BAA-0D5474817E7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A8CBC21-F41A-491C-9BAA-0D5474817E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A8CBC21-F41A-491C-9BAA-0D5474817E7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DBBA3C-F4F8-4472-962D-93F2B2EF6BA9}" type="datetimeFigureOut">
              <a:rPr lang="en-US" smtClean="0"/>
              <a:pPr/>
              <a:t>4/30/2010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A8CBC21-F41A-491C-9BAA-0D5474817E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DBBA3C-F4F8-4472-962D-93F2B2EF6BA9}" type="datetimeFigureOut">
              <a:rPr lang="en-US" smtClean="0"/>
              <a:pPr/>
              <a:t>4/30/2010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A8CBC21-F41A-491C-9BAA-0D5474817E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DBBA3C-F4F8-4472-962D-93F2B2EF6BA9}" type="datetimeFigureOut">
              <a:rPr lang="en-US" smtClean="0"/>
              <a:pPr/>
              <a:t>4/30/2010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A8CBC21-F41A-491C-9BAA-0D5474817E7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DBBA3C-F4F8-4472-962D-93F2B2EF6BA9}" type="datetimeFigureOut">
              <a:rPr lang="en-US" smtClean="0"/>
              <a:pPr/>
              <a:t>4/30/2010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A8CBC21-F41A-491C-9BAA-0D5474817E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holidayyear.com/Ghana-2010-list.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touringghan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Bq7IqE9vnu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youtube.com/watch?v=wXPlV9UWNh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829761"/>
          </a:xfrm>
        </p:spPr>
        <p:txBody>
          <a:bodyPr/>
          <a:lstStyle/>
          <a:p>
            <a:pPr algn="ctr"/>
            <a:r>
              <a:rPr lang="en-US" sz="7200" dirty="0" smtClean="0"/>
              <a:t>Ghana</a:t>
            </a:r>
            <a:endParaRPr lang="en-US" dirty="0"/>
          </a:p>
        </p:txBody>
      </p:sp>
      <p:sp>
        <p:nvSpPr>
          <p:cNvPr id="3" name="Subtitle 2"/>
          <p:cNvSpPr>
            <a:spLocks noGrp="1"/>
          </p:cNvSpPr>
          <p:nvPr>
            <p:ph type="subTitle" idx="1"/>
          </p:nvPr>
        </p:nvSpPr>
        <p:spPr>
          <a:xfrm>
            <a:off x="685800" y="3505200"/>
            <a:ext cx="7772400" cy="1199704"/>
          </a:xfrm>
        </p:spPr>
        <p:txBody>
          <a:bodyPr/>
          <a:lstStyle/>
          <a:p>
            <a:pPr algn="ctr"/>
            <a:r>
              <a:rPr lang="en-US" dirty="0" smtClean="0"/>
              <a:t>Mei Chen</a:t>
            </a:r>
          </a:p>
          <a:p>
            <a:pPr algn="ctr"/>
            <a:r>
              <a:rPr lang="en-US" dirty="0" smtClean="0"/>
              <a:t>Meagan Frances Ayers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Capital- Accra</a:t>
            </a:r>
            <a:endParaRPr lang="en-US" dirty="0"/>
          </a:p>
        </p:txBody>
      </p:sp>
      <p:pic>
        <p:nvPicPr>
          <p:cNvPr id="65538" name="Picture 2" descr="http://z.about.com/d/goafrica/1/0/l/H/accra.jpg"/>
          <p:cNvPicPr>
            <a:picLocks noChangeAspect="1" noChangeArrowheads="1"/>
          </p:cNvPicPr>
          <p:nvPr/>
        </p:nvPicPr>
        <p:blipFill>
          <a:blip r:embed="rId3" cstate="print"/>
          <a:srcRect/>
          <a:stretch>
            <a:fillRect/>
          </a:stretch>
        </p:blipFill>
        <p:spPr bwMode="auto">
          <a:xfrm>
            <a:off x="1371600" y="1295400"/>
            <a:ext cx="6324600" cy="47434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62072"/>
          </a:xfrm>
        </p:spPr>
        <p:txBody>
          <a:bodyPr/>
          <a:lstStyle/>
          <a:p>
            <a:r>
              <a:rPr lang="en-US" dirty="0" smtClean="0"/>
              <a:t>Tropical</a:t>
            </a:r>
          </a:p>
          <a:p>
            <a:r>
              <a:rPr lang="en-US" dirty="0" smtClean="0"/>
              <a:t>Southeast, southwest and northern climates</a:t>
            </a:r>
          </a:p>
          <a:p>
            <a:r>
              <a:rPr lang="en-US" dirty="0" smtClean="0"/>
              <a:t>Low plains and plateaus</a:t>
            </a:r>
          </a:p>
          <a:p>
            <a:r>
              <a:rPr lang="en-US" dirty="0" smtClean="0"/>
              <a:t>Natural disasters</a:t>
            </a:r>
          </a:p>
          <a:p>
            <a:r>
              <a:rPr lang="en-US" dirty="0" smtClean="0"/>
              <a:t>Drought</a:t>
            </a:r>
          </a:p>
          <a:p>
            <a:r>
              <a:rPr lang="en-US" dirty="0" smtClean="0"/>
              <a:t>Other environmental issues</a:t>
            </a:r>
          </a:p>
          <a:p>
            <a:endParaRPr lang="en-US" dirty="0"/>
          </a:p>
        </p:txBody>
      </p:sp>
      <p:sp>
        <p:nvSpPr>
          <p:cNvPr id="3" name="Title 2"/>
          <p:cNvSpPr>
            <a:spLocks noGrp="1"/>
          </p:cNvSpPr>
          <p:nvPr>
            <p:ph type="title"/>
          </p:nvPr>
        </p:nvSpPr>
        <p:spPr/>
        <p:txBody>
          <a:bodyPr/>
          <a:lstStyle/>
          <a:p>
            <a:r>
              <a:rPr lang="en-US" dirty="0" smtClean="0"/>
              <a:t>Physical Surroundings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ought Unclean Water.jpg"/>
          <p:cNvPicPr>
            <a:picLocks noGrp="1" noChangeAspect="1"/>
          </p:cNvPicPr>
          <p:nvPr>
            <p:ph idx="1"/>
          </p:nvPr>
        </p:nvPicPr>
        <p:blipFill>
          <a:blip r:embed="rId2" cstate="print"/>
          <a:stretch>
            <a:fillRect/>
          </a:stretch>
        </p:blipFill>
        <p:spPr>
          <a:xfrm>
            <a:off x="1447800" y="1299369"/>
            <a:ext cx="6293908" cy="4720431"/>
          </a:xfrm>
          <a:ln w="88900" cap="sq" cmpd="sng">
            <a:solidFill>
              <a:schemeClr val="tx1">
                <a:lumMod val="95000"/>
                <a:lumOff val="5000"/>
                <a:alpha val="66000"/>
              </a:schemeClr>
            </a:solidFill>
            <a:miter lim="800000"/>
          </a:ln>
        </p:spPr>
      </p:pic>
      <p:sp>
        <p:nvSpPr>
          <p:cNvPr id="3" name="Title 2"/>
          <p:cNvSpPr>
            <a:spLocks noGrp="1"/>
          </p:cNvSpPr>
          <p:nvPr>
            <p:ph type="title"/>
          </p:nvPr>
        </p:nvSpPr>
        <p:spPr/>
        <p:txBody>
          <a:bodyPr/>
          <a:lstStyle/>
          <a:p>
            <a:r>
              <a:rPr lang="en-US" dirty="0" smtClean="0"/>
              <a:t>Drought and Unclean Water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Natural Resources</a:t>
            </a:r>
          </a:p>
          <a:p>
            <a:r>
              <a:rPr lang="en-US" dirty="0" smtClean="0"/>
              <a:t>Deficit</a:t>
            </a:r>
          </a:p>
          <a:p>
            <a:r>
              <a:rPr lang="en-US" dirty="0" smtClean="0"/>
              <a:t>Imports/Exports and major Importers/Exporters</a:t>
            </a:r>
          </a:p>
          <a:p>
            <a:r>
              <a:rPr lang="en-US" dirty="0" smtClean="0"/>
              <a:t>Debt relief</a:t>
            </a:r>
          </a:p>
          <a:p>
            <a:r>
              <a:rPr lang="en-US" dirty="0" smtClean="0"/>
              <a:t>Unemployment</a:t>
            </a:r>
          </a:p>
          <a:p>
            <a:r>
              <a:rPr lang="en-US" dirty="0" smtClean="0"/>
              <a:t>Poverty</a:t>
            </a:r>
          </a:p>
          <a:p>
            <a:r>
              <a:rPr lang="en-US" dirty="0" smtClean="0"/>
              <a:t>Human rights issues</a:t>
            </a:r>
          </a:p>
          <a:p>
            <a:endParaRPr lang="en-US" dirty="0"/>
          </a:p>
        </p:txBody>
      </p:sp>
      <p:sp>
        <p:nvSpPr>
          <p:cNvPr id="3" name="Title 2"/>
          <p:cNvSpPr>
            <a:spLocks noGrp="1"/>
          </p:cNvSpPr>
          <p:nvPr>
            <p:ph type="title"/>
          </p:nvPr>
        </p:nvSpPr>
        <p:spPr/>
        <p:txBody>
          <a:bodyPr/>
          <a:lstStyle/>
          <a:p>
            <a:r>
              <a:rPr lang="en-US" dirty="0" smtClean="0"/>
              <a:t>Economy/Economic Status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verty.jpg"/>
          <p:cNvPicPr>
            <a:picLocks noGrp="1" noChangeAspect="1"/>
          </p:cNvPicPr>
          <p:nvPr>
            <p:ph idx="1"/>
          </p:nvPr>
        </p:nvPicPr>
        <p:blipFill>
          <a:blip r:embed="rId3" cstate="print"/>
          <a:stretch>
            <a:fillRect/>
          </a:stretch>
        </p:blipFill>
        <p:spPr>
          <a:xfrm>
            <a:off x="1143000" y="1523206"/>
            <a:ext cx="6754973" cy="4496594"/>
          </a:xfrm>
        </p:spPr>
      </p:pic>
      <p:sp>
        <p:nvSpPr>
          <p:cNvPr id="3" name="Title 2"/>
          <p:cNvSpPr>
            <a:spLocks noGrp="1"/>
          </p:cNvSpPr>
          <p:nvPr>
            <p:ph type="title"/>
          </p:nvPr>
        </p:nvSpPr>
        <p:spPr/>
        <p:txBody>
          <a:bodyPr/>
          <a:lstStyle/>
          <a:p>
            <a:r>
              <a:rPr lang="en-US" dirty="0" smtClean="0"/>
              <a:t>Poverty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smtClean="0"/>
              <a:t>68.8% Christian</a:t>
            </a:r>
          </a:p>
          <a:p>
            <a:pPr lvl="1">
              <a:buFont typeface="Calibri" pitchFamily="34" charset="0"/>
              <a:buChar char="–"/>
            </a:pPr>
            <a:r>
              <a:rPr lang="en-US" dirty="0" smtClean="0"/>
              <a:t>24.1% Pentecostal/Charismatic</a:t>
            </a:r>
          </a:p>
          <a:p>
            <a:pPr lvl="1">
              <a:buFont typeface="Calibri" pitchFamily="34" charset="0"/>
              <a:buChar char="–"/>
            </a:pPr>
            <a:r>
              <a:rPr lang="en-US" dirty="0" smtClean="0"/>
              <a:t>18.6% Protestant</a:t>
            </a:r>
          </a:p>
          <a:p>
            <a:pPr lvl="1">
              <a:buFont typeface="Calibri" pitchFamily="34" charset="0"/>
              <a:buChar char="–"/>
            </a:pPr>
            <a:r>
              <a:rPr lang="en-US" dirty="0" smtClean="0"/>
              <a:t>15.1% Catholic</a:t>
            </a:r>
          </a:p>
          <a:p>
            <a:pPr lvl="1">
              <a:buFont typeface="Calibri" pitchFamily="34" charset="0"/>
              <a:buChar char="–"/>
            </a:pPr>
            <a:r>
              <a:rPr lang="en-US" dirty="0" smtClean="0"/>
              <a:t>11% Other</a:t>
            </a:r>
          </a:p>
          <a:p>
            <a:pPr>
              <a:buFont typeface="Arial" pitchFamily="34" charset="0"/>
              <a:buChar char="•"/>
            </a:pPr>
            <a:r>
              <a:rPr lang="en-US" dirty="0" smtClean="0"/>
              <a:t>15.9% Muslim</a:t>
            </a:r>
          </a:p>
          <a:p>
            <a:pPr>
              <a:buFont typeface="Arial" pitchFamily="34" charset="0"/>
              <a:buChar char="•"/>
            </a:pPr>
            <a:r>
              <a:rPr lang="en-US" dirty="0" smtClean="0"/>
              <a:t>8.5% Traditional (Aboriginal)</a:t>
            </a:r>
          </a:p>
          <a:p>
            <a:pPr>
              <a:buFont typeface="Arial" pitchFamily="34" charset="0"/>
              <a:buChar char="•"/>
            </a:pPr>
            <a:r>
              <a:rPr lang="en-US" dirty="0" smtClean="0"/>
              <a:t>0.7% Other</a:t>
            </a:r>
          </a:p>
          <a:p>
            <a:pPr>
              <a:buFont typeface="Arial" pitchFamily="34" charset="0"/>
              <a:buChar char="•"/>
            </a:pPr>
            <a:r>
              <a:rPr lang="en-US" dirty="0" smtClean="0"/>
              <a:t>6.1% None</a:t>
            </a:r>
            <a:endParaRPr lang="en-US" dirty="0"/>
          </a:p>
        </p:txBody>
      </p:sp>
      <p:sp>
        <p:nvSpPr>
          <p:cNvPr id="3" name="Title 2"/>
          <p:cNvSpPr>
            <a:spLocks noGrp="1"/>
          </p:cNvSpPr>
          <p:nvPr>
            <p:ph type="title"/>
          </p:nvPr>
        </p:nvSpPr>
        <p:spPr/>
        <p:txBody>
          <a:bodyPr/>
          <a:lstStyle/>
          <a:p>
            <a:r>
              <a:rPr lang="en-US" dirty="0" smtClean="0"/>
              <a:t>Religion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Government type: Constitutional democracy</a:t>
            </a:r>
          </a:p>
          <a:p>
            <a:r>
              <a:rPr lang="en-US" dirty="0" smtClean="0"/>
              <a:t>Party in power: National Democratic Congress</a:t>
            </a:r>
          </a:p>
          <a:p>
            <a:r>
              <a:rPr lang="en-US" dirty="0" smtClean="0"/>
              <a:t>Executive branch: President, Vice President, Cabinet</a:t>
            </a:r>
          </a:p>
          <a:p>
            <a:r>
              <a:rPr lang="en-US" dirty="0" smtClean="0"/>
              <a:t>Legislative branch: Unicameral Parliament</a:t>
            </a:r>
          </a:p>
          <a:p>
            <a:r>
              <a:rPr lang="en-US" dirty="0" smtClean="0"/>
              <a:t>Judicial branch: Supreme Court</a:t>
            </a:r>
          </a:p>
          <a:p>
            <a:pPr>
              <a:buNone/>
            </a:pPr>
            <a:endParaRPr lang="en-US" dirty="0" smtClean="0"/>
          </a:p>
          <a:p>
            <a:r>
              <a:rPr lang="en-US" dirty="0" smtClean="0"/>
              <a:t>Current:</a:t>
            </a:r>
          </a:p>
          <a:p>
            <a:pPr lvl="1"/>
            <a:r>
              <a:rPr lang="en-US" dirty="0" smtClean="0"/>
              <a:t>President- John Atta Mills </a:t>
            </a:r>
          </a:p>
          <a:p>
            <a:pPr lvl="1"/>
            <a:r>
              <a:rPr lang="en-US" dirty="0" smtClean="0"/>
              <a:t>Vice President- John </a:t>
            </a:r>
            <a:r>
              <a:rPr lang="en-US" dirty="0" err="1" smtClean="0"/>
              <a:t>Mahama</a:t>
            </a:r>
            <a:endParaRPr lang="en-US" dirty="0" smtClean="0"/>
          </a:p>
          <a:p>
            <a:endParaRPr lang="en-US" dirty="0"/>
          </a:p>
        </p:txBody>
      </p:sp>
      <p:sp>
        <p:nvSpPr>
          <p:cNvPr id="3" name="Title 2"/>
          <p:cNvSpPr>
            <a:spLocks noGrp="1"/>
          </p:cNvSpPr>
          <p:nvPr>
            <p:ph type="title"/>
          </p:nvPr>
        </p:nvSpPr>
        <p:spPr/>
        <p:txBody>
          <a:bodyPr/>
          <a:lstStyle/>
          <a:p>
            <a:r>
              <a:rPr lang="en-US" dirty="0" smtClean="0"/>
              <a:t>Political Power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President and Vice President</a:t>
            </a:r>
            <a:endParaRPr lang="en-US" dirty="0"/>
          </a:p>
        </p:txBody>
      </p:sp>
      <p:pic>
        <p:nvPicPr>
          <p:cNvPr id="71682" name="Picture 2" descr="http://api.ning.com/files/6sRxQ3NjQAzcR-bWSW7NQ8jH642XtpPTdOGHD2VhBwnKH0CRW5-4bGYg9lznszhfDw5ksO3VRpqk45ddHLsySkx1*zzOxcyX/JohnAttaMillstheNewGhanaianPresident.jpg"/>
          <p:cNvPicPr>
            <a:picLocks noChangeAspect="1" noChangeArrowheads="1"/>
          </p:cNvPicPr>
          <p:nvPr/>
        </p:nvPicPr>
        <p:blipFill>
          <a:blip r:embed="rId3" cstate="print"/>
          <a:srcRect/>
          <a:stretch>
            <a:fillRect/>
          </a:stretch>
        </p:blipFill>
        <p:spPr bwMode="auto">
          <a:xfrm>
            <a:off x="1066800" y="1600200"/>
            <a:ext cx="2133600" cy="3085207"/>
          </a:xfrm>
          <a:prstGeom prst="rect">
            <a:avLst/>
          </a:prstGeom>
          <a:noFill/>
        </p:spPr>
      </p:pic>
      <p:pic>
        <p:nvPicPr>
          <p:cNvPr id="71684" name="Picture 4" descr="http://www.ghana.gov.gh/~ghanago/images/stories/john%20mahama.jpg"/>
          <p:cNvPicPr>
            <a:picLocks noChangeAspect="1" noChangeArrowheads="1"/>
          </p:cNvPicPr>
          <p:nvPr/>
        </p:nvPicPr>
        <p:blipFill>
          <a:blip r:embed="rId4" cstate="print"/>
          <a:srcRect/>
          <a:stretch>
            <a:fillRect/>
          </a:stretch>
        </p:blipFill>
        <p:spPr bwMode="auto">
          <a:xfrm>
            <a:off x="4953000" y="1600200"/>
            <a:ext cx="2849526" cy="3048000"/>
          </a:xfrm>
          <a:prstGeom prst="rect">
            <a:avLst/>
          </a:prstGeom>
          <a:noFill/>
        </p:spPr>
      </p:pic>
      <p:sp>
        <p:nvSpPr>
          <p:cNvPr id="6" name="TextBox 5"/>
          <p:cNvSpPr txBox="1"/>
          <p:nvPr/>
        </p:nvSpPr>
        <p:spPr>
          <a:xfrm>
            <a:off x="685800" y="4953000"/>
            <a:ext cx="2971800" cy="381000"/>
          </a:xfrm>
          <a:prstGeom prst="rect">
            <a:avLst/>
          </a:prstGeom>
          <a:noFill/>
        </p:spPr>
        <p:txBody>
          <a:bodyPr wrap="square" rtlCol="0">
            <a:spAutoFit/>
          </a:bodyPr>
          <a:lstStyle/>
          <a:p>
            <a:r>
              <a:rPr lang="en-US" dirty="0" smtClean="0"/>
              <a:t>President John Atta Mills</a:t>
            </a:r>
            <a:endParaRPr lang="en-US" dirty="0"/>
          </a:p>
        </p:txBody>
      </p:sp>
      <p:sp>
        <p:nvSpPr>
          <p:cNvPr id="7" name="TextBox 6"/>
          <p:cNvSpPr txBox="1"/>
          <p:nvPr/>
        </p:nvSpPr>
        <p:spPr>
          <a:xfrm>
            <a:off x="4724400" y="4876800"/>
            <a:ext cx="3429000" cy="369332"/>
          </a:xfrm>
          <a:prstGeom prst="rect">
            <a:avLst/>
          </a:prstGeom>
          <a:noFill/>
        </p:spPr>
        <p:txBody>
          <a:bodyPr wrap="square" rtlCol="0">
            <a:spAutoFit/>
          </a:bodyPr>
          <a:lstStyle/>
          <a:p>
            <a:r>
              <a:rPr lang="en-US" dirty="0" smtClean="0"/>
              <a:t>Vice President John </a:t>
            </a:r>
            <a:r>
              <a:rPr lang="en-US" dirty="0" err="1" smtClean="0"/>
              <a:t>Mahama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98.5% black Africans</a:t>
            </a:r>
          </a:p>
          <a:p>
            <a:r>
              <a:rPr lang="en-US" sz="2400" dirty="0" smtClean="0"/>
              <a:t>Indigenous groups:</a:t>
            </a:r>
          </a:p>
          <a:p>
            <a:pPr lvl="1"/>
            <a:r>
              <a:rPr lang="en-US" sz="2000" dirty="0" err="1" smtClean="0"/>
              <a:t>Akan</a:t>
            </a:r>
            <a:endParaRPr lang="en-US" sz="2000" dirty="0" smtClean="0"/>
          </a:p>
          <a:p>
            <a:pPr lvl="1"/>
            <a:r>
              <a:rPr lang="en-US" sz="2000" dirty="0" err="1" smtClean="0"/>
              <a:t>Moshi-Dagomba</a:t>
            </a:r>
            <a:endParaRPr lang="en-US" sz="2000" dirty="0" smtClean="0"/>
          </a:p>
          <a:p>
            <a:pPr lvl="1"/>
            <a:r>
              <a:rPr lang="en-US" sz="2000" dirty="0" smtClean="0"/>
              <a:t>Ewe</a:t>
            </a:r>
          </a:p>
          <a:p>
            <a:pPr lvl="1"/>
            <a:r>
              <a:rPr lang="en-US" sz="2000" dirty="0" err="1" smtClean="0"/>
              <a:t>Ga</a:t>
            </a:r>
            <a:endParaRPr lang="en-US" sz="2000" dirty="0" smtClean="0"/>
          </a:p>
          <a:p>
            <a:pPr lvl="1"/>
            <a:r>
              <a:rPr lang="en-US" sz="2000" dirty="0" smtClean="0"/>
              <a:t>Guan</a:t>
            </a:r>
          </a:p>
          <a:p>
            <a:endParaRPr lang="en-US" dirty="0"/>
          </a:p>
        </p:txBody>
      </p:sp>
      <p:sp>
        <p:nvSpPr>
          <p:cNvPr id="3" name="Title 2"/>
          <p:cNvSpPr>
            <a:spLocks noGrp="1"/>
          </p:cNvSpPr>
          <p:nvPr>
            <p:ph type="title"/>
          </p:nvPr>
        </p:nvSpPr>
        <p:spPr/>
        <p:txBody>
          <a:bodyPr/>
          <a:lstStyle/>
          <a:p>
            <a:r>
              <a:rPr lang="en-US" dirty="0" smtClean="0"/>
              <a:t>People of Ghana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Ghanaian holidays </a:t>
            </a:r>
            <a:r>
              <a:rPr lang="en-US" dirty="0" smtClean="0">
                <a:hlinkClick r:id="rId3"/>
              </a:rPr>
              <a:t>http://holidayyear.com/Ghana-2010-list.php</a:t>
            </a:r>
            <a:r>
              <a:rPr lang="en-US" dirty="0" smtClean="0"/>
              <a:t> </a:t>
            </a:r>
          </a:p>
          <a:p>
            <a:r>
              <a:rPr lang="en-US" dirty="0" smtClean="0"/>
              <a:t>Getting involved with the local community </a:t>
            </a:r>
            <a:r>
              <a:rPr lang="en-US" dirty="0" smtClean="0">
                <a:hlinkClick r:id="rId4"/>
              </a:rPr>
              <a:t>http://touringghana.com</a:t>
            </a:r>
            <a:r>
              <a:rPr lang="en-US" dirty="0" smtClean="0"/>
              <a:t> </a:t>
            </a:r>
          </a:p>
        </p:txBody>
      </p:sp>
      <p:sp>
        <p:nvSpPr>
          <p:cNvPr id="3" name="Title 2"/>
          <p:cNvSpPr>
            <a:spLocks noGrp="1"/>
          </p:cNvSpPr>
          <p:nvPr>
            <p:ph type="title"/>
          </p:nvPr>
        </p:nvSpPr>
        <p:spPr/>
        <p:txBody>
          <a:bodyPr/>
          <a:lstStyle/>
          <a:p>
            <a:r>
              <a:rPr lang="en-US" dirty="0" smtClean="0"/>
              <a:t>Cultural Awareness</a:t>
            </a:r>
            <a:endParaRPr lang="en-US" dirty="0"/>
          </a:p>
        </p:txBody>
      </p:sp>
      <p:pic>
        <p:nvPicPr>
          <p:cNvPr id="4" name="Picture 3" descr="Ghana Culture.jpg"/>
          <p:cNvPicPr>
            <a:picLocks noChangeAspect="1"/>
          </p:cNvPicPr>
          <p:nvPr/>
        </p:nvPicPr>
        <p:blipFill>
          <a:blip r:embed="rId5" cstate="print"/>
          <a:stretch>
            <a:fillRect/>
          </a:stretch>
        </p:blipFill>
        <p:spPr>
          <a:xfrm>
            <a:off x="4020294" y="3352800"/>
            <a:ext cx="4742706"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023872"/>
          </a:xfrm>
        </p:spPr>
        <p:txBody>
          <a:bodyPr>
            <a:normAutofit fontScale="92500" lnSpcReduction="10000"/>
          </a:bodyPr>
          <a:lstStyle/>
          <a:p>
            <a:r>
              <a:rPr lang="en-US" dirty="0" smtClean="0"/>
              <a:t>Better prepare you for your travels abroad</a:t>
            </a:r>
          </a:p>
          <a:p>
            <a:r>
              <a:rPr lang="en-US" dirty="0" smtClean="0"/>
              <a:t>Location</a:t>
            </a:r>
          </a:p>
          <a:p>
            <a:r>
              <a:rPr lang="en-US" dirty="0" smtClean="0"/>
              <a:t>Major Shaping Forces</a:t>
            </a:r>
          </a:p>
          <a:p>
            <a:r>
              <a:rPr lang="en-US" dirty="0" smtClean="0"/>
              <a:t>Cultural Awareness</a:t>
            </a:r>
          </a:p>
          <a:p>
            <a:r>
              <a:rPr lang="en-US" dirty="0" smtClean="0"/>
              <a:t>12 Core Cultural Values</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pic>
        <p:nvPicPr>
          <p:cNvPr id="4" name="Picture 3" descr="Flag.jpg"/>
          <p:cNvPicPr>
            <a:picLocks noChangeAspect="1"/>
          </p:cNvPicPr>
          <p:nvPr/>
        </p:nvPicPr>
        <p:blipFill>
          <a:blip r:embed="rId3" cstate="print"/>
          <a:stretch>
            <a:fillRect/>
          </a:stretch>
        </p:blipFill>
        <p:spPr>
          <a:xfrm>
            <a:off x="5334000" y="2286000"/>
            <a:ext cx="2895600" cy="411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lvl="1" indent="-256032">
              <a:spcBef>
                <a:spcPts val="400"/>
              </a:spcBef>
              <a:buSzPct val="68000"/>
              <a:buFont typeface="Wingdings 3"/>
              <a:buChar char=""/>
            </a:pPr>
            <a:r>
              <a:rPr lang="en-US" sz="2400" dirty="0" smtClean="0"/>
              <a:t> Ghanaian traditional music and dance</a:t>
            </a:r>
          </a:p>
          <a:p>
            <a:pPr marL="365760" lvl="1" indent="-256032">
              <a:spcBef>
                <a:spcPts val="400"/>
              </a:spcBef>
              <a:buSzPct val="68000"/>
              <a:buNone/>
            </a:pPr>
            <a:r>
              <a:rPr lang="en-US" sz="2400" u="sng" dirty="0" smtClean="0">
                <a:solidFill>
                  <a:schemeClr val="accent3"/>
                </a:solidFill>
                <a:hlinkClick r:id="rId3"/>
              </a:rPr>
              <a:t>http://www.youtube.com/watch?v=Bq7IqE9vnuE</a:t>
            </a:r>
            <a:endParaRPr lang="en-US" sz="2400" dirty="0" smtClean="0"/>
          </a:p>
          <a:p>
            <a:r>
              <a:rPr lang="en-US" sz="2400" dirty="0" smtClean="0"/>
              <a:t>President Obama’s visit to Ghana</a:t>
            </a:r>
          </a:p>
          <a:p>
            <a:pPr marL="365760" lvl="2" indent="-256032">
              <a:spcBef>
                <a:spcPts val="400"/>
              </a:spcBef>
              <a:buClr>
                <a:schemeClr val="accent1"/>
              </a:buClr>
              <a:buSzPct val="68000"/>
              <a:buNone/>
            </a:pPr>
            <a:r>
              <a:rPr lang="en-US" sz="2400" u="sng" dirty="0" smtClean="0">
                <a:solidFill>
                  <a:schemeClr val="accent3"/>
                </a:solidFill>
                <a:hlinkClick r:id="rId4"/>
              </a:rPr>
              <a:t>http://www.youtube.com/watch?v=wXPlV9UWNhc</a:t>
            </a:r>
            <a:endParaRPr lang="en-US" sz="2400" u="sng" dirty="0" smtClean="0">
              <a:solidFill>
                <a:schemeClr val="accent3"/>
              </a:solidFill>
            </a:endParaRPr>
          </a:p>
          <a:p>
            <a:pPr>
              <a:buNone/>
            </a:pPr>
            <a:endParaRPr lang="en-US" sz="2400" dirty="0" smtClean="0"/>
          </a:p>
          <a:p>
            <a:pPr lvl="1"/>
            <a:endParaRPr lang="en-US" sz="2000" u="sng" dirty="0" smtClean="0">
              <a:solidFill>
                <a:schemeClr val="accent3"/>
              </a:solidFill>
            </a:endParaRPr>
          </a:p>
          <a:p>
            <a:pPr lvl="1"/>
            <a:endParaRPr lang="en-US" sz="2000" dirty="0"/>
          </a:p>
        </p:txBody>
      </p:sp>
      <p:sp>
        <p:nvSpPr>
          <p:cNvPr id="3" name="Title 2"/>
          <p:cNvSpPr>
            <a:spLocks noGrp="1"/>
          </p:cNvSpPr>
          <p:nvPr>
            <p:ph type="title"/>
          </p:nvPr>
        </p:nvSpPr>
        <p:spPr/>
        <p:txBody>
          <a:bodyPr/>
          <a:lstStyle/>
          <a:p>
            <a:r>
              <a:rPr lang="en-US" dirty="0" smtClean="0"/>
              <a:t>Cultural Awareness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a:pPr>
            <a:r>
              <a:rPr lang="en-US" dirty="0" smtClean="0"/>
              <a:t>Human Nature</a:t>
            </a:r>
          </a:p>
          <a:p>
            <a:pPr marL="624078" indent="-514350">
              <a:buFont typeface="+mj-lt"/>
              <a:buAutoNum type="arabicPeriod"/>
            </a:pPr>
            <a:r>
              <a:rPr lang="en-US" dirty="0" smtClean="0"/>
              <a:t>Purpose In Life (Doing or Being)</a:t>
            </a:r>
          </a:p>
          <a:p>
            <a:pPr marL="624078" indent="-514350">
              <a:buFont typeface="+mj-lt"/>
              <a:buAutoNum type="arabicPeriod"/>
            </a:pPr>
            <a:r>
              <a:rPr lang="en-US" dirty="0" smtClean="0"/>
              <a:t>Societal Role</a:t>
            </a:r>
          </a:p>
          <a:p>
            <a:pPr marL="624078" indent="-514350">
              <a:buFont typeface="+mj-lt"/>
              <a:buAutoNum type="arabicPeriod"/>
            </a:pPr>
            <a:r>
              <a:rPr lang="en-US" dirty="0" smtClean="0"/>
              <a:t>Nature/Fate</a:t>
            </a:r>
          </a:p>
          <a:p>
            <a:pPr marL="624078" indent="-514350">
              <a:buFont typeface="+mj-lt"/>
              <a:buAutoNum type="arabicPeriod"/>
            </a:pPr>
            <a:r>
              <a:rPr lang="en-US" dirty="0" smtClean="0"/>
              <a:t>Time</a:t>
            </a:r>
          </a:p>
          <a:p>
            <a:pPr marL="624078" indent="-514350">
              <a:buFont typeface="+mj-lt"/>
              <a:buAutoNum type="arabicPeriod"/>
            </a:pPr>
            <a:r>
              <a:rPr lang="en-US" dirty="0" smtClean="0"/>
              <a:t>Communication (Preferred Modes)</a:t>
            </a:r>
          </a:p>
          <a:p>
            <a:pPr marL="624078" indent="-514350">
              <a:buFont typeface="+mj-lt"/>
              <a:buAutoNum type="arabicPeriod"/>
            </a:pPr>
            <a:r>
              <a:rPr lang="en-US" dirty="0" smtClean="0"/>
              <a:t>Power Distance</a:t>
            </a:r>
          </a:p>
          <a:p>
            <a:pPr marL="624078" indent="-514350">
              <a:buFont typeface="+mj-lt"/>
              <a:buAutoNum type="arabicPeriod"/>
            </a:pPr>
            <a:r>
              <a:rPr lang="en-US" dirty="0" smtClean="0"/>
              <a:t>Uncertainty Avoidance</a:t>
            </a:r>
          </a:p>
          <a:p>
            <a:pPr marL="624078" indent="-514350">
              <a:buFont typeface="+mj-lt"/>
              <a:buAutoNum type="arabicPeriod"/>
            </a:pPr>
            <a:r>
              <a:rPr lang="en-US" dirty="0" smtClean="0"/>
              <a:t>Masculinity/Femininity</a:t>
            </a:r>
          </a:p>
          <a:p>
            <a:pPr marL="624078" indent="-514350">
              <a:buFont typeface="+mj-lt"/>
              <a:buAutoNum type="arabicPeriod"/>
            </a:pPr>
            <a:r>
              <a:rPr lang="en-US" dirty="0" smtClean="0"/>
              <a:t>Universalistic/Particularistic</a:t>
            </a:r>
          </a:p>
          <a:p>
            <a:pPr marL="624078" indent="-514350">
              <a:buFont typeface="+mj-lt"/>
              <a:buAutoNum type="arabicPeriod"/>
            </a:pPr>
            <a:r>
              <a:rPr lang="en-US" dirty="0" smtClean="0"/>
              <a:t>Specific/Diffuse</a:t>
            </a:r>
          </a:p>
          <a:p>
            <a:pPr marL="624078" indent="-514350">
              <a:buFont typeface="+mj-lt"/>
              <a:buAutoNum type="arabicPeriod"/>
            </a:pPr>
            <a:r>
              <a:rPr lang="en-US" dirty="0" smtClean="0"/>
              <a:t>Status</a:t>
            </a:r>
            <a:endParaRPr lang="en-US" dirty="0"/>
          </a:p>
        </p:txBody>
      </p:sp>
      <p:sp>
        <p:nvSpPr>
          <p:cNvPr id="3" name="Title 2"/>
          <p:cNvSpPr>
            <a:spLocks noGrp="1"/>
          </p:cNvSpPr>
          <p:nvPr>
            <p:ph type="title"/>
          </p:nvPr>
        </p:nvSpPr>
        <p:spPr/>
        <p:txBody>
          <a:bodyPr/>
          <a:lstStyle/>
          <a:p>
            <a:r>
              <a:rPr lang="en-US" dirty="0" smtClean="0"/>
              <a:t>12 Core Cultural Values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err="1" smtClean="0"/>
              <a:t>Kluckhohn</a:t>
            </a:r>
            <a:r>
              <a:rPr lang="en-US" sz="2400" dirty="0" smtClean="0"/>
              <a:t>: Mix of good and evil</a:t>
            </a:r>
          </a:p>
          <a:p>
            <a:pPr lvl="1"/>
            <a:r>
              <a:rPr lang="en-US" sz="2000" dirty="0" smtClean="0">
                <a:solidFill>
                  <a:srgbClr val="000000"/>
                </a:solidFill>
                <a:latin typeface="Lucida Sans Unicode" charset="0"/>
              </a:rPr>
              <a:t>Check people to find out what they are</a:t>
            </a:r>
          </a:p>
          <a:p>
            <a:pPr lvl="1"/>
            <a:r>
              <a:rPr lang="en-US" sz="2000" dirty="0" smtClean="0">
                <a:solidFill>
                  <a:srgbClr val="000000"/>
                </a:solidFill>
                <a:latin typeface="Lucida Sans Unicode" charset="0"/>
              </a:rPr>
              <a:t>Moderate controls; avoid temptations around employees</a:t>
            </a:r>
          </a:p>
          <a:p>
            <a:pPr lvl="1"/>
            <a:r>
              <a:rPr lang="en-US" sz="2000" dirty="0" smtClean="0">
                <a:solidFill>
                  <a:srgbClr val="000000"/>
                </a:solidFill>
                <a:latin typeface="Lucida Sans Unicode" charset="0"/>
              </a:rPr>
              <a:t>Good work needs to be recognized and rewarded</a:t>
            </a:r>
          </a:p>
          <a:p>
            <a:pPr lvl="1"/>
            <a:r>
              <a:rPr lang="en-US" sz="2000" dirty="0" smtClean="0">
                <a:solidFill>
                  <a:srgbClr val="000000"/>
                </a:solidFill>
                <a:latin typeface="Lucida Sans Unicode" charset="0"/>
              </a:rPr>
              <a:t>Enter negotiations with caution; analyze other parties during initial stages of interaction</a:t>
            </a:r>
            <a:endParaRPr lang="en-US" sz="2000" dirty="0" smtClean="0"/>
          </a:p>
          <a:p>
            <a:r>
              <a:rPr lang="en-US" sz="2400" dirty="0" smtClean="0"/>
              <a:t>Shaped by cultural forces</a:t>
            </a:r>
          </a:p>
          <a:p>
            <a:pPr lvl="1"/>
            <a:r>
              <a:rPr lang="en-US" sz="2000" dirty="0" smtClean="0"/>
              <a:t>History</a:t>
            </a:r>
          </a:p>
          <a:p>
            <a:pPr lvl="1"/>
            <a:r>
              <a:rPr lang="en-US" sz="2000" dirty="0" smtClean="0"/>
              <a:t>Religion</a:t>
            </a:r>
          </a:p>
          <a:p>
            <a:r>
              <a:rPr lang="en-US" sz="2400" dirty="0" smtClean="0"/>
              <a:t>Developing a relationship is of utmost importance</a:t>
            </a:r>
          </a:p>
          <a:p>
            <a:pPr lvl="1">
              <a:buNone/>
            </a:pPr>
            <a:endParaRPr lang="en-US" dirty="0"/>
          </a:p>
        </p:txBody>
      </p:sp>
      <p:sp>
        <p:nvSpPr>
          <p:cNvPr id="3" name="Title 2"/>
          <p:cNvSpPr>
            <a:spLocks noGrp="1"/>
          </p:cNvSpPr>
          <p:nvPr>
            <p:ph type="title"/>
          </p:nvPr>
        </p:nvSpPr>
        <p:spPr/>
        <p:txBody>
          <a:bodyPr/>
          <a:lstStyle/>
          <a:p>
            <a:r>
              <a:rPr lang="en-US" dirty="0" smtClean="0"/>
              <a:t>Human Nature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err="1" smtClean="0"/>
              <a:t>Kluckhohn</a:t>
            </a:r>
            <a:r>
              <a:rPr lang="en-US" sz="2400" dirty="0" smtClean="0"/>
              <a:t>: Developing- between doing and being</a:t>
            </a:r>
          </a:p>
          <a:p>
            <a:pPr lvl="1"/>
            <a:r>
              <a:rPr lang="en-US" sz="2000" dirty="0" smtClean="0"/>
              <a:t>Purpose on earth is for inner development</a:t>
            </a:r>
          </a:p>
          <a:p>
            <a:pPr lvl="1"/>
            <a:r>
              <a:rPr lang="en-US" sz="2000" dirty="0" smtClean="0"/>
              <a:t>High cultural and educational level is a criterion for success</a:t>
            </a:r>
          </a:p>
          <a:p>
            <a:pPr lvl="1"/>
            <a:r>
              <a:rPr lang="en-US" sz="2000" dirty="0" smtClean="0"/>
              <a:t>Balance work and leisure activity to develop self</a:t>
            </a:r>
          </a:p>
          <a:p>
            <a:r>
              <a:rPr lang="en-US" sz="2400" dirty="0" smtClean="0"/>
              <a:t>Importance of education to develop self</a:t>
            </a:r>
          </a:p>
          <a:p>
            <a:pPr lvl="1"/>
            <a:r>
              <a:rPr lang="en-US" sz="2000" dirty="0" smtClean="0"/>
              <a:t>Gain higher status by education</a:t>
            </a:r>
          </a:p>
          <a:p>
            <a:r>
              <a:rPr lang="en-US" sz="2400" dirty="0" smtClean="0"/>
              <a:t>Shaped by cultural force- economy</a:t>
            </a:r>
          </a:p>
          <a:p>
            <a:endParaRPr lang="en-US" dirty="0"/>
          </a:p>
        </p:txBody>
      </p:sp>
      <p:sp>
        <p:nvSpPr>
          <p:cNvPr id="3" name="Title 2"/>
          <p:cNvSpPr>
            <a:spLocks noGrp="1"/>
          </p:cNvSpPr>
          <p:nvPr>
            <p:ph type="title"/>
          </p:nvPr>
        </p:nvSpPr>
        <p:spPr/>
        <p:txBody>
          <a:bodyPr/>
          <a:lstStyle/>
          <a:p>
            <a:r>
              <a:rPr lang="en-US" dirty="0" smtClean="0"/>
              <a:t>Purpose In Life (Doing or Being)</a:t>
            </a:r>
            <a:endParaRPr lang="en-US" dirty="0"/>
          </a:p>
        </p:txBody>
      </p:sp>
      <p:pic>
        <p:nvPicPr>
          <p:cNvPr id="25604" name="Picture 4" descr="http://www.forwarduk.org.uk/images/ghana-welcome.jpg"/>
          <p:cNvPicPr>
            <a:picLocks noChangeAspect="1" noChangeArrowheads="1"/>
          </p:cNvPicPr>
          <p:nvPr/>
        </p:nvPicPr>
        <p:blipFill>
          <a:blip r:embed="rId3" cstate="print"/>
          <a:srcRect/>
          <a:stretch>
            <a:fillRect/>
          </a:stretch>
        </p:blipFill>
        <p:spPr bwMode="auto">
          <a:xfrm>
            <a:off x="5029200" y="4114800"/>
            <a:ext cx="3733800" cy="25389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err="1" smtClean="0"/>
              <a:t>Hofstede</a:t>
            </a:r>
            <a:r>
              <a:rPr lang="en-US" sz="2400" dirty="0" smtClean="0"/>
              <a:t> individualism ranking: 39-41</a:t>
            </a:r>
          </a:p>
          <a:p>
            <a:r>
              <a:rPr lang="en-US" sz="2400" dirty="0" err="1" smtClean="0"/>
              <a:t>Kluckhohn</a:t>
            </a:r>
            <a:r>
              <a:rPr lang="en-US" sz="2400" dirty="0" smtClean="0"/>
              <a:t>: Group</a:t>
            </a:r>
          </a:p>
          <a:p>
            <a:pPr lvl="1"/>
            <a:r>
              <a:rPr lang="en-US" dirty="0" smtClean="0"/>
              <a:t>Consulting family or close friends when difficulties arise</a:t>
            </a:r>
          </a:p>
          <a:p>
            <a:pPr lvl="1"/>
            <a:r>
              <a:rPr lang="en-US" dirty="0" smtClean="0"/>
              <a:t>Group or and decision; look to group with questions and submit to group consensus</a:t>
            </a:r>
          </a:p>
          <a:p>
            <a:pPr lvl="1"/>
            <a:r>
              <a:rPr lang="en-US" dirty="0" smtClean="0"/>
              <a:t>Hire or promote relative or friend of self or another employee </a:t>
            </a:r>
            <a:endParaRPr lang="en-US" sz="2000" dirty="0" smtClean="0"/>
          </a:p>
          <a:p>
            <a:r>
              <a:rPr lang="en-US" sz="2400" dirty="0" smtClean="0"/>
              <a:t>Importance of family</a:t>
            </a:r>
          </a:p>
          <a:p>
            <a:r>
              <a:rPr lang="en-US" sz="2400" dirty="0" smtClean="0"/>
              <a:t>Shaped by cultural forces </a:t>
            </a:r>
          </a:p>
          <a:p>
            <a:pPr lvl="1"/>
            <a:r>
              <a:rPr lang="en-US" sz="2000" dirty="0" smtClean="0"/>
              <a:t>History</a:t>
            </a:r>
          </a:p>
          <a:p>
            <a:pPr lvl="1"/>
            <a:r>
              <a:rPr lang="en-US" sz="2000" dirty="0" smtClean="0"/>
              <a:t>Economy</a:t>
            </a:r>
          </a:p>
          <a:p>
            <a:r>
              <a:rPr lang="en-US" sz="2400" dirty="0" smtClean="0"/>
              <a:t>Implications for business</a:t>
            </a:r>
          </a:p>
          <a:p>
            <a:pPr lvl="1"/>
            <a:r>
              <a:rPr lang="en-US" sz="2000" dirty="0" smtClean="0"/>
              <a:t>Importance of developing a relationship</a:t>
            </a:r>
          </a:p>
          <a:p>
            <a:pPr lvl="1">
              <a:buNone/>
            </a:pPr>
            <a:endParaRPr lang="en-US" sz="2000" dirty="0" smtClean="0"/>
          </a:p>
        </p:txBody>
      </p:sp>
      <p:sp>
        <p:nvSpPr>
          <p:cNvPr id="3" name="Title 2"/>
          <p:cNvSpPr>
            <a:spLocks noGrp="1"/>
          </p:cNvSpPr>
          <p:nvPr>
            <p:ph type="title"/>
          </p:nvPr>
        </p:nvSpPr>
        <p:spPr/>
        <p:txBody>
          <a:bodyPr/>
          <a:lstStyle/>
          <a:p>
            <a:r>
              <a:rPr lang="en-US" dirty="0" smtClean="0"/>
              <a:t>Societal Roles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err="1" smtClean="0"/>
              <a:t>Kluckhohn</a:t>
            </a:r>
            <a:r>
              <a:rPr lang="en-US" sz="2400" dirty="0" smtClean="0"/>
              <a:t>: Man should be at harmony with nature</a:t>
            </a:r>
          </a:p>
          <a:p>
            <a:pPr lvl="1"/>
            <a:r>
              <a:rPr lang="en-US" sz="2000" dirty="0" smtClean="0"/>
              <a:t>Man should live in balance with nature</a:t>
            </a:r>
          </a:p>
          <a:p>
            <a:pPr lvl="1"/>
            <a:r>
              <a:rPr lang="en-US" sz="2000" dirty="0" smtClean="0"/>
              <a:t>People are dependent upon earth’s resources; exercise caution when disposing of waste</a:t>
            </a:r>
          </a:p>
          <a:p>
            <a:pPr lvl="1"/>
            <a:r>
              <a:rPr lang="en-US" sz="2000" dirty="0" smtClean="0"/>
              <a:t>Use technology to maximize man’s ability to adapt to nature</a:t>
            </a:r>
            <a:endParaRPr lang="en-US" sz="1800" dirty="0" smtClean="0"/>
          </a:p>
          <a:p>
            <a:r>
              <a:rPr lang="en-US" sz="2400" dirty="0" smtClean="0"/>
              <a:t>Shaped by cultural forces</a:t>
            </a:r>
          </a:p>
          <a:p>
            <a:pPr lvl="1"/>
            <a:r>
              <a:rPr lang="en-US" sz="2400" dirty="0" smtClean="0"/>
              <a:t>Religion</a:t>
            </a:r>
          </a:p>
          <a:p>
            <a:pPr lvl="2"/>
            <a:r>
              <a:rPr lang="en-US" sz="2200" dirty="0" smtClean="0"/>
              <a:t>Being at harmony with everything</a:t>
            </a:r>
          </a:p>
          <a:p>
            <a:pPr lvl="1"/>
            <a:r>
              <a:rPr lang="en-US" sz="2400" dirty="0" smtClean="0"/>
              <a:t>Economy</a:t>
            </a:r>
          </a:p>
          <a:p>
            <a:pPr lvl="2"/>
            <a:r>
              <a:rPr lang="en-US" sz="2200" dirty="0" smtClean="0"/>
              <a:t>Majority rely on agriculture to survive</a:t>
            </a:r>
          </a:p>
        </p:txBody>
      </p:sp>
      <p:sp>
        <p:nvSpPr>
          <p:cNvPr id="3" name="Title 2"/>
          <p:cNvSpPr>
            <a:spLocks noGrp="1"/>
          </p:cNvSpPr>
          <p:nvPr>
            <p:ph type="title"/>
          </p:nvPr>
        </p:nvSpPr>
        <p:spPr/>
        <p:txBody>
          <a:bodyPr/>
          <a:lstStyle/>
          <a:p>
            <a:r>
              <a:rPr lang="en-US" dirty="0" smtClean="0"/>
              <a:t>Nature/Fate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Importance of agriculture</a:t>
            </a:r>
            <a:endParaRPr lang="en-US" dirty="0"/>
          </a:p>
        </p:txBody>
      </p:sp>
      <p:pic>
        <p:nvPicPr>
          <p:cNvPr id="82946" name="Picture 2" descr="http://www.spraguephoto.com/stock/images/Ghana/7642%20Ghana%20Family%20cultivating%20soja%20beans%20Bongo%20village%20Bolgatanga.jpg"/>
          <p:cNvPicPr>
            <a:picLocks noChangeAspect="1" noChangeArrowheads="1"/>
          </p:cNvPicPr>
          <p:nvPr/>
        </p:nvPicPr>
        <p:blipFill>
          <a:blip r:embed="rId3" cstate="print"/>
          <a:srcRect/>
          <a:stretch>
            <a:fillRect/>
          </a:stretch>
        </p:blipFill>
        <p:spPr bwMode="auto">
          <a:xfrm>
            <a:off x="1066800" y="1447800"/>
            <a:ext cx="7010400" cy="45415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err="1" smtClean="0"/>
              <a:t>Kluckhohn</a:t>
            </a:r>
            <a:r>
              <a:rPr lang="en-US" sz="2400" dirty="0" smtClean="0"/>
              <a:t>: present oriented</a:t>
            </a:r>
          </a:p>
          <a:p>
            <a:pPr lvl="1"/>
            <a:r>
              <a:rPr lang="en-US" sz="2000" dirty="0" smtClean="0"/>
              <a:t>Making the most of the present; not worrying about yesterday or tomorrow</a:t>
            </a:r>
          </a:p>
          <a:p>
            <a:pPr lvl="1"/>
            <a:r>
              <a:rPr lang="en-US" sz="2000" dirty="0" smtClean="0"/>
              <a:t>Form methods to take care of present concerns</a:t>
            </a:r>
          </a:p>
          <a:p>
            <a:pPr lvl="1"/>
            <a:r>
              <a:rPr lang="en-US" sz="2000" dirty="0" smtClean="0"/>
              <a:t>Analyze present market for product needs</a:t>
            </a:r>
          </a:p>
          <a:p>
            <a:pPr lvl="1"/>
            <a:r>
              <a:rPr lang="en-US" sz="2000" dirty="0" smtClean="0"/>
              <a:t>Hire employees to solve present needs</a:t>
            </a:r>
          </a:p>
          <a:p>
            <a:r>
              <a:rPr lang="en-US" sz="2400" dirty="0" smtClean="0"/>
              <a:t>Lack of time awareness in smaller areas</a:t>
            </a:r>
          </a:p>
          <a:p>
            <a:pPr lvl="1"/>
            <a:r>
              <a:rPr lang="en-US" sz="2000" dirty="0" smtClean="0"/>
              <a:t>May be up to 2 hours late</a:t>
            </a:r>
          </a:p>
          <a:p>
            <a:r>
              <a:rPr lang="en-US" sz="2400" dirty="0" smtClean="0"/>
              <a:t>Growth in time awareness in larger areas</a:t>
            </a:r>
          </a:p>
          <a:p>
            <a:pPr lvl="1"/>
            <a:r>
              <a:rPr lang="en-US" sz="2000" dirty="0" smtClean="0"/>
              <a:t>More timeliness</a:t>
            </a:r>
          </a:p>
          <a:p>
            <a:r>
              <a:rPr lang="en-US" sz="2400" dirty="0" smtClean="0"/>
              <a:t>Shaped by cultural force- economy</a:t>
            </a:r>
          </a:p>
          <a:p>
            <a:pPr lvl="1"/>
            <a:endParaRPr lang="en-US" sz="2000" dirty="0"/>
          </a:p>
        </p:txBody>
      </p:sp>
      <p:sp>
        <p:nvSpPr>
          <p:cNvPr id="3" name="Title 2"/>
          <p:cNvSpPr>
            <a:spLocks noGrp="1"/>
          </p:cNvSpPr>
          <p:nvPr>
            <p:ph type="title"/>
          </p:nvPr>
        </p:nvSpPr>
        <p:spPr/>
        <p:txBody>
          <a:bodyPr/>
          <a:lstStyle/>
          <a:p>
            <a:r>
              <a:rPr lang="en-US" dirty="0" smtClean="0"/>
              <a:t>Time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High context- indirect</a:t>
            </a:r>
          </a:p>
          <a:p>
            <a:pPr lvl="1"/>
            <a:r>
              <a:rPr lang="en-US" dirty="0" smtClean="0"/>
              <a:t>Example: “You look fat today.”</a:t>
            </a:r>
          </a:p>
          <a:p>
            <a:r>
              <a:rPr lang="en-US" dirty="0" smtClean="0"/>
              <a:t>Avoid confrontations</a:t>
            </a:r>
          </a:p>
          <a:p>
            <a:pPr lvl="1"/>
            <a:r>
              <a:rPr lang="en-US" sz="2400" dirty="0" smtClean="0">
                <a:solidFill>
                  <a:srgbClr val="000000"/>
                </a:solidFill>
                <a:latin typeface="Lucida Sans Unicode" charset="0"/>
              </a:rPr>
              <a:t>Example: “If an </a:t>
            </a:r>
            <a:r>
              <a:rPr lang="en-US" sz="2400" dirty="0" err="1" smtClean="0">
                <a:solidFill>
                  <a:srgbClr val="000000"/>
                </a:solidFill>
                <a:latin typeface="Lucida Sans Unicode" charset="0"/>
              </a:rPr>
              <a:t>Akan</a:t>
            </a:r>
            <a:r>
              <a:rPr lang="en-US" sz="2400" dirty="0" smtClean="0">
                <a:solidFill>
                  <a:srgbClr val="000000"/>
                </a:solidFill>
                <a:latin typeface="Lucida Sans Unicode" charset="0"/>
              </a:rPr>
              <a:t> names his dog 'My neighbor is ungrateful,' and he happens to pass by that neighbor's house, he could call the dog's name and shower it with insults. Of course, the neighbor knows perfectly well that he is the target of these insults…”</a:t>
            </a:r>
            <a:endParaRPr lang="en-US" dirty="0" smtClean="0"/>
          </a:p>
          <a:p>
            <a:r>
              <a:rPr lang="en-US" dirty="0" smtClean="0"/>
              <a:t>Shaped by cultural force- history</a:t>
            </a:r>
          </a:p>
          <a:p>
            <a:pPr lvl="1">
              <a:buNone/>
            </a:pPr>
            <a:endParaRPr lang="en-US" sz="2000" dirty="0" smtClean="0">
              <a:solidFill>
                <a:srgbClr val="000000"/>
              </a:solidFill>
              <a:latin typeface="Lucida Sans Unicode" charset="0"/>
            </a:endParaRPr>
          </a:p>
          <a:p>
            <a:pPr lvl="1"/>
            <a:endParaRPr lang="en-US" dirty="0" smtClean="0"/>
          </a:p>
        </p:txBody>
      </p:sp>
      <p:sp>
        <p:nvSpPr>
          <p:cNvPr id="3" name="Title 2"/>
          <p:cNvSpPr>
            <a:spLocks noGrp="1"/>
          </p:cNvSpPr>
          <p:nvPr>
            <p:ph type="title"/>
          </p:nvPr>
        </p:nvSpPr>
        <p:spPr/>
        <p:txBody>
          <a:bodyPr>
            <a:normAutofit/>
          </a:bodyPr>
          <a:lstStyle/>
          <a:p>
            <a:r>
              <a:rPr lang="en-US" dirty="0" smtClean="0"/>
              <a:t>Mode of Communication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High Power Distance (Hierarchical Society)</a:t>
            </a:r>
          </a:p>
          <a:p>
            <a:r>
              <a:rPr lang="en-US" dirty="0" smtClean="0"/>
              <a:t>Inequality of power is accepted and respected</a:t>
            </a:r>
          </a:p>
          <a:p>
            <a:r>
              <a:rPr lang="en-US" dirty="0" smtClean="0"/>
              <a:t>Assert status without arrogance</a:t>
            </a:r>
          </a:p>
          <a:p>
            <a:r>
              <a:rPr lang="en-US" dirty="0" smtClean="0"/>
              <a:t>Inequality is expected, avoid making decisions democratically</a:t>
            </a:r>
          </a:p>
          <a:p>
            <a:r>
              <a:rPr lang="en-US" dirty="0" smtClean="0"/>
              <a:t>Don’t question the boss</a:t>
            </a:r>
          </a:p>
          <a:p>
            <a:r>
              <a:rPr lang="en-US" dirty="0" smtClean="0"/>
              <a:t>Be careful who you send to make negotiations and always keep the status of your people in mind</a:t>
            </a:r>
          </a:p>
          <a:p>
            <a:r>
              <a:rPr lang="en-US" dirty="0" smtClean="0"/>
              <a:t>Expect tension</a:t>
            </a:r>
          </a:p>
          <a:p>
            <a:r>
              <a:rPr lang="en-US" dirty="0" smtClean="0"/>
              <a:t>Closely supervise your subordinates</a:t>
            </a:r>
          </a:p>
          <a:p>
            <a:endParaRPr lang="en-US" dirty="0"/>
          </a:p>
        </p:txBody>
      </p:sp>
      <p:sp>
        <p:nvSpPr>
          <p:cNvPr id="3" name="Title 2"/>
          <p:cNvSpPr>
            <a:spLocks noGrp="1"/>
          </p:cNvSpPr>
          <p:nvPr>
            <p:ph type="title"/>
          </p:nvPr>
        </p:nvSpPr>
        <p:spPr/>
        <p:txBody>
          <a:bodyPr/>
          <a:lstStyle/>
          <a:p>
            <a:r>
              <a:rPr lang="en-US" dirty="0" smtClean="0"/>
              <a:t>Power Distance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 Map - With Ghana.jpg"/>
          <p:cNvPicPr>
            <a:picLocks noGrp="1" noChangeAspect="1"/>
          </p:cNvPicPr>
          <p:nvPr>
            <p:ph idx="1"/>
          </p:nvPr>
        </p:nvPicPr>
        <p:blipFill>
          <a:blip r:embed="rId3" cstate="print"/>
          <a:stretch>
            <a:fillRect/>
          </a:stretch>
        </p:blipFill>
        <p:spPr>
          <a:xfrm>
            <a:off x="1079500" y="1693069"/>
            <a:ext cx="6985000" cy="4102100"/>
          </a:xfrm>
        </p:spPr>
      </p:pic>
      <p:sp>
        <p:nvSpPr>
          <p:cNvPr id="3" name="Title 2"/>
          <p:cNvSpPr>
            <a:spLocks noGrp="1"/>
          </p:cNvSpPr>
          <p:nvPr>
            <p:ph type="title"/>
          </p:nvPr>
        </p:nvSpPr>
        <p:spPr/>
        <p:txBody>
          <a:bodyPr/>
          <a:lstStyle/>
          <a:p>
            <a:r>
              <a:rPr lang="en-US" dirty="0" smtClean="0"/>
              <a:t>Relative Location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Relatively Low Uncertainty Avoidance (Similar to the US)</a:t>
            </a:r>
          </a:p>
          <a:p>
            <a:r>
              <a:rPr lang="en-US" dirty="0" smtClean="0"/>
              <a:t>Comfortable with situations that are uncertain and unpredictable</a:t>
            </a:r>
          </a:p>
          <a:p>
            <a:r>
              <a:rPr lang="en-US" dirty="0" smtClean="0"/>
              <a:t>Open to new technologies and ideas</a:t>
            </a:r>
          </a:p>
          <a:p>
            <a:r>
              <a:rPr lang="en-US" dirty="0" smtClean="0"/>
              <a:t>Willingness to make uncertain investments</a:t>
            </a:r>
          </a:p>
          <a:p>
            <a:r>
              <a:rPr lang="en-US" dirty="0" smtClean="0"/>
              <a:t>You should not be threatening to your new employees</a:t>
            </a:r>
          </a:p>
          <a:p>
            <a:r>
              <a:rPr lang="en-US" dirty="0" smtClean="0"/>
              <a:t>Less rigid meetings</a:t>
            </a:r>
          </a:p>
          <a:p>
            <a:r>
              <a:rPr lang="en-US" dirty="0" smtClean="0"/>
              <a:t>Low employer loyalty</a:t>
            </a:r>
          </a:p>
          <a:p>
            <a:r>
              <a:rPr lang="en-US" dirty="0" smtClean="0"/>
              <a:t>Broad guidelines rather than formal rules</a:t>
            </a:r>
          </a:p>
          <a:p>
            <a:r>
              <a:rPr lang="en-US" dirty="0" smtClean="0"/>
              <a:t>Teams are efficient</a:t>
            </a:r>
          </a:p>
          <a:p>
            <a:r>
              <a:rPr lang="en-US" dirty="0" smtClean="0"/>
              <a:t>Leaders are innovative and creative</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Uncertainty Avoidance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Tender Society (US is more tough)</a:t>
            </a:r>
          </a:p>
          <a:p>
            <a:r>
              <a:rPr lang="en-US" dirty="0" smtClean="0"/>
              <a:t>Women in the workforce (rising equality)</a:t>
            </a:r>
          </a:p>
          <a:p>
            <a:r>
              <a:rPr lang="en-US" dirty="0" smtClean="0"/>
              <a:t>Importance of family roles</a:t>
            </a:r>
          </a:p>
          <a:p>
            <a:r>
              <a:rPr lang="en-US" dirty="0" smtClean="0"/>
              <a:t>Parental leave programs</a:t>
            </a:r>
          </a:p>
          <a:p>
            <a:r>
              <a:rPr lang="en-US" dirty="0" smtClean="0"/>
              <a:t>Less working hours</a:t>
            </a:r>
          </a:p>
          <a:p>
            <a:r>
              <a:rPr lang="en-US" dirty="0" smtClean="0"/>
              <a:t>Family Issues considered in decision making</a:t>
            </a:r>
          </a:p>
          <a:p>
            <a:r>
              <a:rPr lang="en-US" dirty="0" smtClean="0"/>
              <a:t>Teamwork/collective efforts versus individual praise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Masculinity/Femininity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Universalistic (Collectivist) Society</a:t>
            </a:r>
          </a:p>
          <a:p>
            <a:r>
              <a:rPr lang="en-US" dirty="0" smtClean="0"/>
              <a:t>Interest of group before individual interests</a:t>
            </a:r>
          </a:p>
          <a:p>
            <a:r>
              <a:rPr lang="en-US" dirty="0" smtClean="0"/>
              <a:t>Do not give individual praise</a:t>
            </a:r>
          </a:p>
          <a:p>
            <a:r>
              <a:rPr lang="en-US" dirty="0" smtClean="0"/>
              <a:t>Long-term relationships</a:t>
            </a:r>
          </a:p>
          <a:p>
            <a:r>
              <a:rPr lang="en-US" dirty="0" smtClean="0"/>
              <a:t>Say “we” instead of “I”</a:t>
            </a:r>
          </a:p>
          <a:p>
            <a:r>
              <a:rPr lang="en-US" dirty="0" smtClean="0"/>
              <a:t>Utilize third parties to make contacts and introductions</a:t>
            </a:r>
          </a:p>
          <a:p>
            <a:r>
              <a:rPr lang="en-US" dirty="0" smtClean="0"/>
              <a:t>Loyalty</a:t>
            </a:r>
          </a:p>
          <a:p>
            <a:r>
              <a:rPr lang="en-US" dirty="0" smtClean="0"/>
              <a:t>Social welfare before the good of the company</a:t>
            </a:r>
          </a:p>
          <a:p>
            <a:r>
              <a:rPr lang="en-US" dirty="0" smtClean="0"/>
              <a:t>Greetings</a:t>
            </a:r>
          </a:p>
          <a:p>
            <a:endParaRPr lang="en-US" dirty="0" smtClean="0"/>
          </a:p>
          <a:p>
            <a:endParaRPr lang="en-US" dirty="0"/>
          </a:p>
        </p:txBody>
      </p:sp>
      <p:sp>
        <p:nvSpPr>
          <p:cNvPr id="3" name="Title 2"/>
          <p:cNvSpPr>
            <a:spLocks noGrp="1"/>
          </p:cNvSpPr>
          <p:nvPr>
            <p:ph type="title"/>
          </p:nvPr>
        </p:nvSpPr>
        <p:spPr/>
        <p:txBody>
          <a:bodyPr/>
          <a:lstStyle/>
          <a:p>
            <a:r>
              <a:rPr lang="en-US" dirty="0" smtClean="0"/>
              <a:t>Universalistic/Particularistic</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Diffuse culture</a:t>
            </a:r>
          </a:p>
          <a:p>
            <a:r>
              <a:rPr lang="en-US" dirty="0" smtClean="0"/>
              <a:t>Face and relationships</a:t>
            </a:r>
          </a:p>
          <a:p>
            <a:r>
              <a:rPr lang="en-US" dirty="0" smtClean="0"/>
              <a:t>Intentions vs. specifics</a:t>
            </a:r>
          </a:p>
          <a:p>
            <a:r>
              <a:rPr lang="en-US" dirty="0" smtClean="0"/>
              <a:t>Everything is interrelated</a:t>
            </a:r>
          </a:p>
          <a:p>
            <a:r>
              <a:rPr lang="en-US" dirty="0" smtClean="0"/>
              <a:t>Study the history, background and future vision (what this PowerPoint aims to do)</a:t>
            </a:r>
          </a:p>
          <a:p>
            <a:r>
              <a:rPr lang="en-US" dirty="0" smtClean="0"/>
              <a:t>Let meetings flow with slight nudges</a:t>
            </a:r>
          </a:p>
          <a:p>
            <a:r>
              <a:rPr lang="en-US" dirty="0" smtClean="0"/>
              <a:t>Respect status of the people you are dealing with (titles, age, background, etc…)</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Specific/Diffuse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education and wealth</a:t>
            </a:r>
          </a:p>
          <a:p>
            <a:r>
              <a:rPr lang="en-US" dirty="0" smtClean="0"/>
              <a:t>Status is marked by expensive western and traditional items</a:t>
            </a:r>
          </a:p>
          <a:p>
            <a:r>
              <a:rPr lang="en-US" dirty="0" smtClean="0"/>
              <a:t>Luxury cars</a:t>
            </a:r>
          </a:p>
          <a:p>
            <a:r>
              <a:rPr lang="en-US" dirty="0" smtClean="0"/>
              <a:t>Status must be demonstrated publicly</a:t>
            </a:r>
          </a:p>
          <a:p>
            <a:r>
              <a:rPr lang="en-US" dirty="0" smtClean="0"/>
              <a:t>Women held high status in pre-colonial days</a:t>
            </a:r>
          </a:p>
          <a:p>
            <a:r>
              <a:rPr lang="en-US" dirty="0" smtClean="0"/>
              <a:t>Women’s status has lessened since colonialism</a:t>
            </a:r>
          </a:p>
          <a:p>
            <a:endParaRPr lang="en-US" dirty="0" smtClean="0"/>
          </a:p>
          <a:p>
            <a:endParaRPr lang="en-US" dirty="0"/>
          </a:p>
        </p:txBody>
      </p:sp>
      <p:sp>
        <p:nvSpPr>
          <p:cNvPr id="3" name="Title 2"/>
          <p:cNvSpPr>
            <a:spLocks noGrp="1"/>
          </p:cNvSpPr>
          <p:nvPr>
            <p:ph type="title"/>
          </p:nvPr>
        </p:nvSpPr>
        <p:spPr/>
        <p:txBody>
          <a:bodyPr/>
          <a:lstStyle/>
          <a:p>
            <a:r>
              <a:rPr lang="en-US" dirty="0" smtClean="0"/>
              <a:t>Status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hana Woman.jpg"/>
          <p:cNvPicPr>
            <a:picLocks noGrp="1" noChangeAspect="1"/>
          </p:cNvPicPr>
          <p:nvPr>
            <p:ph idx="1"/>
          </p:nvPr>
        </p:nvPicPr>
        <p:blipFill>
          <a:blip r:embed="rId3" cstate="print"/>
          <a:stretch>
            <a:fillRect/>
          </a:stretch>
        </p:blipFill>
        <p:spPr>
          <a:xfrm>
            <a:off x="1444656" y="1481138"/>
            <a:ext cx="6254688" cy="4525962"/>
          </a:xfrm>
        </p:spPr>
      </p:pic>
      <p:sp>
        <p:nvSpPr>
          <p:cNvPr id="3" name="Title 2"/>
          <p:cNvSpPr>
            <a:spLocks noGrp="1"/>
          </p:cNvSpPr>
          <p:nvPr>
            <p:ph type="title"/>
          </p:nvPr>
        </p:nvSpPr>
        <p:spPr/>
        <p:txBody>
          <a:bodyPr/>
          <a:lstStyle/>
          <a:p>
            <a:r>
              <a:rPr lang="en-US" dirty="0" smtClean="0"/>
              <a:t>Ghana Woman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appreciate your time</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pic>
        <p:nvPicPr>
          <p:cNvPr id="4" name="Picture 3" descr="Ghana Business.jpg"/>
          <p:cNvPicPr>
            <a:picLocks noChangeAspect="1"/>
          </p:cNvPicPr>
          <p:nvPr/>
        </p:nvPicPr>
        <p:blipFill>
          <a:blip r:embed="rId3" cstate="print"/>
          <a:stretch>
            <a:fillRect/>
          </a:stretch>
        </p:blipFill>
        <p:spPr>
          <a:xfrm>
            <a:off x="2209800" y="2095881"/>
            <a:ext cx="4800600" cy="415251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see attached note to view all citations</a:t>
            </a:r>
            <a:endParaRPr lang="en-US" dirty="0"/>
          </a:p>
        </p:txBody>
      </p:sp>
      <p:sp>
        <p:nvSpPr>
          <p:cNvPr id="3" name="Title 2"/>
          <p:cNvSpPr>
            <a:spLocks noGrp="1"/>
          </p:cNvSpPr>
          <p:nvPr>
            <p:ph type="title"/>
          </p:nvPr>
        </p:nvSpPr>
        <p:spPr/>
        <p:txBody>
          <a:bodyPr/>
          <a:lstStyle/>
          <a:p>
            <a:r>
              <a:rPr lang="en-US" dirty="0" smtClean="0"/>
              <a:t>Citations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Ghana</a:t>
            </a:r>
            <a:endParaRPr lang="en-US" dirty="0"/>
          </a:p>
        </p:txBody>
      </p:sp>
      <p:pic>
        <p:nvPicPr>
          <p:cNvPr id="8" name="Content Placeholder 7" descr="Ghana 4.gif"/>
          <p:cNvPicPr>
            <a:picLocks noGrp="1" noChangeAspect="1"/>
          </p:cNvPicPr>
          <p:nvPr>
            <p:ph idx="1"/>
          </p:nvPr>
        </p:nvPicPr>
        <p:blipFill>
          <a:blip r:embed="rId3" cstate="print"/>
          <a:stretch>
            <a:fillRect/>
          </a:stretch>
        </p:blipFill>
        <p:spPr>
          <a:xfrm>
            <a:off x="2362200" y="1371600"/>
            <a:ext cx="4533900" cy="487947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The History</a:t>
            </a:r>
          </a:p>
          <a:p>
            <a:pPr marL="624078" indent="-514350">
              <a:buFont typeface="+mj-lt"/>
              <a:buAutoNum type="arabicPeriod"/>
            </a:pPr>
            <a:r>
              <a:rPr lang="en-US" dirty="0" smtClean="0"/>
              <a:t>Political Power</a:t>
            </a:r>
          </a:p>
          <a:p>
            <a:pPr marL="624078" indent="-514350">
              <a:buFont typeface="+mj-lt"/>
              <a:buAutoNum type="arabicPeriod"/>
            </a:pPr>
            <a:r>
              <a:rPr lang="en-US" dirty="0" smtClean="0"/>
              <a:t>Religion</a:t>
            </a:r>
          </a:p>
          <a:p>
            <a:pPr marL="624078" indent="-514350">
              <a:buFont typeface="+mj-lt"/>
              <a:buAutoNum type="arabicPeriod"/>
            </a:pPr>
            <a:r>
              <a:rPr lang="en-US" dirty="0" smtClean="0"/>
              <a:t>Physical Surroundings</a:t>
            </a:r>
          </a:p>
          <a:p>
            <a:pPr marL="624078" indent="-514350">
              <a:buFont typeface="+mj-lt"/>
              <a:buAutoNum type="arabicPeriod"/>
            </a:pPr>
            <a:r>
              <a:rPr lang="en-US" dirty="0" smtClean="0"/>
              <a:t>Economy/Economic Status</a:t>
            </a:r>
            <a:endParaRPr lang="en-US" dirty="0"/>
          </a:p>
        </p:txBody>
      </p:sp>
      <p:sp>
        <p:nvSpPr>
          <p:cNvPr id="3" name="Title 2"/>
          <p:cNvSpPr>
            <a:spLocks noGrp="1"/>
          </p:cNvSpPr>
          <p:nvPr>
            <p:ph type="title"/>
          </p:nvPr>
        </p:nvSpPr>
        <p:spPr/>
        <p:txBody>
          <a:bodyPr/>
          <a:lstStyle/>
          <a:p>
            <a:r>
              <a:rPr lang="en-US" dirty="0" smtClean="0"/>
              <a:t>Major Shaping Forces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Gold Coast Period</a:t>
            </a:r>
          </a:p>
          <a:p>
            <a:pPr lvl="1"/>
            <a:r>
              <a:rPr lang="en-US" dirty="0" smtClean="0"/>
              <a:t>The Portuguese</a:t>
            </a:r>
          </a:p>
          <a:p>
            <a:pPr lvl="1"/>
            <a:r>
              <a:rPr lang="en-US" dirty="0" smtClean="0"/>
              <a:t>The Dutch</a:t>
            </a:r>
          </a:p>
          <a:p>
            <a:pPr lvl="1"/>
            <a:r>
              <a:rPr lang="en-US" dirty="0" smtClean="0"/>
              <a:t>The British</a:t>
            </a:r>
          </a:p>
          <a:p>
            <a:r>
              <a:rPr lang="en-US" dirty="0" smtClean="0"/>
              <a:t>The Colonial Period</a:t>
            </a:r>
          </a:p>
          <a:p>
            <a:pPr lvl="1"/>
            <a:r>
              <a:rPr lang="en-US" dirty="0" smtClean="0"/>
              <a:t>The British</a:t>
            </a:r>
          </a:p>
          <a:p>
            <a:r>
              <a:rPr lang="en-US" dirty="0" smtClean="0"/>
              <a:t>The Independence Period</a:t>
            </a:r>
          </a:p>
          <a:p>
            <a:pPr lvl="1"/>
            <a:r>
              <a:rPr lang="en-US" dirty="0" smtClean="0"/>
              <a:t>The First Republic</a:t>
            </a:r>
          </a:p>
          <a:p>
            <a:pPr lvl="1"/>
            <a:r>
              <a:rPr lang="en-US" dirty="0" smtClean="0"/>
              <a:t>The Second Republic</a:t>
            </a:r>
          </a:p>
          <a:p>
            <a:pPr lvl="1"/>
            <a:r>
              <a:rPr lang="en-US" dirty="0" smtClean="0"/>
              <a:t>The Third Republic</a:t>
            </a:r>
          </a:p>
          <a:p>
            <a:pPr lvl="1"/>
            <a:r>
              <a:rPr lang="en-US" dirty="0" smtClean="0"/>
              <a:t>The Fourth republic</a:t>
            </a:r>
          </a:p>
          <a:p>
            <a:endParaRPr lang="en-US" dirty="0"/>
          </a:p>
        </p:txBody>
      </p:sp>
      <p:sp>
        <p:nvSpPr>
          <p:cNvPr id="3" name="Title 2"/>
          <p:cNvSpPr>
            <a:spLocks noGrp="1"/>
          </p:cNvSpPr>
          <p:nvPr>
            <p:ph type="title"/>
          </p:nvPr>
        </p:nvSpPr>
        <p:spPr/>
        <p:txBody>
          <a:bodyPr/>
          <a:lstStyle/>
          <a:p>
            <a:r>
              <a:rPr lang="en-US" dirty="0" smtClean="0"/>
              <a:t>History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Castle at Elmina</a:t>
            </a:r>
            <a:endParaRPr lang="en-US" dirty="0"/>
          </a:p>
        </p:txBody>
      </p:sp>
      <p:pic>
        <p:nvPicPr>
          <p:cNvPr id="1026" name="Picture 2" descr="http://images.travelpod.com/users/kimber1974/ghana_-_2007.1176166800.elmina_castle_from_fort.jpg"/>
          <p:cNvPicPr>
            <a:picLocks noChangeAspect="1" noChangeArrowheads="1"/>
          </p:cNvPicPr>
          <p:nvPr/>
        </p:nvPicPr>
        <p:blipFill>
          <a:blip r:embed="rId3" cstate="print"/>
          <a:srcRect/>
          <a:stretch>
            <a:fillRect/>
          </a:stretch>
        </p:blipFill>
        <p:spPr bwMode="auto">
          <a:xfrm>
            <a:off x="1524000" y="1295400"/>
            <a:ext cx="6172200" cy="463476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Cape Coast Castle</a:t>
            </a:r>
            <a:endParaRPr lang="en-US" dirty="0"/>
          </a:p>
        </p:txBody>
      </p:sp>
      <p:pic>
        <p:nvPicPr>
          <p:cNvPr id="67586" name="Picture 2" descr="Cape Coast Castle"/>
          <p:cNvPicPr>
            <a:picLocks noChangeAspect="1" noChangeArrowheads="1"/>
          </p:cNvPicPr>
          <p:nvPr/>
        </p:nvPicPr>
        <p:blipFill>
          <a:blip r:embed="rId3"/>
          <a:srcRect/>
          <a:stretch>
            <a:fillRect/>
          </a:stretch>
        </p:blipFill>
        <p:spPr bwMode="auto">
          <a:xfrm>
            <a:off x="63500" y="-136525"/>
            <a:ext cx="9525" cy="9525"/>
          </a:xfrm>
          <a:prstGeom prst="rect">
            <a:avLst/>
          </a:prstGeom>
          <a:noFill/>
        </p:spPr>
      </p:pic>
      <p:pic>
        <p:nvPicPr>
          <p:cNvPr id="67588" name="Picture 4" descr="Cape Coast Castle"/>
          <p:cNvPicPr>
            <a:picLocks noChangeAspect="1" noChangeArrowheads="1"/>
          </p:cNvPicPr>
          <p:nvPr/>
        </p:nvPicPr>
        <p:blipFill>
          <a:blip r:embed="rId3"/>
          <a:srcRect/>
          <a:stretch>
            <a:fillRect/>
          </a:stretch>
        </p:blipFill>
        <p:spPr bwMode="auto">
          <a:xfrm>
            <a:off x="63500" y="-136525"/>
            <a:ext cx="9525" cy="9525"/>
          </a:xfrm>
          <a:prstGeom prst="rect">
            <a:avLst/>
          </a:prstGeom>
          <a:noFill/>
        </p:spPr>
      </p:pic>
      <p:pic>
        <p:nvPicPr>
          <p:cNvPr id="67592" name="Picture 8" descr="Cape Coast Castle"/>
          <p:cNvPicPr>
            <a:picLocks noChangeAspect="1" noChangeArrowheads="1"/>
          </p:cNvPicPr>
          <p:nvPr/>
        </p:nvPicPr>
        <p:blipFill>
          <a:blip r:embed="rId3"/>
          <a:srcRect/>
          <a:stretch>
            <a:fillRect/>
          </a:stretch>
        </p:blipFill>
        <p:spPr bwMode="auto">
          <a:xfrm>
            <a:off x="63500" y="-136525"/>
            <a:ext cx="9525" cy="9525"/>
          </a:xfrm>
          <a:prstGeom prst="rect">
            <a:avLst/>
          </a:prstGeom>
          <a:noFill/>
        </p:spPr>
      </p:pic>
      <p:pic>
        <p:nvPicPr>
          <p:cNvPr id="67594" name="Picture 10" descr="http://media-2.web.britannica.com/eb-media/91/43991-004-659E20F9.jpg"/>
          <p:cNvPicPr>
            <a:picLocks noChangeAspect="1" noChangeArrowheads="1"/>
          </p:cNvPicPr>
          <p:nvPr/>
        </p:nvPicPr>
        <p:blipFill>
          <a:blip r:embed="rId4" cstate="print"/>
          <a:srcRect/>
          <a:stretch>
            <a:fillRect/>
          </a:stretch>
        </p:blipFill>
        <p:spPr bwMode="auto">
          <a:xfrm>
            <a:off x="1371600" y="1295400"/>
            <a:ext cx="6477000" cy="455745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Remains of a British Fort</a:t>
            </a:r>
            <a:endParaRPr lang="en-US" dirty="0"/>
          </a:p>
        </p:txBody>
      </p:sp>
      <p:pic>
        <p:nvPicPr>
          <p:cNvPr id="66562" name="Picture 2" descr="Old British Fort, Ghana"/>
          <p:cNvPicPr>
            <a:picLocks noChangeAspect="1" noChangeArrowheads="1"/>
          </p:cNvPicPr>
          <p:nvPr/>
        </p:nvPicPr>
        <p:blipFill>
          <a:blip r:embed="rId3" cstate="print"/>
          <a:srcRect/>
          <a:stretch>
            <a:fillRect/>
          </a:stretch>
        </p:blipFill>
        <p:spPr bwMode="auto">
          <a:xfrm>
            <a:off x="1066800" y="1295400"/>
            <a:ext cx="7048500" cy="461962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1594</TotalTime>
  <Words>7240</Words>
  <Application>Microsoft Office PowerPoint</Application>
  <PresentationFormat>On-screen Show (4:3)</PresentationFormat>
  <Paragraphs>539</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Ghana</vt:lpstr>
      <vt:lpstr>Introduction</vt:lpstr>
      <vt:lpstr>Relative Location</vt:lpstr>
      <vt:lpstr>Ghana</vt:lpstr>
      <vt:lpstr>Major Shaping Forces</vt:lpstr>
      <vt:lpstr>History</vt:lpstr>
      <vt:lpstr>Castle at Elmina</vt:lpstr>
      <vt:lpstr>Cape Coast Castle</vt:lpstr>
      <vt:lpstr>Remains of a British Fort</vt:lpstr>
      <vt:lpstr>Capital- Accra</vt:lpstr>
      <vt:lpstr>Physical Surroundings</vt:lpstr>
      <vt:lpstr>Drought and Unclean Water</vt:lpstr>
      <vt:lpstr>Economy/Economic Status</vt:lpstr>
      <vt:lpstr>Poverty</vt:lpstr>
      <vt:lpstr>Religion</vt:lpstr>
      <vt:lpstr>Political Power</vt:lpstr>
      <vt:lpstr>President and Vice President</vt:lpstr>
      <vt:lpstr>People of Ghana</vt:lpstr>
      <vt:lpstr>Cultural Awareness</vt:lpstr>
      <vt:lpstr>Cultural Awareness</vt:lpstr>
      <vt:lpstr>12 Core Cultural Values</vt:lpstr>
      <vt:lpstr>Human Nature</vt:lpstr>
      <vt:lpstr>Purpose In Life (Doing or Being)</vt:lpstr>
      <vt:lpstr>Societal Roles</vt:lpstr>
      <vt:lpstr>Nature/Fate</vt:lpstr>
      <vt:lpstr>Importance of agriculture</vt:lpstr>
      <vt:lpstr>Time</vt:lpstr>
      <vt:lpstr>Mode of Communication </vt:lpstr>
      <vt:lpstr>Power Distance</vt:lpstr>
      <vt:lpstr>Uncertainty Avoidance</vt:lpstr>
      <vt:lpstr>Masculinity/Femininity</vt:lpstr>
      <vt:lpstr>Universalistic/Particularistic</vt:lpstr>
      <vt:lpstr>Specific/Diffuse</vt:lpstr>
      <vt:lpstr>Status</vt:lpstr>
      <vt:lpstr>Ghana Woman</vt:lpstr>
      <vt:lpstr>Thank You</vt:lpstr>
      <vt:lpstr>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Meagan Frances</dc:creator>
  <cp:lastModifiedBy>Meagan Frances</cp:lastModifiedBy>
  <cp:revision>217</cp:revision>
  <dcterms:created xsi:type="dcterms:W3CDTF">2010-03-27T03:55:51Z</dcterms:created>
  <dcterms:modified xsi:type="dcterms:W3CDTF">2010-04-30T06:51:30Z</dcterms:modified>
</cp:coreProperties>
</file>