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8" r:id="rId2"/>
    <p:sldId id="259" r:id="rId3"/>
    <p:sldId id="269" r:id="rId4"/>
    <p:sldId id="271" r:id="rId5"/>
    <p:sldId id="272" r:id="rId6"/>
    <p:sldId id="283" r:id="rId7"/>
    <p:sldId id="284" r:id="rId8"/>
    <p:sldId id="285" r:id="rId9"/>
    <p:sldId id="286" r:id="rId10"/>
    <p:sldId id="287" r:id="rId11"/>
    <p:sldId id="288" r:id="rId12"/>
    <p:sldId id="289" r:id="rId13"/>
    <p:sldId id="290" r:id="rId14"/>
    <p:sldId id="291" r:id="rId15"/>
    <p:sldId id="292" r:id="rId16"/>
    <p:sldId id="277" r:id="rId17"/>
    <p:sldId id="278" r:id="rId18"/>
    <p:sldId id="281" r:id="rId19"/>
    <p:sldId id="280" r:id="rId20"/>
    <p:sldId id="279" r:id="rId21"/>
    <p:sldId id="282" r:id="rId22"/>
    <p:sldId id="261" r:id="rId23"/>
    <p:sldId id="260" r:id="rId24"/>
    <p:sldId id="300" r:id="rId25"/>
    <p:sldId id="301" r:id="rId26"/>
    <p:sldId id="302" r:id="rId27"/>
    <p:sldId id="303" r:id="rId28"/>
    <p:sldId id="304" r:id="rId29"/>
    <p:sldId id="293" r:id="rId30"/>
    <p:sldId id="294" r:id="rId31"/>
    <p:sldId id="295" r:id="rId32"/>
    <p:sldId id="296" r:id="rId33"/>
    <p:sldId id="297" r:id="rId34"/>
    <p:sldId id="298" r:id="rId35"/>
    <p:sldId id="305" r:id="rId36"/>
    <p:sldId id="306" r:id="rId37"/>
    <p:sldId id="307" r:id="rId38"/>
    <p:sldId id="26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90" autoAdjust="0"/>
    <p:restoredTop sz="75167" autoAdjust="0"/>
  </p:normalViewPr>
  <p:slideViewPr>
    <p:cSldViewPr>
      <p:cViewPr varScale="1">
        <p:scale>
          <a:sx n="54" d="100"/>
          <a:sy n="54" d="100"/>
        </p:scale>
        <p:origin x="-14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6686B-6490-4858-9E14-F20AA48DED76}" type="datetimeFigureOut">
              <a:rPr lang="en-US" smtClean="0"/>
              <a:pPr/>
              <a:t>4/30/2010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74B69-D5DB-4983-BD27-D174F38DB5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part two of our presentation designed to prepare you for your business travels abroad to Ghana.  </a:t>
            </a:r>
            <a:endParaRPr lang="en-US" dirty="0"/>
          </a:p>
        </p:txBody>
      </p:sp>
      <p:sp>
        <p:nvSpPr>
          <p:cNvPr id="4" name="Slide Number Placeholder 3"/>
          <p:cNvSpPr>
            <a:spLocks noGrp="1"/>
          </p:cNvSpPr>
          <p:nvPr>
            <p:ph type="sldNum" sz="quarter" idx="10"/>
          </p:nvPr>
        </p:nvSpPr>
        <p:spPr/>
        <p:txBody>
          <a:bodyPr/>
          <a:lstStyle/>
          <a:p>
            <a:fld id="{254AFD8F-14BF-4B92-A688-D44A74DBDF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Ghanaians make decisions as a group and consider</a:t>
            </a:r>
            <a:r>
              <a:rPr lang="en-US" sz="1200" kern="1200" baseline="0" dirty="0" smtClean="0">
                <a:solidFill>
                  <a:schemeClr val="tx1"/>
                </a:solidFill>
                <a:latin typeface="+mn-lt"/>
                <a:ea typeface="+mn-ea"/>
                <a:cs typeface="+mn-cs"/>
              </a:rPr>
              <a:t> the good of the group rather than the good of the individual. This pattern called “</a:t>
            </a:r>
            <a:r>
              <a:rPr lang="en-US" sz="1200" kern="1200" baseline="0" dirty="0" err="1" smtClean="0">
                <a:solidFill>
                  <a:schemeClr val="tx1"/>
                </a:solidFill>
                <a:latin typeface="+mn-lt"/>
                <a:ea typeface="+mn-ea"/>
                <a:cs typeface="+mn-cs"/>
              </a:rPr>
              <a:t>Obaakofoo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Mmua</a:t>
            </a:r>
            <a:r>
              <a:rPr lang="en-US" sz="1200" kern="1200" baseline="0" dirty="0" smtClean="0">
                <a:solidFill>
                  <a:schemeClr val="tx1"/>
                </a:solidFill>
                <a:latin typeface="+mn-lt"/>
                <a:ea typeface="+mn-ea"/>
                <a:cs typeface="+mn-cs"/>
              </a:rPr>
              <a:t> Man” literally translates to “one person does not rule a nation (Marshall, 1998-2001).”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a:t>
            </a:r>
            <a:r>
              <a:rPr lang="en-US" sz="1200" kern="1200" baseline="0" dirty="0" err="1" smtClean="0">
                <a:solidFill>
                  <a:schemeClr val="tx1"/>
                </a:solidFill>
                <a:latin typeface="+mn-lt"/>
                <a:ea typeface="+mn-ea"/>
                <a:cs typeface="+mn-cs"/>
              </a:rPr>
              <a:t>Kente</a:t>
            </a:r>
            <a:r>
              <a:rPr lang="en-US" sz="1200" kern="1200" baseline="0" dirty="0" smtClean="0">
                <a:solidFill>
                  <a:schemeClr val="tx1"/>
                </a:solidFill>
                <a:latin typeface="+mn-lt"/>
                <a:ea typeface="+mn-ea"/>
                <a:cs typeface="+mn-cs"/>
              </a:rPr>
              <a:t> pattern is used to represent the Ghanaian belief that an individual cannot make “a nation,” but rather that a nation involves the work of multiple people. The symbols included in this pattern are: </a:t>
            </a:r>
          </a:p>
          <a:p>
            <a:pPr>
              <a:buFont typeface="Arial" pitchFamily="34" charset="0"/>
              <a:buChar char="•"/>
            </a:pPr>
            <a:r>
              <a:rPr lang="en-US" sz="1200" b="0" kern="1200" baseline="0" dirty="0" smtClean="0">
                <a:solidFill>
                  <a:schemeClr val="tx1"/>
                </a:solidFill>
                <a:latin typeface="+mn-lt"/>
                <a:ea typeface="+mn-ea"/>
                <a:cs typeface="+mn-cs"/>
              </a:rPr>
              <a:t>Participatory democracy</a:t>
            </a:r>
          </a:p>
          <a:p>
            <a:pPr>
              <a:buFont typeface="Arial" pitchFamily="34" charset="0"/>
              <a:buChar char="•"/>
            </a:pPr>
            <a:r>
              <a:rPr lang="en-US" sz="1200" b="0" kern="1200" baseline="0" dirty="0" smtClean="0">
                <a:solidFill>
                  <a:schemeClr val="tx1"/>
                </a:solidFill>
                <a:latin typeface="+mn-lt"/>
                <a:ea typeface="+mn-ea"/>
                <a:cs typeface="+mn-cs"/>
              </a:rPr>
              <a:t>Warning against dictatorial rule</a:t>
            </a:r>
          </a:p>
          <a:p>
            <a:pPr>
              <a:buFont typeface="Arial" pitchFamily="34" charset="0"/>
              <a:buChar char="•"/>
            </a:pPr>
            <a:r>
              <a:rPr lang="en-US" sz="1200" b="0" kern="1200" baseline="0" dirty="0" smtClean="0">
                <a:solidFill>
                  <a:schemeClr val="tx1"/>
                </a:solidFill>
                <a:latin typeface="+mn-lt"/>
                <a:ea typeface="+mn-ea"/>
                <a:cs typeface="+mn-cs"/>
              </a:rPr>
              <a:t>Plurality of ideas </a:t>
            </a:r>
          </a:p>
        </p:txBody>
      </p:sp>
      <p:sp>
        <p:nvSpPr>
          <p:cNvPr id="4" name="Slide Number Placeholder 3"/>
          <p:cNvSpPr>
            <a:spLocks noGrp="1"/>
          </p:cNvSpPr>
          <p:nvPr>
            <p:ph type="sldNum" sz="quarter" idx="10"/>
          </p:nvPr>
        </p:nvSpPr>
        <p:spPr/>
        <p:txBody>
          <a:bodyPr/>
          <a:lstStyle/>
          <a:p>
            <a:fld id="{E5674B69-D5DB-4983-BD27-D174F38DB52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Another pattern of </a:t>
            </a:r>
            <a:r>
              <a:rPr lang="en-US" sz="1200" kern="1200" dirty="0" err="1" smtClean="0">
                <a:solidFill>
                  <a:schemeClr val="tx1"/>
                </a:solidFill>
                <a:latin typeface="+mn-lt"/>
                <a:ea typeface="+mn-ea"/>
                <a:cs typeface="+mn-cs"/>
              </a:rPr>
              <a:t>Kente</a:t>
            </a:r>
            <a:r>
              <a:rPr lang="en-US" sz="1200" kern="1200" baseline="0" dirty="0" smtClean="0">
                <a:solidFill>
                  <a:schemeClr val="tx1"/>
                </a:solidFill>
                <a:latin typeface="+mn-lt"/>
                <a:ea typeface="+mn-ea"/>
                <a:cs typeface="+mn-cs"/>
              </a:rPr>
              <a:t> is named “I alone did not cause this to </a:t>
            </a:r>
            <a:r>
              <a:rPr lang="en-US" sz="1200" kern="1200" baseline="0" dirty="0" smtClean="0">
                <a:solidFill>
                  <a:schemeClr val="tx1"/>
                </a:solidFill>
                <a:latin typeface="+mn-lt"/>
                <a:ea typeface="+mn-ea"/>
                <a:cs typeface="+mn-cs"/>
              </a:rPr>
              <a:t>happen” </a:t>
            </a:r>
            <a:r>
              <a:rPr lang="en-US" sz="1200" kern="1200" baseline="0" dirty="0" smtClean="0">
                <a:solidFill>
                  <a:schemeClr val="tx1"/>
                </a:solidFill>
                <a:latin typeface="+mn-lt"/>
                <a:ea typeface="+mn-ea"/>
                <a:cs typeface="+mn-cs"/>
              </a:rPr>
              <a:t>( African Journey, </a:t>
            </a:r>
            <a:r>
              <a:rPr lang="en-US" sz="1200" kern="1200" baseline="0" dirty="0" err="1" smtClean="0">
                <a:solidFill>
                  <a:schemeClr val="tx1"/>
                </a:solidFill>
                <a:latin typeface="+mn-lt"/>
                <a:ea typeface="+mn-ea"/>
                <a:cs typeface="+mn-cs"/>
              </a:rPr>
              <a:t>n.d</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This name exemplifies the Ghanaian belief that an individual cannot control his fate alone. The individual along with a higher being make up the fate of the individual.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5674B69-D5DB-4983-BD27-D174F38DB52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err="1" smtClean="0"/>
              <a:t>Kente</a:t>
            </a:r>
            <a:r>
              <a:rPr lang="en-US" dirty="0" smtClean="0"/>
              <a:t> weaving is believed</a:t>
            </a:r>
            <a:r>
              <a:rPr lang="en-US" baseline="0" dirty="0" smtClean="0"/>
              <a:t> to have flourished in West Africa between 300 A.D. and 600 A.D., and were originally worn for important, special social, and religious events. However, the </a:t>
            </a:r>
            <a:r>
              <a:rPr lang="en-US" baseline="0" dirty="0" err="1" smtClean="0"/>
              <a:t>Kente</a:t>
            </a:r>
            <a:r>
              <a:rPr lang="en-US" baseline="0" dirty="0" smtClean="0"/>
              <a:t> has adjusted to common day use. The social changes and modern day living has changed how the </a:t>
            </a:r>
            <a:r>
              <a:rPr lang="en-US" baseline="0" dirty="0" err="1" smtClean="0"/>
              <a:t>Kente</a:t>
            </a:r>
            <a:r>
              <a:rPr lang="en-US" baseline="0" dirty="0" smtClean="0"/>
              <a:t> is used. There are now machine printed </a:t>
            </a:r>
            <a:r>
              <a:rPr lang="en-US" baseline="0" dirty="0" err="1" smtClean="0"/>
              <a:t>Kentes</a:t>
            </a:r>
            <a:r>
              <a:rPr lang="en-US" baseline="0" dirty="0" smtClean="0"/>
              <a:t> that are more accessible for people. This adjustment for the wearing of the </a:t>
            </a:r>
            <a:r>
              <a:rPr lang="en-US" baseline="0" dirty="0" err="1" smtClean="0"/>
              <a:t>Kente</a:t>
            </a:r>
            <a:r>
              <a:rPr lang="en-US" baseline="0" dirty="0" smtClean="0"/>
              <a:t> relates to how the Ghanaian people have adjusted for present day. Instead of focusing on the past meaning of the </a:t>
            </a:r>
            <a:r>
              <a:rPr lang="en-US" baseline="0" dirty="0" err="1" smtClean="0"/>
              <a:t>Kente</a:t>
            </a:r>
            <a:r>
              <a:rPr lang="en-US" baseline="0" dirty="0" smtClean="0"/>
              <a:t>, they have created new meanings for present day use (Midwest Global Group Inc., 2009).</a:t>
            </a:r>
          </a:p>
          <a:p>
            <a:pPr algn="l"/>
            <a:endParaRPr lang="en-US" baseline="0" dirty="0" smtClean="0"/>
          </a:p>
          <a:p>
            <a:pPr algn="l"/>
            <a:r>
              <a:rPr lang="en-US" baseline="0" dirty="0" smtClean="0"/>
              <a:t>However, it is important to note that the original loom woven </a:t>
            </a:r>
            <a:r>
              <a:rPr lang="en-US" baseline="0" dirty="0" err="1" smtClean="0"/>
              <a:t>Kentes</a:t>
            </a:r>
            <a:r>
              <a:rPr lang="en-US" baseline="0" dirty="0" smtClean="0"/>
              <a:t> are still made and are still used for special occasions rather than everyday use. </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Ghanaians</a:t>
            </a:r>
            <a:r>
              <a:rPr lang="en-US" baseline="0" dirty="0" smtClean="0"/>
              <a:t> use an indirect way to communicate with other. This is one of the main reasons why the </a:t>
            </a:r>
            <a:r>
              <a:rPr lang="en-US" baseline="0" dirty="0" err="1" smtClean="0"/>
              <a:t>Kente</a:t>
            </a:r>
            <a:r>
              <a:rPr lang="en-US" baseline="0" dirty="0" smtClean="0"/>
              <a:t> personifies the culture so well in terms of communication. The Kenta is made up of symbols and colors that all have a different story to tell. Some may tell about the history of the country, while others may explain a proverb that is widely used. A </a:t>
            </a:r>
            <a:r>
              <a:rPr lang="en-US" baseline="0" dirty="0" err="1" smtClean="0"/>
              <a:t>Kente</a:t>
            </a:r>
            <a:r>
              <a:rPr lang="en-US" baseline="0" dirty="0" smtClean="0"/>
              <a:t> is considered a “</a:t>
            </a:r>
            <a:r>
              <a:rPr lang="en-US" b="0" dirty="0" smtClean="0"/>
              <a:t>visual representation of history, philosophy, ethics, oral literature, religious belief, social values and political thought (Midwest Global</a:t>
            </a:r>
            <a:r>
              <a:rPr lang="en-US" b="0" baseline="0" dirty="0" smtClean="0"/>
              <a:t> Group Inc., 2009).”</a:t>
            </a:r>
          </a:p>
          <a:p>
            <a:endParaRPr lang="en-US" baseline="0" dirty="0" smtClean="0"/>
          </a:p>
          <a:p>
            <a:r>
              <a:rPr lang="en-US" baseline="0" dirty="0" smtClean="0"/>
              <a:t>The </a:t>
            </a:r>
            <a:r>
              <a:rPr lang="en-US" baseline="0" dirty="0" err="1" smtClean="0"/>
              <a:t>Kente</a:t>
            </a:r>
            <a:r>
              <a:rPr lang="en-US" baseline="0" dirty="0" smtClean="0"/>
              <a:t> is an indirect way of communicating a value or belief that the individual has to others around him or her. </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Ghanaians</a:t>
            </a:r>
            <a:r>
              <a:rPr lang="en-US" baseline="0" dirty="0" smtClean="0"/>
              <a:t> believe that the unequal distribution of power is necessary and they therefore embrace this idea; something not common to westerners.  Many Ghanaians are inclined to show this power via their outward appearance.  </a:t>
            </a:r>
            <a:r>
              <a:rPr lang="en-US" dirty="0" smtClean="0"/>
              <a:t>This design</a:t>
            </a:r>
            <a:r>
              <a:rPr lang="en-US" baseline="0" dirty="0" smtClean="0"/>
              <a:t> represents “royalty, wealth, elegance, excellence, and perfection” and was originally worn by the most prestigious with high status and power.  By allowing only few to wear this cloth, it represents the uneven distribution of wealth and power among the Ghanaian people.  </a:t>
            </a:r>
            <a:r>
              <a:rPr lang="en-US" dirty="0" smtClean="0"/>
              <a:t>(</a:t>
            </a:r>
            <a:r>
              <a:rPr lang="en-US" dirty="0" err="1" smtClean="0"/>
              <a:t>Boahene</a:t>
            </a:r>
            <a:r>
              <a:rPr lang="en-US" dirty="0" smtClean="0"/>
              <a:t>)</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Ghanaians</a:t>
            </a:r>
            <a:r>
              <a:rPr lang="en-US" baseline="0" dirty="0" smtClean="0"/>
              <a:t> embrace unpredictable situations and are ready to take risks to receive a higher gain.  This design represents exactly that attitude because it literally means “it has not happened yet” or “it has no precedent.”  This Ghanaian core value is reflected in this cloth. </a:t>
            </a:r>
            <a:r>
              <a:rPr lang="en-US" dirty="0" smtClean="0"/>
              <a:t> (</a:t>
            </a:r>
            <a:r>
              <a:rPr lang="en-US" dirty="0" err="1" smtClean="0"/>
              <a:t>Boahene</a:t>
            </a:r>
            <a:r>
              <a:rPr lang="en-US" dirty="0" smtClean="0"/>
              <a:t>)</a:t>
            </a:r>
          </a:p>
          <a:p>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Ghanaian</a:t>
            </a:r>
            <a:r>
              <a:rPr lang="en-US" baseline="0" dirty="0" smtClean="0"/>
              <a:t> people do not have such rigid gender roles are we are familiar with in society.  For this reason, family is a more prevalent topic/factor in decision making processes for Ghanaians.  They have designed a cloth which proves this cultural value.  This design represents “strong family bonds, the value of family unity, and responsibility.”  </a:t>
            </a:r>
            <a:r>
              <a:rPr lang="en-US" dirty="0" smtClean="0"/>
              <a:t>(</a:t>
            </a:r>
            <a:r>
              <a:rPr lang="en-US" dirty="0" err="1" smtClean="0"/>
              <a:t>Boahene</a:t>
            </a:r>
            <a:r>
              <a:rPr lang="en-US" dirty="0" smtClean="0"/>
              <a:t>)</a:t>
            </a:r>
          </a:p>
          <a:p>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Ghanaians</a:t>
            </a:r>
            <a:r>
              <a:rPr lang="en-US" baseline="0" dirty="0" smtClean="0"/>
              <a:t> also believe that when making decisions, one must first consider the good of all within the society before considering ones own benefit.  This particular cloth represents “aspiration, hope, mutual benefits, sharing, and noble deeds.”  These are all attributes of a person who is willing to make sacrifices of themselves if it means better for all people.</a:t>
            </a:r>
            <a:r>
              <a:rPr lang="en-US" dirty="0" smtClean="0"/>
              <a:t>  (</a:t>
            </a:r>
            <a:r>
              <a:rPr lang="en-US" dirty="0" err="1" smtClean="0"/>
              <a:t>Boahene</a:t>
            </a:r>
            <a:r>
              <a:rPr lang="en-US" dirty="0" smtClean="0"/>
              <a:t>)</a:t>
            </a:r>
          </a:p>
          <a:p>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Ghanaians</a:t>
            </a:r>
            <a:r>
              <a:rPr lang="en-US" baseline="0" dirty="0" smtClean="0"/>
              <a:t> place a heavy emphasis on the fact that no matter what the deal is, your intentions about the deal are most important.  They place a great deal of importance of being able to trust the person you are making a deal with.  </a:t>
            </a:r>
            <a:r>
              <a:rPr lang="en-US" dirty="0" smtClean="0"/>
              <a:t>The</a:t>
            </a:r>
            <a:r>
              <a:rPr lang="en-US" baseline="0" dirty="0" smtClean="0"/>
              <a:t> </a:t>
            </a:r>
            <a:r>
              <a:rPr lang="en-US" baseline="0" dirty="0" smtClean="0"/>
              <a:t>symbolic meaning of the color silver </a:t>
            </a:r>
            <a:r>
              <a:rPr lang="en-US" baseline="0" dirty="0" smtClean="0"/>
              <a:t>within </a:t>
            </a:r>
            <a:r>
              <a:rPr lang="en-US" baseline="0" dirty="0" err="1" smtClean="0"/>
              <a:t>Kente</a:t>
            </a:r>
            <a:r>
              <a:rPr lang="en-US" baseline="0" dirty="0" smtClean="0"/>
              <a:t> cloth is </a:t>
            </a:r>
            <a:r>
              <a:rPr lang="en-US" baseline="0" dirty="0" smtClean="0"/>
              <a:t>that of serenity and </a:t>
            </a:r>
            <a:r>
              <a:rPr lang="en-US" baseline="0" dirty="0" smtClean="0"/>
              <a:t>purity which is associated with pure intentions and a pure heart.  </a:t>
            </a:r>
            <a:r>
              <a:rPr lang="en-US" dirty="0" smtClean="0"/>
              <a:t>(Project Exploration)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was no predominantly silver </a:t>
            </a:r>
            <a:r>
              <a:rPr lang="en-US" baseline="0" dirty="0" err="1" smtClean="0"/>
              <a:t>Kente</a:t>
            </a:r>
            <a:r>
              <a:rPr lang="en-US" baseline="0" dirty="0" smtClean="0"/>
              <a:t> but you can see some of the </a:t>
            </a:r>
            <a:r>
              <a:rPr lang="en-US" baseline="0" dirty="0" err="1" smtClean="0"/>
              <a:t>siver</a:t>
            </a:r>
            <a:r>
              <a:rPr lang="en-US" baseline="0" dirty="0" smtClean="0"/>
              <a:t> threads used for the piece above.  </a:t>
            </a:r>
            <a:endParaRPr lang="en-US" dirty="0" smtClean="0"/>
          </a:p>
          <a:p>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Ghanaians</a:t>
            </a:r>
            <a:r>
              <a:rPr lang="en-US" baseline="0" dirty="0" smtClean="0"/>
              <a:t> are firm believers of demonstrating and flaunting your status publicly.  For this reason, some cloths are designed for those of high status and wealth to wear like the piece above.  This cloth represents “wealth, royalty, elegance, and honorable achievement.”  </a:t>
            </a:r>
            <a:r>
              <a:rPr lang="en-US" dirty="0" smtClean="0"/>
              <a:t>(</a:t>
            </a:r>
            <a:r>
              <a:rPr lang="en-US" dirty="0" err="1" smtClean="0"/>
              <a:t>Boahene</a:t>
            </a:r>
            <a:r>
              <a:rPr lang="en-US" dirty="0" smtClean="0"/>
              <a:t>)</a:t>
            </a:r>
          </a:p>
          <a:p>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steps to determining</a:t>
            </a:r>
            <a:r>
              <a:rPr lang="en-US" baseline="0" dirty="0" smtClean="0"/>
              <a:t> a cultural metaphor:</a:t>
            </a:r>
          </a:p>
          <a:p>
            <a:endParaRPr lang="en-US" baseline="0" dirty="0" smtClean="0"/>
          </a:p>
          <a:p>
            <a:pPr marL="228600" indent="-228600">
              <a:buAutoNum type="arabicPeriod"/>
            </a:pPr>
            <a:r>
              <a:rPr lang="en-US" baseline="0" dirty="0" smtClean="0"/>
              <a:t>You need to determine the 12 core cultural values</a:t>
            </a:r>
          </a:p>
          <a:p>
            <a:pPr marL="228600" indent="-228600">
              <a:buAutoNum type="arabicPeriod"/>
            </a:pPr>
            <a:r>
              <a:rPr lang="en-US" baseline="0" dirty="0" smtClean="0"/>
              <a:t>You need to determine an activity, event, object, or phenomenon that can personify these 12 core cultural values.</a:t>
            </a:r>
          </a:p>
          <a:p>
            <a:pPr marL="228600" indent="-228600">
              <a:buNone/>
            </a:pPr>
            <a:endParaRPr lang="en-US" baseline="0" dirty="0" smtClean="0"/>
          </a:p>
          <a:p>
            <a:pPr marL="228600" indent="-228600">
              <a:buNone/>
            </a:pPr>
            <a:r>
              <a:rPr lang="en-US" baseline="0" dirty="0" smtClean="0"/>
              <a:t>The cultural value must make sense to the that culture and not make sense to other cultures for it to work.</a:t>
            </a:r>
          </a:p>
        </p:txBody>
      </p:sp>
      <p:sp>
        <p:nvSpPr>
          <p:cNvPr id="4" name="Slide Number Placeholder 3"/>
          <p:cNvSpPr>
            <a:spLocks noGrp="1"/>
          </p:cNvSpPr>
          <p:nvPr>
            <p:ph type="sldNum" sz="quarter" idx="10"/>
          </p:nvPr>
        </p:nvSpPr>
        <p:spPr/>
        <p:txBody>
          <a:bodyPr/>
          <a:lstStyle/>
          <a:p>
            <a:fld id="{E5674B69-D5DB-4983-BD27-D174F38DB52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as the Unites States has certain taboos we would not appreciate our visitors neglecting, such as using the middle finger, Ghana also has taboos which they expect you to respect while travelling abroad.  </a:t>
            </a:r>
          </a:p>
          <a:p>
            <a:endParaRPr lang="en-US" baseline="0" dirty="0" smtClean="0"/>
          </a:p>
          <a:p>
            <a:r>
              <a:rPr lang="en-US" baseline="0" dirty="0" smtClean="0"/>
              <a:t>One taboo is the use of the left hand.  “The left hand has limited functions in Ghana.  In fact, the use of the left hand for certain activities is considered an abomination.  In particular, avoid receiving or giving gifts, gesticulating in speech, waving at a person or pointing things out with the left hand.” (Touring Ghana)</a:t>
            </a:r>
          </a:p>
          <a:p>
            <a:endParaRPr lang="en-US" baseline="0" dirty="0" smtClean="0"/>
          </a:p>
          <a:p>
            <a:r>
              <a:rPr lang="en-US" baseline="0" dirty="0" smtClean="0"/>
              <a:t>Another less commonly known taboo of Ghana is calling an individual silly.  To call someone this shows a sign of disrespect for that person and therefore should be avoided</a:t>
            </a:r>
            <a:r>
              <a:rPr lang="en-US" baseline="0" dirty="0" smtClean="0"/>
              <a:t>.  (McGinnis)</a:t>
            </a:r>
          </a:p>
          <a:p>
            <a:endParaRPr lang="en-US" baseline="0" dirty="0" smtClean="0"/>
          </a:p>
          <a:p>
            <a:r>
              <a:rPr lang="en-US" baseline="0" dirty="0" smtClean="0"/>
              <a:t>(http://www.edwud.com/photos/pointing_portrait_mj_kov.jpg)</a:t>
            </a:r>
            <a:endParaRPr lang="en-US" baseline="0" dirty="0" smtClean="0"/>
          </a:p>
        </p:txBody>
      </p:sp>
      <p:sp>
        <p:nvSpPr>
          <p:cNvPr id="4" name="Slide Number Placeholder 3"/>
          <p:cNvSpPr>
            <a:spLocks noGrp="1"/>
          </p:cNvSpPr>
          <p:nvPr>
            <p:ph type="sldNum" sz="quarter" idx="10"/>
          </p:nvPr>
        </p:nvSpPr>
        <p:spPr/>
        <p:txBody>
          <a:bodyPr/>
          <a:lstStyle/>
          <a:p>
            <a:fld id="{E5674B69-D5DB-4983-BD27-D174F38DB527}"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most attire is acceptable by most people of Ghana, one should dress fairly modestly.</a:t>
            </a:r>
            <a:r>
              <a:rPr lang="en-US" baseline="0" dirty="0" smtClean="0"/>
              <a:t>  Shorts and t-shirts are acceptable everyday wear.  However, some elderly may be offended by this type of dress.  (Vayama.com)</a:t>
            </a:r>
          </a:p>
          <a:p>
            <a:endParaRPr lang="en-US" baseline="0" dirty="0" smtClean="0"/>
          </a:p>
          <a:p>
            <a:r>
              <a:rPr lang="en-US" baseline="0" dirty="0" smtClean="0"/>
              <a:t>You should wear business suits to formal meetings, such as a bank or with the government, but lightweight suits and cotton dresses are suitable otherwise.  </a:t>
            </a:r>
            <a:r>
              <a:rPr lang="en-US" baseline="0" dirty="0" smtClean="0"/>
              <a:t>(Vayama.com)</a:t>
            </a:r>
            <a:endParaRPr lang="en-US" baseline="0" dirty="0" smtClean="0"/>
          </a:p>
          <a:p>
            <a:endParaRPr lang="en-US" baseline="0" dirty="0" smtClean="0"/>
          </a:p>
          <a:p>
            <a:r>
              <a:rPr lang="en-US" dirty="0" smtClean="0"/>
              <a:t>If wearing a hat, one should remove</a:t>
            </a:r>
            <a:r>
              <a:rPr lang="en-US" baseline="0" dirty="0" smtClean="0"/>
              <a:t> it when speaking to an elderly person or someone of high importance, such as a chief. </a:t>
            </a:r>
            <a:r>
              <a:rPr lang="en-US" baseline="0" dirty="0" smtClean="0"/>
              <a:t>(Vayama.com)</a:t>
            </a:r>
          </a:p>
          <a:p>
            <a:endParaRPr lang="en-US" baseline="0" dirty="0" smtClean="0"/>
          </a:p>
          <a:p>
            <a:r>
              <a:rPr lang="en-US" baseline="0" dirty="0" smtClean="0"/>
              <a:t>(http://cdn.sheknows.com/articles/woman-business-suit.jpg)</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find yourself eating</a:t>
            </a:r>
            <a:r>
              <a:rPr lang="en-US" baseline="0" dirty="0" smtClean="0"/>
              <a:t> in Ghana </a:t>
            </a:r>
            <a:r>
              <a:rPr lang="en-US" dirty="0" smtClean="0"/>
              <a:t>(and you will) please</a:t>
            </a:r>
            <a:r>
              <a:rPr lang="en-US" baseline="0" dirty="0" smtClean="0"/>
              <a:t> keep a few things in mind.  </a:t>
            </a:r>
          </a:p>
          <a:p>
            <a:endParaRPr lang="en-US" baseline="0" dirty="0" smtClean="0"/>
          </a:p>
          <a:p>
            <a:pPr>
              <a:buFont typeface="Arial" pitchFamily="34" charset="0"/>
              <a:buChar char="•"/>
            </a:pPr>
            <a:r>
              <a:rPr lang="en-US" baseline="0" dirty="0" smtClean="0"/>
              <a:t> If you invited a person, or group of people, out to eat with you, you should pick up those persons’ bills.  </a:t>
            </a:r>
          </a:p>
          <a:p>
            <a:pPr>
              <a:buFont typeface="Arial" pitchFamily="34" charset="0"/>
              <a:buChar char="•"/>
            </a:pPr>
            <a:r>
              <a:rPr lang="en-US" baseline="0" dirty="0" smtClean="0"/>
              <a:t>  You are welcome to consume alcoholic beverages.  However, do not get intoxicated in pubic.  If you do not drink alcohol but were poured a drink, it is customary and socially acceptable for you to touch the glass to your lips without taking a sip and then pouring the drink on the ground.  Thus, relieving you of feeling pressured into drinking.</a:t>
            </a:r>
          </a:p>
          <a:p>
            <a:pPr>
              <a:buFont typeface="Arial" pitchFamily="34" charset="0"/>
              <a:buChar char="•"/>
            </a:pPr>
            <a:r>
              <a:rPr lang="en-US" baseline="0" dirty="0" smtClean="0"/>
              <a:t>  Do not blow you nose at a table and refrain from eating with your left hand.</a:t>
            </a:r>
          </a:p>
          <a:p>
            <a:pPr>
              <a:buFont typeface="Arial" pitchFamily="34" charset="0"/>
              <a:buChar char="•"/>
            </a:pPr>
            <a:r>
              <a:rPr lang="en-US" baseline="0" dirty="0" smtClean="0"/>
              <a:t>  It is not customary in Ghana to tip for services.  However, if you received truly exceptional service, you can give a small tip of around 5% to 10%.</a:t>
            </a:r>
          </a:p>
          <a:p>
            <a:pPr>
              <a:buFont typeface="Arial" pitchFamily="34" charset="0"/>
              <a:buChar char="•"/>
            </a:pPr>
            <a:endParaRPr lang="en-US" baseline="0" dirty="0" smtClean="0"/>
          </a:p>
          <a:p>
            <a:pPr>
              <a:buFont typeface="Arial" pitchFamily="34" charset="0"/>
              <a:buNone/>
            </a:pPr>
            <a:r>
              <a:rPr lang="en-US" baseline="0" dirty="0" smtClean="0"/>
              <a:t>(Vayama.com)</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in Ghana, do not sit with your legs crossed while in the presence of elders or a chief.  You should also remember to not make any gestures with your left hand such as pointing, waving or giving gifts.  (Vamaya.com)</a:t>
            </a:r>
          </a:p>
          <a:p>
            <a:endParaRPr lang="en-US" baseline="0" dirty="0" smtClean="0"/>
          </a:p>
          <a:p>
            <a:r>
              <a:rPr lang="en-US" baseline="0" dirty="0" smtClean="0"/>
              <a:t>You should also be aware that in Ghana, it is common to see members of the same sex holding hands as a sign of friendship (unlike the very homophobic western culture).  You should also be aware that members of the opposite sex should not hold hands in public.  (Vamaya.com)</a:t>
            </a:r>
            <a:endParaRPr lang="en-US" dirty="0" smtClean="0"/>
          </a:p>
          <a:p>
            <a:endParaRPr lang="en-US" dirty="0" smtClean="0"/>
          </a:p>
          <a:p>
            <a:r>
              <a:rPr lang="en-US" dirty="0" smtClean="0"/>
              <a:t>(http://www.cringel.com/files/images/adia-2007-07-12-DSC-9742-nepali-men-holding-hands-nepal-baglung-cringel.com.jpg)</a:t>
            </a:r>
          </a:p>
        </p:txBody>
      </p:sp>
      <p:sp>
        <p:nvSpPr>
          <p:cNvPr id="4" name="Slide Number Placeholder 3"/>
          <p:cNvSpPr>
            <a:spLocks noGrp="1"/>
          </p:cNvSpPr>
          <p:nvPr>
            <p:ph type="sldNum" sz="quarter" idx="10"/>
          </p:nvPr>
        </p:nvSpPr>
        <p:spPr/>
        <p:txBody>
          <a:bodyPr/>
          <a:lstStyle/>
          <a:p>
            <a:fld id="{E5674B69-D5DB-4983-BD27-D174F38DB527}"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greeting</a:t>
            </a:r>
            <a:r>
              <a:rPr lang="en-US" baseline="0" dirty="0" smtClean="0"/>
              <a:t> people, you should give a handshake and smile.  But, NEVER use your left hand!  Make sure to greet everyone present; starting with the elderly working your way to any children.  You should also remember to shake hands again prior to departure (much like in the United States).  (Vamaya.com)</a:t>
            </a:r>
            <a:endParaRPr lang="en-US" dirty="0" smtClean="0"/>
          </a:p>
          <a:p>
            <a:endParaRPr lang="en-US" dirty="0" smtClean="0"/>
          </a:p>
          <a:p>
            <a:r>
              <a:rPr lang="en-US" dirty="0" smtClean="0"/>
              <a:t>(http://www.boyscouttrail.com/i/w_badge_images/shake.gif)</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probably</a:t>
            </a:r>
            <a:r>
              <a:rPr lang="en-US" baseline="0" dirty="0" smtClean="0"/>
              <a:t> be excited to capture your trip/adventure via photography.  Please remember a few tips:</a:t>
            </a:r>
          </a:p>
          <a:p>
            <a:endParaRPr lang="en-US" baseline="0" dirty="0" smtClean="0"/>
          </a:p>
          <a:p>
            <a:pPr>
              <a:buFont typeface="Arial" pitchFamily="34" charset="0"/>
              <a:buChar char="•"/>
            </a:pPr>
            <a:r>
              <a:rPr lang="en-US" baseline="0" dirty="0" smtClean="0"/>
              <a:t>  Do not under any circumstances take pictures of sacred grounds while in Ghana.</a:t>
            </a:r>
          </a:p>
          <a:p>
            <a:pPr>
              <a:buFont typeface="Arial" pitchFamily="34" charset="0"/>
              <a:buChar char="•"/>
            </a:pPr>
            <a:r>
              <a:rPr lang="en-US" baseline="0" dirty="0" smtClean="0"/>
              <a:t>  Do not take picture of sensitive areas such as the state house, prisons, airports, etc…</a:t>
            </a:r>
          </a:p>
          <a:p>
            <a:pPr>
              <a:buFont typeface="Arial" pitchFamily="34" charset="0"/>
              <a:buChar char="•"/>
            </a:pPr>
            <a:r>
              <a:rPr lang="en-US" baseline="0" dirty="0" smtClean="0"/>
              <a:t>  Always ask someone prior to taking their picture for permission.  Due to religious beliefs, some people are afraid that you may capture their soul within your photo.  </a:t>
            </a:r>
          </a:p>
          <a:p>
            <a:pPr>
              <a:buFont typeface="Arial" pitchFamily="34" charset="0"/>
              <a:buChar char="•"/>
            </a:pPr>
            <a:endParaRPr lang="en-US" baseline="0" dirty="0" smtClean="0"/>
          </a:p>
          <a:p>
            <a:pPr>
              <a:buFont typeface="Arial" pitchFamily="34" charset="0"/>
              <a:buNone/>
            </a:pPr>
            <a:r>
              <a:rPr lang="en-US" baseline="0" dirty="0" smtClean="0"/>
              <a:t>(Vayama.com)</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few more etiquette</a:t>
            </a:r>
            <a:r>
              <a:rPr lang="en-US" baseline="0" dirty="0" smtClean="0"/>
              <a:t> tips to keep in mind:</a:t>
            </a:r>
          </a:p>
          <a:p>
            <a:endParaRPr lang="en-US" baseline="0" dirty="0" smtClean="0"/>
          </a:p>
          <a:p>
            <a:pPr>
              <a:buFont typeface="Arial" pitchFamily="34" charset="0"/>
              <a:buChar char="•"/>
            </a:pPr>
            <a:r>
              <a:rPr lang="en-US" baseline="0" dirty="0" smtClean="0"/>
              <a:t>  Always show up on time for business appointments</a:t>
            </a:r>
          </a:p>
          <a:p>
            <a:pPr>
              <a:buFont typeface="Arial" pitchFamily="34" charset="0"/>
              <a:buChar char="•"/>
            </a:pPr>
            <a:r>
              <a:rPr lang="en-US" baseline="0" dirty="0" smtClean="0"/>
              <a:t>  Do not speak directly with a chief or king.  You should rather use a third party linguist to make that connection.</a:t>
            </a:r>
          </a:p>
          <a:p>
            <a:pPr>
              <a:buFont typeface="Arial" pitchFamily="34" charset="0"/>
              <a:buChar char="•"/>
            </a:pPr>
            <a:r>
              <a:rPr lang="en-US" baseline="0" dirty="0" smtClean="0"/>
              <a:t>  Offer gifts such as schnapps, gin, or money to a chief, king or host</a:t>
            </a:r>
          </a:p>
          <a:p>
            <a:pPr>
              <a:buFont typeface="Arial" pitchFamily="34" charset="0"/>
              <a:buChar char="•"/>
            </a:pPr>
            <a:r>
              <a:rPr lang="en-US" baseline="0" dirty="0" smtClean="0"/>
              <a:t>  When you are a visitor, expect a seat, water and the question of the intention of your visit.  Be honest.</a:t>
            </a:r>
          </a:p>
          <a:p>
            <a:pPr>
              <a:buFont typeface="Arial" pitchFamily="34" charset="0"/>
              <a:buChar char="•"/>
            </a:pPr>
            <a:endParaRPr lang="en-US" baseline="0" dirty="0" smtClean="0"/>
          </a:p>
          <a:p>
            <a:pPr>
              <a:buFont typeface="Arial" pitchFamily="34" charset="0"/>
              <a:buNone/>
            </a:pPr>
            <a:r>
              <a:rPr lang="en-US" baseline="0" dirty="0" smtClean="0"/>
              <a:t>(</a:t>
            </a:r>
            <a:r>
              <a:rPr lang="en-US" baseline="0" dirty="0" smtClean="0"/>
              <a:t>Vamaya.com)</a:t>
            </a:r>
          </a:p>
          <a:p>
            <a:pPr>
              <a:buFont typeface="Arial" pitchFamily="34" charset="0"/>
              <a:buNone/>
            </a:pPr>
            <a:endParaRPr lang="en-US" baseline="0" dirty="0" smtClean="0"/>
          </a:p>
          <a:p>
            <a:pPr>
              <a:buFont typeface="Arial" pitchFamily="34" charset="0"/>
              <a:buNone/>
            </a:pPr>
            <a:r>
              <a:rPr lang="en-US" baseline="0" dirty="0" smtClean="0"/>
              <a:t>(http://www.ianmacleod.com/site/uploads/1175181839.9252.jpg)</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"Mauritius - Ghana Double Tax Treaty." </a:t>
            </a:r>
            <a:r>
              <a:rPr lang="en-US" i="1" dirty="0" err="1" smtClean="0"/>
              <a:t>Cim</a:t>
            </a:r>
            <a:r>
              <a:rPr lang="en-US" i="1" dirty="0" smtClean="0"/>
              <a:t> Global Business Company, IMM,</a:t>
            </a:r>
            <a:r>
              <a:rPr lang="en-US" dirty="0" smtClean="0"/>
              <a:t>. Web. 28 Apr. 2010. &lt;http://www.imm.mu/page.php?page_id=83〈=1&gt;.</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mentioned before under the 12  core cultural values, Ghana is a high context country when it comes to communication. They are rather indirect about what they say, so it would be best for the company to train its employees to be able to interpret the meaning of a conversation. This cultural value also plays into the fact that Ghanaians avoid confrontations. The idea of “face” is very important to the Ghanaians, so they avoid confrontational conversations that may bring up issues or having to refuse someone. (</a:t>
            </a:r>
            <a:r>
              <a:rPr lang="en-US" baseline="0" dirty="0" err="1" smtClean="0"/>
              <a:t>Kwintessential</a:t>
            </a:r>
            <a:r>
              <a:rPr lang="en-US" baseline="0" dirty="0" smtClean="0"/>
              <a:t>)</a:t>
            </a:r>
          </a:p>
          <a:p>
            <a:endParaRPr lang="en-US" baseline="0" dirty="0" smtClean="0"/>
          </a:p>
          <a:p>
            <a:r>
              <a:rPr lang="en-US" baseline="0" dirty="0" smtClean="0"/>
              <a:t>Proverbs are very important to the Ghanaian culture. Thus, individuals may use proverbs to convey a message, while at the same time seem wise. Also important is silence. If an individual is uncomfortable or does not think the other party wants a response, he or she will remain silent.  (</a:t>
            </a:r>
            <a:r>
              <a:rPr lang="en-US" baseline="0" dirty="0" err="1" smtClean="0"/>
              <a:t>Kwintessential</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E5674B69-D5DB-4983-BD27-D174F38DB527}"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management style in Ghana is that those with higher positions have more power and make the decisions. They believe that the supervisors have been chose because they have “more experience and greater knowledge” than those being managed, thus it is unnecessary for them to consult with the lower positions when making decisions. (</a:t>
            </a:r>
            <a:r>
              <a:rPr lang="en-US" baseline="0" dirty="0" err="1" smtClean="0"/>
              <a:t>Kwintessential</a:t>
            </a:r>
            <a:r>
              <a:rPr lang="en-US" baseline="0" dirty="0" smtClean="0"/>
              <a:t>)</a:t>
            </a:r>
          </a:p>
          <a:p>
            <a:endParaRPr lang="en-US" baseline="0" dirty="0" smtClean="0"/>
          </a:p>
          <a:p>
            <a:r>
              <a:rPr lang="en-US" baseline="0" dirty="0" smtClean="0"/>
              <a:t>However, managers may demonstrate concern for employees beyond typical workplace issues. Managers may take great interest in the employee’s family, health, and various other life issues that are not profession related. (</a:t>
            </a:r>
            <a:r>
              <a:rPr lang="en-US" baseline="0" dirty="0" err="1" smtClean="0"/>
              <a:t>Kwintessential</a:t>
            </a:r>
            <a:r>
              <a:rPr lang="en-US" baseline="0" dirty="0" smtClean="0"/>
              <a:t>)</a:t>
            </a:r>
          </a:p>
          <a:p>
            <a:endParaRPr lang="en-US" baseline="0" dirty="0" smtClean="0"/>
          </a:p>
          <a:p>
            <a:r>
              <a:rPr lang="en-US" baseline="0" dirty="0" smtClean="0"/>
              <a:t>Due to globalization, Ghanaians have place more importance on the idea of deadlines. They believe that strict standards and adhering to schedules are important. (</a:t>
            </a:r>
            <a:r>
              <a:rPr lang="en-US" baseline="0" dirty="0" err="1" smtClean="0"/>
              <a:t>Kwintessential</a:t>
            </a:r>
            <a:r>
              <a:rPr lang="en-US" baseline="0" dirty="0" smtClean="0"/>
              <a:t>)</a:t>
            </a:r>
          </a:p>
          <a:p>
            <a:endParaRPr lang="en-US" baseline="0" dirty="0" smtClean="0"/>
          </a:p>
          <a:p>
            <a:r>
              <a:rPr lang="en-US" baseline="0" dirty="0" smtClean="0"/>
              <a:t>Managers should take great caution in avoiding criticizing employees. Ghanaians view “face” with great importance, even in a private setting. It is best to understand that employees will not take well to criticism even if it is constructive. </a:t>
            </a:r>
          </a:p>
        </p:txBody>
      </p:sp>
      <p:sp>
        <p:nvSpPr>
          <p:cNvPr id="4" name="Slide Number Placeholder 3"/>
          <p:cNvSpPr>
            <a:spLocks noGrp="1"/>
          </p:cNvSpPr>
          <p:nvPr>
            <p:ph type="sldNum" sz="quarter" idx="10"/>
          </p:nvPr>
        </p:nvSpPr>
        <p:spPr/>
        <p:txBody>
          <a:bodyPr/>
          <a:lstStyle/>
          <a:p>
            <a:fld id="{E5674B69-D5DB-4983-BD27-D174F38DB527}"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12 core</a:t>
            </a:r>
            <a:r>
              <a:rPr lang="en-US" baseline="0" dirty="0" smtClean="0"/>
              <a:t> cultural values:</a:t>
            </a:r>
          </a:p>
          <a:p>
            <a:endParaRPr lang="en-US" baseline="0" dirty="0" smtClean="0"/>
          </a:p>
          <a:p>
            <a:pPr marL="228600" indent="-228600">
              <a:buAutoNum type="arabicPeriod"/>
            </a:pPr>
            <a:r>
              <a:rPr lang="en-US" dirty="0" smtClean="0"/>
              <a:t>Human Nature</a:t>
            </a:r>
          </a:p>
          <a:p>
            <a:pPr marL="228600" indent="-228600">
              <a:buAutoNum type="arabicPeriod"/>
            </a:pPr>
            <a:r>
              <a:rPr lang="en-US" dirty="0" smtClean="0"/>
              <a:t>Purpose In Life (Doing or Being)</a:t>
            </a:r>
          </a:p>
          <a:p>
            <a:pPr marL="228600" indent="-228600">
              <a:buAutoNum type="arabicPeriod"/>
            </a:pPr>
            <a:r>
              <a:rPr lang="en-US" dirty="0" smtClean="0"/>
              <a:t>Societal Role</a:t>
            </a:r>
          </a:p>
          <a:p>
            <a:pPr marL="228600" indent="-228600">
              <a:buAutoNum type="arabicPeriod"/>
            </a:pPr>
            <a:r>
              <a:rPr lang="en-US" dirty="0" smtClean="0"/>
              <a:t>Nature/Fate</a:t>
            </a:r>
          </a:p>
          <a:p>
            <a:pPr marL="228600" indent="-228600">
              <a:buAutoNum type="arabicPeriod"/>
            </a:pPr>
            <a:r>
              <a:rPr lang="en-US" dirty="0" smtClean="0"/>
              <a:t>Time</a:t>
            </a:r>
          </a:p>
          <a:p>
            <a:pPr marL="228600" indent="-228600">
              <a:buAutoNum type="arabicPeriod"/>
            </a:pPr>
            <a:r>
              <a:rPr lang="en-US" dirty="0" smtClean="0"/>
              <a:t>Communication (Preferred Modes)</a:t>
            </a:r>
          </a:p>
          <a:p>
            <a:pPr marL="228600" indent="-228600">
              <a:buAutoNum type="arabicPeriod"/>
            </a:pPr>
            <a:r>
              <a:rPr lang="en-US" dirty="0" smtClean="0"/>
              <a:t>Power Distance</a:t>
            </a:r>
          </a:p>
          <a:p>
            <a:pPr marL="228600" indent="-228600">
              <a:buAutoNum type="arabicPeriod"/>
            </a:pPr>
            <a:r>
              <a:rPr lang="en-US" dirty="0" smtClean="0"/>
              <a:t>Uncertainty Avoidance</a:t>
            </a:r>
          </a:p>
          <a:p>
            <a:pPr marL="228600" indent="-228600">
              <a:buAutoNum type="arabicPeriod"/>
            </a:pPr>
            <a:r>
              <a:rPr lang="en-US" dirty="0" smtClean="0"/>
              <a:t>Masculinity/Femininity</a:t>
            </a:r>
          </a:p>
          <a:p>
            <a:pPr marL="228600" indent="-228600">
              <a:buAutoNum type="arabicPeriod"/>
            </a:pPr>
            <a:r>
              <a:rPr lang="en-US" dirty="0" smtClean="0"/>
              <a:t>Universalistic/Particularistic</a:t>
            </a:r>
          </a:p>
          <a:p>
            <a:pPr marL="228600" indent="-228600">
              <a:buAutoNum type="arabicPeriod"/>
            </a:pPr>
            <a:r>
              <a:rPr lang="en-US" dirty="0" smtClean="0"/>
              <a:t>Specific/Diffuse</a:t>
            </a:r>
          </a:p>
          <a:p>
            <a:pPr marL="228600" indent="-228600">
              <a:buAutoNum type="arabicPeriod"/>
            </a:pPr>
            <a:r>
              <a:rPr lang="en-US" dirty="0" smtClean="0"/>
              <a:t> Status</a:t>
            </a:r>
          </a:p>
        </p:txBody>
      </p:sp>
      <p:sp>
        <p:nvSpPr>
          <p:cNvPr id="4" name="Slide Number Placeholder 3"/>
          <p:cNvSpPr>
            <a:spLocks noGrp="1"/>
          </p:cNvSpPr>
          <p:nvPr>
            <p:ph type="sldNum" sz="quarter" idx="10"/>
          </p:nvPr>
        </p:nvSpPr>
        <p:spPr/>
        <p:txBody>
          <a:bodyPr/>
          <a:lstStyle/>
          <a:p>
            <a:fld id="{E5674B69-D5DB-4983-BD27-D174F38DB52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organizational</a:t>
            </a:r>
            <a:r>
              <a:rPr lang="en-US" baseline="0" dirty="0" smtClean="0"/>
              <a:t> structure of businesses in Ghana go hand in hand with the management style. Ghana is a “top down” society meaning that there is a hierarchy and the decisions come from the top managers traveling to the bottom employees. To be successful in Ghana one must remember to be formal and courteous to older people and those with senior positions. Those at the top are to be treated with the utmost respect and reverence. (</a:t>
            </a:r>
            <a:r>
              <a:rPr lang="en-US" baseline="0" dirty="0" err="1" smtClean="0"/>
              <a:t>Kwintessential</a:t>
            </a:r>
            <a:r>
              <a:rPr lang="en-US" baseline="0" dirty="0" smtClean="0"/>
              <a:t>)</a:t>
            </a:r>
          </a:p>
          <a:p>
            <a:endParaRPr lang="en-US" baseline="0" dirty="0" smtClean="0"/>
          </a:p>
          <a:p>
            <a:r>
              <a:rPr lang="en-US" baseline="0" dirty="0" smtClean="0"/>
              <a:t>Each person in the company has a distinct role and is expected to play that role carefully to keep the order of the company. Managers tell the subordinates what needs to be done, and the subordinates get that accomplished. Although hierarchy is important, successful management is based on the ability of the individuals of the group to do their role and perform accordingly. (</a:t>
            </a:r>
            <a:r>
              <a:rPr lang="en-US" baseline="0" dirty="0" err="1" smtClean="0"/>
              <a:t>Kwintessential</a:t>
            </a:r>
            <a:r>
              <a:rPr lang="en-US" baseline="0" dirty="0" smtClean="0"/>
              <a:t>)</a:t>
            </a:r>
          </a:p>
          <a:p>
            <a:endParaRPr lang="en-US" baseline="0" dirty="0" smtClean="0"/>
          </a:p>
          <a:p>
            <a:r>
              <a:rPr lang="en-US" dirty="0" smtClean="0"/>
              <a:t>"Stephen M Price in Ghana." Web. 28 Apr. 2010. &lt;http://www.hpmc.com/ghana/&gt;.</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regards to negotiations, the higher positioned individuals will have the power to negotiate. Ghanaians also place great importance on relationships, so it would be best for Automotive Glass, Inc. employees to develop a relationship with the Ghanaians. It may take a lot of time to build this relationship, but in the end it will be for the best of the company. (</a:t>
            </a:r>
            <a:r>
              <a:rPr lang="en-US" baseline="0" dirty="0" err="1" smtClean="0"/>
              <a:t>Kwintessential</a:t>
            </a:r>
            <a:r>
              <a:rPr lang="en-US" baseline="0" dirty="0" smtClean="0"/>
              <a:t>)</a:t>
            </a:r>
          </a:p>
          <a:p>
            <a:endParaRPr lang="en-US" baseline="0" dirty="0" smtClean="0"/>
          </a:p>
          <a:p>
            <a:r>
              <a:rPr lang="en-US" baseline="0" dirty="0" smtClean="0"/>
              <a:t>Remember that the decision making lies with those in higher positions which usually means the CEO, thus expect the negotiation to take time. Avoid rushing the other party, otherwise it may cause offense and risk the entire business negotiation. Also avoid becoming impatient or becoming upset. Neither emotions will fair well in this negotiation. (</a:t>
            </a:r>
            <a:r>
              <a:rPr lang="en-US" baseline="0" dirty="0" err="1" smtClean="0"/>
              <a:t>Kwintessential</a:t>
            </a:r>
            <a:r>
              <a:rPr lang="en-US" baseline="0" dirty="0" smtClean="0"/>
              <a:t>)</a:t>
            </a:r>
          </a:p>
          <a:p>
            <a:endParaRPr lang="en-US" baseline="0" dirty="0" smtClean="0"/>
          </a:p>
          <a:p>
            <a:r>
              <a:rPr lang="en-US" baseline="0" dirty="0" smtClean="0"/>
              <a:t>As stated before, Ghanaians have a hard time disagreeing, so do not assume that the negotiation is going well because there are no disagreements or challenges. (</a:t>
            </a:r>
            <a:r>
              <a:rPr lang="en-US" baseline="0" dirty="0" err="1" smtClean="0"/>
              <a:t>Kwintessential</a:t>
            </a:r>
            <a:r>
              <a:rPr lang="en-US" baseline="0" dirty="0" smtClean="0"/>
              <a:t>)</a:t>
            </a:r>
          </a:p>
          <a:p>
            <a:endParaRPr lang="en-US" baseline="0" dirty="0" smtClean="0"/>
          </a:p>
          <a:p>
            <a:r>
              <a:rPr lang="en-US" dirty="0" smtClean="0"/>
              <a:t>"Babson Dean Teaches Business Skills in Ghana - The Boston Globe." </a:t>
            </a:r>
            <a:r>
              <a:rPr lang="en-US" i="1" dirty="0" smtClean="0"/>
              <a:t>Boston.com</a:t>
            </a:r>
            <a:r>
              <a:rPr lang="en-US" dirty="0" smtClean="0"/>
              <a:t>. Web. 28 Apr. 2010. &lt;http://www.boston.com/news/local/articles/2008/02/10/a_start_up_bridge_to_ghana/&gt;.</a:t>
            </a:r>
            <a:endParaRPr lang="en-US" baseline="0" dirty="0" smtClean="0"/>
          </a:p>
        </p:txBody>
      </p:sp>
      <p:sp>
        <p:nvSpPr>
          <p:cNvPr id="4" name="Slide Number Placeholder 3"/>
          <p:cNvSpPr>
            <a:spLocks noGrp="1"/>
          </p:cNvSpPr>
          <p:nvPr>
            <p:ph type="sldNum" sz="quarter" idx="10"/>
          </p:nvPr>
        </p:nvSpPr>
        <p:spPr/>
        <p:txBody>
          <a:bodyPr/>
          <a:lstStyle/>
          <a:p>
            <a:fld id="{E5674B69-D5DB-4983-BD27-D174F38DB527}"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"Peoples of Niger." </a:t>
            </a:r>
            <a:r>
              <a:rPr lang="en-US" i="1" dirty="0" smtClean="0"/>
              <a:t>African Journey</a:t>
            </a:r>
            <a:r>
              <a:rPr lang="en-US" dirty="0" smtClean="0"/>
              <a:t>. Project Exploration, </a:t>
            </a:r>
            <a:r>
              <a:rPr lang="en-US" dirty="0" err="1" smtClean="0"/>
              <a:t>n.d</a:t>
            </a:r>
            <a:r>
              <a:rPr lang="en-US" dirty="0" smtClean="0"/>
              <a:t>. Web. 30 Apr. 2010. &lt;http://projectexploration.org/jobaria/AfricanJourney.html&gt;. </a:t>
            </a:r>
          </a:p>
          <a:p>
            <a:endParaRPr lang="en-US" dirty="0" smtClean="0"/>
          </a:p>
          <a:p>
            <a:r>
              <a:rPr lang="en-US" dirty="0" err="1" smtClean="0"/>
              <a:t>Boahene</a:t>
            </a:r>
            <a:r>
              <a:rPr lang="en-US" dirty="0" smtClean="0"/>
              <a:t>, </a:t>
            </a:r>
            <a:r>
              <a:rPr lang="en-US" dirty="0" err="1" smtClean="0"/>
              <a:t>Kwadwo</a:t>
            </a:r>
            <a:r>
              <a:rPr lang="en-US" dirty="0" smtClean="0"/>
              <a:t>. "History and Significance of Ghana's </a:t>
            </a:r>
            <a:r>
              <a:rPr lang="en-US" dirty="0" err="1" smtClean="0"/>
              <a:t>Kente</a:t>
            </a:r>
            <a:r>
              <a:rPr lang="en-US" dirty="0" smtClean="0"/>
              <a:t> Cloth." </a:t>
            </a:r>
            <a:r>
              <a:rPr lang="en-US" i="1" dirty="0" smtClean="0"/>
              <a:t>African Journey</a:t>
            </a:r>
            <a:r>
              <a:rPr lang="en-US" dirty="0" smtClean="0"/>
              <a:t>. Manchester Public Schools, 1995. Web. 30 Apr. 2010. &lt;http://art-smart.ci.manchester.ct.us/fiber-kente/kente.html&gt;. </a:t>
            </a:r>
          </a:p>
          <a:p>
            <a:endParaRPr lang="en-US" dirty="0" smtClean="0"/>
          </a:p>
          <a:p>
            <a:r>
              <a:rPr lang="en-US" dirty="0" smtClean="0"/>
              <a:t>Arthur, G.F. </a:t>
            </a:r>
            <a:r>
              <a:rPr lang="en-US" dirty="0" err="1" smtClean="0"/>
              <a:t>Kojo</a:t>
            </a:r>
            <a:r>
              <a:rPr lang="en-US" dirty="0" smtClean="0"/>
              <a:t>, and Robert Rowe. "</a:t>
            </a:r>
            <a:r>
              <a:rPr lang="en-US" dirty="0" err="1" smtClean="0"/>
              <a:t>Akan</a:t>
            </a:r>
            <a:r>
              <a:rPr lang="en-US" dirty="0" smtClean="0"/>
              <a:t> </a:t>
            </a:r>
            <a:r>
              <a:rPr lang="en-US" dirty="0" err="1" smtClean="0"/>
              <a:t>Kente</a:t>
            </a:r>
            <a:r>
              <a:rPr lang="en-US" dirty="0" smtClean="0"/>
              <a:t> Cloths." </a:t>
            </a:r>
            <a:r>
              <a:rPr lang="en-US" i="1" dirty="0" err="1" smtClean="0"/>
              <a:t>Akan</a:t>
            </a:r>
            <a:r>
              <a:rPr lang="en-US" i="1" dirty="0" smtClean="0"/>
              <a:t> Cultural Symbols Project</a:t>
            </a:r>
            <a:r>
              <a:rPr lang="en-US" dirty="0" smtClean="0"/>
              <a:t>. </a:t>
            </a:r>
            <a:r>
              <a:rPr lang="en-US" dirty="0" err="1" smtClean="0"/>
              <a:t>N.p</a:t>
            </a:r>
            <a:r>
              <a:rPr lang="en-US" dirty="0" smtClean="0"/>
              <a:t>., 2006. Web. 30 Apr. 2010. &lt;http://www.marshall.edu/akanart/CLOTH_KENTE.HTML&gt;. </a:t>
            </a:r>
          </a:p>
          <a:p>
            <a:endParaRPr lang="en-US" dirty="0" smtClean="0"/>
          </a:p>
          <a:p>
            <a:r>
              <a:rPr lang="en-US" dirty="0" smtClean="0"/>
              <a:t>"Ghana Etiquette Tips." </a:t>
            </a:r>
            <a:r>
              <a:rPr lang="en-US" i="1" dirty="0" err="1" smtClean="0"/>
              <a:t>Vayama</a:t>
            </a:r>
            <a:r>
              <a:rPr lang="en-US" dirty="0" smtClean="0"/>
              <a:t>. </a:t>
            </a:r>
            <a:r>
              <a:rPr lang="en-US" dirty="0" err="1" smtClean="0"/>
              <a:t>N.p</a:t>
            </a:r>
            <a:r>
              <a:rPr lang="en-US" dirty="0" smtClean="0"/>
              <a:t>., </a:t>
            </a:r>
            <a:r>
              <a:rPr lang="en-US" dirty="0" err="1" smtClean="0"/>
              <a:t>n.d</a:t>
            </a:r>
            <a:r>
              <a:rPr lang="en-US" dirty="0" smtClean="0"/>
              <a:t>. Web. 30 Apr. 2010. &lt;http://www.vayama.com/etiquette/ghana/&gt;. </a:t>
            </a:r>
          </a:p>
          <a:p>
            <a:endParaRPr lang="en-US" dirty="0" smtClean="0"/>
          </a:p>
          <a:p>
            <a:r>
              <a:rPr lang="en-US" dirty="0" smtClean="0"/>
              <a:t>"Travel Guide." </a:t>
            </a:r>
            <a:r>
              <a:rPr lang="en-US" i="1" dirty="0" smtClean="0"/>
              <a:t>Touring Ghana</a:t>
            </a:r>
            <a:r>
              <a:rPr lang="en-US" dirty="0" smtClean="0"/>
              <a:t>. </a:t>
            </a:r>
            <a:r>
              <a:rPr lang="en-US" dirty="0" err="1" smtClean="0"/>
              <a:t>N.p</a:t>
            </a:r>
            <a:r>
              <a:rPr lang="en-US" dirty="0" smtClean="0"/>
              <a:t>., </a:t>
            </a:r>
            <a:r>
              <a:rPr lang="en-US" dirty="0" err="1" smtClean="0"/>
              <a:t>n.d</a:t>
            </a:r>
            <a:r>
              <a:rPr lang="en-US" dirty="0" smtClean="0"/>
              <a:t>. Web. 30 Apr. 2010. &lt;http://www.touringghana.com/traveltips.asp&gt;. </a:t>
            </a:r>
          </a:p>
          <a:p>
            <a:endParaRPr lang="en-US" dirty="0" smtClean="0"/>
          </a:p>
          <a:p>
            <a:r>
              <a:rPr lang="en-US" dirty="0" smtClean="0"/>
              <a:t>"</a:t>
            </a:r>
            <a:r>
              <a:rPr lang="en-US" dirty="0" err="1" smtClean="0"/>
              <a:t>Akan</a:t>
            </a:r>
            <a:r>
              <a:rPr lang="en-US" dirty="0" smtClean="0"/>
              <a:t> </a:t>
            </a:r>
            <a:r>
              <a:rPr lang="en-US" dirty="0" err="1" smtClean="0"/>
              <a:t>Kente</a:t>
            </a:r>
            <a:r>
              <a:rPr lang="en-US" dirty="0" smtClean="0"/>
              <a:t> Cloth Symbols: Introduction." </a:t>
            </a:r>
            <a:r>
              <a:rPr lang="en-US" i="1" dirty="0" smtClean="0"/>
              <a:t>Marshall University - Huntington, WV</a:t>
            </a:r>
            <a:r>
              <a:rPr lang="en-US" dirty="0" smtClean="0"/>
              <a:t>. Web. 28 Apr. 2010. &lt;http://www.marshall.edu/akanart/cloth_kente.html&gt;.</a:t>
            </a:r>
          </a:p>
          <a:p>
            <a:endParaRPr lang="en-US" dirty="0" smtClean="0"/>
          </a:p>
          <a:p>
            <a:r>
              <a:rPr lang="en-US" dirty="0" smtClean="0"/>
              <a:t>"</a:t>
            </a:r>
            <a:r>
              <a:rPr lang="en-US" dirty="0" err="1" smtClean="0"/>
              <a:t>Akan</a:t>
            </a:r>
            <a:r>
              <a:rPr lang="en-US" dirty="0" smtClean="0"/>
              <a:t> </a:t>
            </a:r>
            <a:r>
              <a:rPr lang="en-US" dirty="0" err="1" smtClean="0"/>
              <a:t>Kente</a:t>
            </a:r>
            <a:r>
              <a:rPr lang="en-US" dirty="0" smtClean="0"/>
              <a:t> Cloths and Motifs." </a:t>
            </a:r>
            <a:r>
              <a:rPr lang="en-US" i="1" dirty="0" smtClean="0"/>
              <a:t>Marshall University - Huntington, WV</a:t>
            </a:r>
            <a:r>
              <a:rPr lang="en-US" dirty="0" smtClean="0"/>
              <a:t>. Web. 28 Apr. 2010. &lt;http://www.marshall.edu/akanart/kentecloth_samples.html&gt;.</a:t>
            </a:r>
          </a:p>
          <a:p>
            <a:endParaRPr lang="en-US" dirty="0" smtClean="0"/>
          </a:p>
          <a:p>
            <a:r>
              <a:rPr lang="en-US" dirty="0" smtClean="0"/>
              <a:t>"History of Ashanti </a:t>
            </a:r>
            <a:r>
              <a:rPr lang="en-US" dirty="0" err="1" smtClean="0"/>
              <a:t>Kente</a:t>
            </a:r>
            <a:r>
              <a:rPr lang="en-US" dirty="0" smtClean="0"/>
              <a:t> Cloth." </a:t>
            </a:r>
            <a:r>
              <a:rPr lang="en-US" i="1" dirty="0" smtClean="0"/>
              <a:t>Handcrafted African Textiles and Handicrafts</a:t>
            </a:r>
            <a:r>
              <a:rPr lang="en-US" dirty="0" smtClean="0"/>
              <a:t>. Web. 28 Apr. 2010. &lt;http://kente.midwesttradegroup.com/history.html&gt;.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"Ghana- Culture, Etiquette, Customs and Protocol." </a:t>
            </a:r>
            <a:r>
              <a:rPr lang="en-US" i="1" dirty="0" smtClean="0"/>
              <a:t>Translation Services | Interpreters | Intercultural Communication | Cross Cultural Training</a:t>
            </a:r>
            <a:r>
              <a:rPr lang="en-US" dirty="0" smtClean="0"/>
              <a:t>. Web. 30 Mar. 2010. &lt;http://www.kwintessential.co.uk/resources/global-etiquette/ghana.html&gt;.</a:t>
            </a:r>
          </a:p>
        </p:txBody>
      </p:sp>
      <p:sp>
        <p:nvSpPr>
          <p:cNvPr id="4" name="Slide Number Placeholder 3"/>
          <p:cNvSpPr>
            <a:spLocks noGrp="1"/>
          </p:cNvSpPr>
          <p:nvPr>
            <p:ph type="sldNum" sz="quarter" idx="10"/>
          </p:nvPr>
        </p:nvSpPr>
        <p:spPr/>
        <p:txBody>
          <a:bodyPr/>
          <a:lstStyle/>
          <a:p>
            <a:fld id="{E5674B69-D5DB-4983-BD27-D174F38DB527}"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“Asante weavers of Ghana convey history, philosophy, ethics, oral literature, moral values, codes of conduct and religious beliefs through ceremonial weaving of special patterns and colors called </a:t>
            </a:r>
            <a:r>
              <a:rPr lang="en-US" dirty="0" err="1" smtClean="0"/>
              <a:t>Kente</a:t>
            </a:r>
            <a:r>
              <a:rPr lang="en-US" dirty="0" smtClean="0"/>
              <a:t>.</a:t>
            </a:r>
            <a:r>
              <a:rPr lang="en-US" baseline="0" dirty="0" smtClean="0"/>
              <a:t>  </a:t>
            </a:r>
            <a:r>
              <a:rPr lang="en-US" dirty="0" err="1" smtClean="0"/>
              <a:t>Kente</a:t>
            </a:r>
            <a:r>
              <a:rPr lang="en-US" dirty="0" smtClean="0"/>
              <a:t> cloth is hand woven on a horizontal loom.  Strips about four inches wide are sewn together to make larger pieces of cloth.  Yarn for the cloth is traditionally spun from cotton or silk.  Various colors have different symbolic meanings</a:t>
            </a:r>
            <a:r>
              <a:rPr lang="en-US" baseline="0" dirty="0" smtClean="0"/>
              <a:t> </a:t>
            </a:r>
            <a:r>
              <a:rPr lang="en-US" dirty="0" smtClean="0"/>
              <a:t>and different combinations of silk, cotton, and colored yarn carry different levels of prestige.”</a:t>
            </a:r>
          </a:p>
          <a:p>
            <a:endParaRPr lang="en-US" dirty="0" smtClean="0"/>
          </a:p>
          <a:p>
            <a:r>
              <a:rPr lang="en-US" dirty="0" smtClean="0"/>
              <a:t>“There are more than 300 types of cloth design patterns.  Each design has a name and a meaning; weaving the designs with different colors affects the meanings.  Names for the patterns include: </a:t>
            </a:r>
          </a:p>
          <a:p>
            <a:endParaRPr lang="en-US" dirty="0" smtClean="0"/>
          </a:p>
          <a:p>
            <a:pPr>
              <a:buFont typeface="Arial" pitchFamily="34" charset="0"/>
              <a:buChar char="•"/>
            </a:pPr>
            <a:r>
              <a:rPr lang="en-US" dirty="0" smtClean="0"/>
              <a:t> The extended family is a force </a:t>
            </a:r>
          </a:p>
          <a:p>
            <a:pPr>
              <a:buFont typeface="Arial" pitchFamily="34" charset="0"/>
              <a:buChar char="•"/>
            </a:pPr>
            <a:r>
              <a:rPr lang="en-US" dirty="0" smtClean="0"/>
              <a:t> One person does not rule a nation</a:t>
            </a:r>
          </a:p>
          <a:p>
            <a:pPr>
              <a:buFont typeface="Arial" pitchFamily="34" charset="0"/>
              <a:buChar char="•"/>
            </a:pPr>
            <a:r>
              <a:rPr lang="en-US" baseline="0" dirty="0" smtClean="0"/>
              <a:t> A</a:t>
            </a:r>
            <a:r>
              <a:rPr lang="en-US" dirty="0" smtClean="0"/>
              <a:t>n elderly woman </a:t>
            </a:r>
          </a:p>
          <a:p>
            <a:pPr>
              <a:buFont typeface="Arial" pitchFamily="34" charset="0"/>
              <a:buChar char="•"/>
            </a:pPr>
            <a:r>
              <a:rPr lang="en-US" baseline="0" dirty="0" smtClean="0"/>
              <a:t> T</a:t>
            </a:r>
            <a:r>
              <a:rPr lang="en-US" dirty="0" smtClean="0"/>
              <a:t>here is fire in the </a:t>
            </a:r>
            <a:r>
              <a:rPr lang="en-US" dirty="0" err="1" smtClean="0"/>
              <a:t>Oyoko</a:t>
            </a:r>
            <a:r>
              <a:rPr lang="en-US" dirty="0" smtClean="0"/>
              <a:t> nation </a:t>
            </a:r>
          </a:p>
          <a:p>
            <a:pPr>
              <a:buFont typeface="Arial" pitchFamily="34" charset="0"/>
              <a:buChar char="•"/>
            </a:pPr>
            <a:r>
              <a:rPr lang="en-US" baseline="0" dirty="0" smtClean="0"/>
              <a:t> I</a:t>
            </a:r>
            <a:r>
              <a:rPr lang="en-US" dirty="0" smtClean="0"/>
              <a:t>f you have something to say about me, let me first give you a stool to sit on </a:t>
            </a:r>
          </a:p>
          <a:p>
            <a:pPr>
              <a:buFont typeface="Arial" pitchFamily="34" charset="0"/>
              <a:buChar char="•"/>
            </a:pPr>
            <a:r>
              <a:rPr lang="en-US" dirty="0" smtClean="0"/>
              <a:t> I alone did not cause it to happen” (Project Exploration)</a:t>
            </a:r>
          </a:p>
          <a:p>
            <a:pPr>
              <a:buFont typeface="Arial" pitchFamily="34" charset="0"/>
              <a:buNone/>
            </a:pPr>
            <a:endParaRPr lang="en-US" dirty="0" smtClean="0"/>
          </a:p>
          <a:p>
            <a:pPr>
              <a:buFont typeface="Arial" pitchFamily="34" charset="0"/>
              <a:buNone/>
            </a:pPr>
            <a:r>
              <a:rPr lang="en-US" dirty="0" smtClean="0"/>
              <a:t>These names for</a:t>
            </a:r>
            <a:r>
              <a:rPr lang="en-US" baseline="0" dirty="0" smtClean="0"/>
              <a:t> designs and the idea of the fabric itself is a metaphor worth using to explain the Ghanaian culture.</a:t>
            </a:r>
            <a:endParaRPr lang="en-US" dirty="0" smtClean="0"/>
          </a:p>
        </p:txBody>
      </p:sp>
      <p:sp>
        <p:nvSpPr>
          <p:cNvPr id="4" name="Slide Number Placeholder 3"/>
          <p:cNvSpPr>
            <a:spLocks noGrp="1"/>
          </p:cNvSpPr>
          <p:nvPr>
            <p:ph type="sldNum" sz="quarter" idx="10"/>
          </p:nvPr>
        </p:nvSpPr>
        <p:spPr/>
        <p:txBody>
          <a:bodyPr/>
          <a:lstStyle/>
          <a:p>
            <a:fld id="{E5674B69-D5DB-4983-BD27-D174F38DB52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(http://www.afrikboutik.com/kentescarfs/kente2.jpg)</a:t>
            </a:r>
          </a:p>
          <a:p>
            <a:endParaRPr lang="en-US" dirty="0" smtClean="0"/>
          </a:p>
          <a:p>
            <a:r>
              <a:rPr lang="en-US" dirty="0" smtClean="0"/>
              <a:t>(http://www.kentecloth.net/wp-content/uploads/2009/10/kente-pics222.jpg)</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(http://jd-associates.net/images/kente_22.jpg)</a:t>
            </a:r>
          </a:p>
          <a:p>
            <a:endParaRPr lang="en-US" dirty="0" smtClean="0"/>
          </a:p>
          <a:p>
            <a:r>
              <a:rPr lang="en-US" dirty="0" smtClean="0"/>
              <a:t>(http://www.marshall.edu/akanart/images/KENTESTORE.JPG)</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Ghanaian belief about</a:t>
            </a:r>
            <a:r>
              <a:rPr lang="en-US" baseline="0" dirty="0" smtClean="0"/>
              <a:t> human nature is that people are a mix of good and evil. The </a:t>
            </a:r>
            <a:r>
              <a:rPr lang="en-US" baseline="0" dirty="0" err="1" smtClean="0"/>
              <a:t>Kente</a:t>
            </a:r>
            <a:r>
              <a:rPr lang="en-US" baseline="0" dirty="0" smtClean="0"/>
              <a:t> personifies this thought through this pattern called </a:t>
            </a:r>
            <a:r>
              <a:rPr lang="en-US" baseline="0" dirty="0" smtClean="0"/>
              <a:t>“Obi </a:t>
            </a:r>
            <a:r>
              <a:rPr lang="en-US" baseline="0" dirty="0" err="1" smtClean="0"/>
              <a:t>Nkye</a:t>
            </a:r>
            <a:r>
              <a:rPr lang="en-US" baseline="0" dirty="0" smtClean="0"/>
              <a:t> Obi Kwan Mu Si” which literally translates to “sooner or later one would stray into the path of the </a:t>
            </a:r>
            <a:r>
              <a:rPr lang="en-US" baseline="0" dirty="0" smtClean="0"/>
              <a:t>other” </a:t>
            </a:r>
            <a:r>
              <a:rPr lang="en-US" baseline="0" dirty="0" smtClean="0"/>
              <a:t>(Marshall, 1998-2001</a:t>
            </a:r>
            <a:r>
              <a:rPr lang="en-US" baseline="0" dirty="0" smtClean="0"/>
              <a:t>).</a:t>
            </a:r>
            <a:endParaRPr lang="en-US" baseline="0" dirty="0" smtClean="0"/>
          </a:p>
          <a:p>
            <a:endParaRPr lang="en-US" baseline="0" dirty="0" smtClean="0"/>
          </a:p>
          <a:p>
            <a:r>
              <a:rPr lang="en-US" baseline="0" dirty="0" smtClean="0"/>
              <a:t>The symbols of this pattern include:</a:t>
            </a:r>
          </a:p>
          <a:p>
            <a:pPr>
              <a:buFont typeface="Arial" pitchFamily="34" charset="0"/>
              <a:buChar char="•"/>
            </a:pPr>
            <a:r>
              <a:rPr lang="en-US" baseline="0" dirty="0" smtClean="0"/>
              <a:t> Forgiveness </a:t>
            </a:r>
          </a:p>
          <a:p>
            <a:pPr>
              <a:buFont typeface="Arial" pitchFamily="34" charset="0"/>
              <a:buChar char="•"/>
            </a:pPr>
            <a:r>
              <a:rPr lang="en-US" baseline="0" dirty="0" smtClean="0"/>
              <a:t> Conciliation </a:t>
            </a:r>
          </a:p>
          <a:p>
            <a:pPr>
              <a:buFont typeface="Arial" pitchFamily="34" charset="0"/>
              <a:buChar char="•"/>
            </a:pPr>
            <a:r>
              <a:rPr lang="en-US" baseline="0" dirty="0" smtClean="0"/>
              <a:t> Tolerance </a:t>
            </a:r>
          </a:p>
          <a:p>
            <a:pPr>
              <a:buFont typeface="Arial" pitchFamily="34" charset="0"/>
              <a:buChar char="•"/>
            </a:pPr>
            <a:r>
              <a:rPr lang="en-US" baseline="0" dirty="0" smtClean="0"/>
              <a:t> Patience</a:t>
            </a:r>
          </a:p>
          <a:p>
            <a:pPr>
              <a:buFont typeface="Arial" pitchFamily="34" charset="0"/>
              <a:buChar char="•"/>
            </a:pPr>
            <a:r>
              <a:rPr lang="en-US" baseline="0" dirty="0" smtClean="0"/>
              <a:t> Fairness </a:t>
            </a:r>
          </a:p>
          <a:p>
            <a:pPr>
              <a:buFont typeface="Arial" pitchFamily="34" charset="0"/>
              <a:buNone/>
            </a:pPr>
            <a:endParaRPr lang="en-US" baseline="0" dirty="0" smtClean="0"/>
          </a:p>
          <a:p>
            <a:pPr>
              <a:buFont typeface="Arial" pitchFamily="34" charset="0"/>
              <a:buNone/>
            </a:pPr>
            <a:r>
              <a:rPr lang="en-US" baseline="0" dirty="0" smtClean="0"/>
              <a:t>This </a:t>
            </a:r>
            <a:r>
              <a:rPr lang="en-US" baseline="0" dirty="0" err="1" smtClean="0"/>
              <a:t>Kente</a:t>
            </a:r>
            <a:r>
              <a:rPr lang="en-US" baseline="0" dirty="0" smtClean="0"/>
              <a:t> represents the Ghanaian belief that although people in general may be good, there is always a chance for errors and mistakes. Thus there is a mix of good and evil in people. </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Ghanaians believe that the</a:t>
            </a:r>
            <a:r>
              <a:rPr lang="en-US" baseline="0" dirty="0" smtClean="0"/>
              <a:t>ir purpose in life involves a mix of doing (working) and being (living). Working is necessary for the Ghanaians to survive, but their hard work is balance with their ability to live life. Ghanaians attend many festivals and social events where their </a:t>
            </a:r>
            <a:r>
              <a:rPr lang="en-US" baseline="0" dirty="0" err="1" smtClean="0"/>
              <a:t>Kente</a:t>
            </a:r>
            <a:r>
              <a:rPr lang="en-US" baseline="0" dirty="0" smtClean="0"/>
              <a:t> is worn. The people wear their </a:t>
            </a:r>
            <a:r>
              <a:rPr lang="en-US" baseline="0" dirty="0" err="1" smtClean="0"/>
              <a:t>Kentes</a:t>
            </a:r>
            <a:r>
              <a:rPr lang="en-US" baseline="0" dirty="0" smtClean="0"/>
              <a:t> to “reflect the spirit of the </a:t>
            </a:r>
            <a:r>
              <a:rPr lang="en-US" baseline="0" dirty="0" smtClean="0"/>
              <a:t>occasion” </a:t>
            </a:r>
            <a:r>
              <a:rPr lang="en-US" baseline="0" dirty="0" smtClean="0"/>
              <a:t>(Midwest Global Group Inc</a:t>
            </a:r>
            <a:r>
              <a:rPr lang="en-US" baseline="0" dirty="0" smtClean="0"/>
              <a:t>.).  The </a:t>
            </a:r>
            <a:r>
              <a:rPr lang="en-US" baseline="0" dirty="0" err="1" smtClean="0"/>
              <a:t>Kentes</a:t>
            </a:r>
            <a:r>
              <a:rPr lang="en-US" baseline="0" dirty="0" smtClean="0"/>
              <a:t> represent the </a:t>
            </a:r>
            <a:r>
              <a:rPr lang="en-US" baseline="0" dirty="0" err="1" smtClean="0"/>
              <a:t>Ghanians</a:t>
            </a:r>
            <a:r>
              <a:rPr lang="en-US" baseline="0" dirty="0" smtClean="0"/>
              <a:t> need to celebrate to balance out their work and social lives. </a:t>
            </a:r>
            <a:endParaRPr lang="en-US" dirty="0"/>
          </a:p>
        </p:txBody>
      </p:sp>
      <p:sp>
        <p:nvSpPr>
          <p:cNvPr id="4" name="Slide Number Placeholder 3"/>
          <p:cNvSpPr>
            <a:spLocks noGrp="1"/>
          </p:cNvSpPr>
          <p:nvPr>
            <p:ph type="sldNum" sz="quarter" idx="10"/>
          </p:nvPr>
        </p:nvSpPr>
        <p:spPr/>
        <p:txBody>
          <a:bodyPr/>
          <a:lstStyle/>
          <a:p>
            <a:fld id="{E5674B69-D5DB-4983-BD27-D174F38DB52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D32EC57-A579-4FF0-A40B-0EC205CF9807}" type="datetimeFigureOut">
              <a:rPr lang="en-US" smtClean="0"/>
              <a:pPr/>
              <a:t>4/30/2010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E21256D-15A6-4E6F-9A74-A4EC187899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2EC57-A579-4FF0-A40B-0EC205CF9807}" type="datetimeFigureOut">
              <a:rPr lang="en-US" smtClean="0"/>
              <a:pPr/>
              <a:t>4/30/2010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21256D-15A6-4E6F-9A74-A4EC187899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2EC57-A579-4FF0-A40B-0EC205CF9807}" type="datetimeFigureOut">
              <a:rPr lang="en-US" smtClean="0"/>
              <a:pPr/>
              <a:t>4/30/2010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21256D-15A6-4E6F-9A74-A4EC187899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2EC57-A579-4FF0-A40B-0EC205CF9807}" type="datetimeFigureOut">
              <a:rPr lang="en-US" smtClean="0"/>
              <a:pPr/>
              <a:t>4/30/2010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21256D-15A6-4E6F-9A74-A4EC187899D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32EC57-A579-4FF0-A40B-0EC205CF9807}" type="datetimeFigureOut">
              <a:rPr lang="en-US" smtClean="0"/>
              <a:pPr/>
              <a:t>4/30/2010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E21256D-15A6-4E6F-9A74-A4EC187899D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32EC57-A579-4FF0-A40B-0EC205CF9807}" type="datetimeFigureOut">
              <a:rPr lang="en-US" smtClean="0"/>
              <a:pPr/>
              <a:t>4/30/2010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21256D-15A6-4E6F-9A74-A4EC187899D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32EC57-A579-4FF0-A40B-0EC205CF9807}" type="datetimeFigureOut">
              <a:rPr lang="en-US" smtClean="0"/>
              <a:pPr/>
              <a:t>4/30/2010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E21256D-15A6-4E6F-9A74-A4EC187899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D32EC57-A579-4FF0-A40B-0EC205CF9807}" type="datetimeFigureOut">
              <a:rPr lang="en-US" smtClean="0"/>
              <a:pPr/>
              <a:t>4/30/2010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E21256D-15A6-4E6F-9A74-A4EC187899D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D32EC57-A579-4FF0-A40B-0EC205CF9807}" type="datetimeFigureOut">
              <a:rPr lang="en-US" smtClean="0"/>
              <a:pPr/>
              <a:t>4/30/2010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E21256D-15A6-4E6F-9A74-A4EC187899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D32EC57-A579-4FF0-A40B-0EC205CF9807}" type="datetimeFigureOut">
              <a:rPr lang="en-US" smtClean="0"/>
              <a:pPr/>
              <a:t>4/30/2010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E21256D-15A6-4E6F-9A74-A4EC187899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D32EC57-A579-4FF0-A40B-0EC205CF9807}" type="datetimeFigureOut">
              <a:rPr lang="en-US" smtClean="0"/>
              <a:pPr/>
              <a:t>4/30/2010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E21256D-15A6-4E6F-9A74-A4EC187899D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32EC57-A579-4FF0-A40B-0EC205CF9807}" type="datetimeFigureOut">
              <a:rPr lang="en-US" smtClean="0"/>
              <a:pPr/>
              <a:t>4/30/2010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21256D-15A6-4E6F-9A74-A4EC187899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829761"/>
          </a:xfrm>
        </p:spPr>
        <p:txBody>
          <a:bodyPr/>
          <a:lstStyle/>
          <a:p>
            <a:pPr algn="ctr"/>
            <a:r>
              <a:rPr lang="en-US" sz="7200" dirty="0" smtClean="0"/>
              <a:t>Ghana</a:t>
            </a:r>
            <a:endParaRPr lang="en-US" dirty="0"/>
          </a:p>
        </p:txBody>
      </p:sp>
      <p:sp>
        <p:nvSpPr>
          <p:cNvPr id="3" name="Subtitle 2"/>
          <p:cNvSpPr>
            <a:spLocks noGrp="1"/>
          </p:cNvSpPr>
          <p:nvPr>
            <p:ph type="subTitle" idx="1"/>
          </p:nvPr>
        </p:nvSpPr>
        <p:spPr>
          <a:xfrm>
            <a:off x="685800" y="3505200"/>
            <a:ext cx="7772400" cy="1199704"/>
          </a:xfrm>
        </p:spPr>
        <p:txBody>
          <a:bodyPr/>
          <a:lstStyle/>
          <a:p>
            <a:pPr algn="ctr"/>
            <a:r>
              <a:rPr lang="en-US" dirty="0" smtClean="0"/>
              <a:t>Mei Chen</a:t>
            </a:r>
          </a:p>
          <a:p>
            <a:pPr algn="ctr"/>
            <a:r>
              <a:rPr lang="en-US" dirty="0" smtClean="0"/>
              <a:t>Meagan Frances Ayers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57250" lvl="1" indent="-452438">
              <a:spcBef>
                <a:spcPts val="400"/>
              </a:spcBef>
              <a:buSzPct val="68000"/>
              <a:buNone/>
            </a:pPr>
            <a:r>
              <a:rPr lang="en-US" dirty="0" smtClean="0">
                <a:solidFill>
                  <a:schemeClr val="accent1"/>
                </a:solidFill>
              </a:rPr>
              <a:t>1. </a:t>
            </a:r>
            <a:r>
              <a:rPr lang="en-US" dirty="0" smtClean="0"/>
              <a:t>People are a mix of good and evil.</a:t>
            </a:r>
          </a:p>
          <a:p>
            <a:pPr marL="365760" lvl="1" indent="-256032">
              <a:spcBef>
                <a:spcPts val="400"/>
              </a:spcBef>
              <a:buSzPct val="68000"/>
              <a:buNone/>
            </a:pPr>
            <a:endParaRPr lang="en-US" dirty="0" smtClean="0"/>
          </a:p>
          <a:p>
            <a:pPr marL="365760" lvl="1" indent="-256032">
              <a:spcBef>
                <a:spcPts val="400"/>
              </a:spcBef>
              <a:buSzPct val="68000"/>
              <a:buNone/>
            </a:pPr>
            <a:endParaRPr lang="en-US" dirty="0" smtClean="0"/>
          </a:p>
          <a:p>
            <a:pPr marL="365760" lvl="1" indent="-256032">
              <a:spcBef>
                <a:spcPts val="400"/>
              </a:spcBef>
              <a:buSzPct val="68000"/>
              <a:buNone/>
            </a:pPr>
            <a:endParaRPr lang="en-US" dirty="0" smtClean="0"/>
          </a:p>
          <a:p>
            <a:pPr marL="365760" lvl="1" indent="-256032">
              <a:spcBef>
                <a:spcPts val="400"/>
              </a:spcBef>
              <a:buSzPct val="68000"/>
              <a:buNone/>
            </a:pPr>
            <a:r>
              <a:rPr lang="en-US" dirty="0" smtClean="0"/>
              <a:t>	</a:t>
            </a:r>
            <a:endParaRPr lang="en-US" dirty="0" smtClean="0"/>
          </a:p>
          <a:p>
            <a:pPr marL="365760" lvl="1" indent="-256032">
              <a:spcBef>
                <a:spcPts val="400"/>
              </a:spcBef>
              <a:buSzPct val="68000"/>
              <a:buNone/>
            </a:pPr>
            <a:r>
              <a:rPr lang="en-US" b="1" dirty="0" smtClean="0"/>
              <a:t>	</a:t>
            </a:r>
            <a:r>
              <a:rPr lang="en-US" b="1" dirty="0" smtClean="0"/>
              <a:t>OBI </a:t>
            </a:r>
            <a:r>
              <a:rPr lang="en-US" b="1" dirty="0" smtClean="0"/>
              <a:t>NKYE </a:t>
            </a:r>
            <a:r>
              <a:rPr lang="en-US" b="1" dirty="0" smtClean="0"/>
              <a:t>OBI KWAN MU SI</a:t>
            </a:r>
            <a:endParaRPr lang="en-US" b="1" dirty="0" smtClean="0"/>
          </a:p>
          <a:p>
            <a:pPr marL="365760" lvl="1" indent="-256032">
              <a:spcBef>
                <a:spcPts val="400"/>
              </a:spcBef>
              <a:buSzPct val="68000"/>
              <a:buNone/>
            </a:pPr>
            <a:r>
              <a:rPr lang="en-US" dirty="0" smtClean="0"/>
              <a:t>	</a:t>
            </a:r>
            <a:r>
              <a:rPr lang="en-US" dirty="0" smtClean="0"/>
              <a:t>“</a:t>
            </a:r>
            <a:r>
              <a:rPr lang="en-US" dirty="0" smtClean="0"/>
              <a:t>To err is </a:t>
            </a:r>
            <a:r>
              <a:rPr lang="en-US" dirty="0" smtClean="0"/>
              <a:t>human” </a:t>
            </a:r>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Step 2 – Personify These values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494409" y="1972974"/>
            <a:ext cx="3116191" cy="458022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57250" lvl="1" indent="-452438">
              <a:spcBef>
                <a:spcPts val="400"/>
              </a:spcBef>
              <a:buSzPct val="68000"/>
              <a:buNone/>
            </a:pPr>
            <a:r>
              <a:rPr lang="en-US" dirty="0" smtClean="0">
                <a:solidFill>
                  <a:schemeClr val="accent1"/>
                </a:solidFill>
              </a:rPr>
              <a:t>2. </a:t>
            </a:r>
            <a:r>
              <a:rPr lang="en-US" dirty="0" smtClean="0">
                <a:solidFill>
                  <a:schemeClr val="accent1"/>
                </a:solidFill>
              </a:rPr>
              <a:t> </a:t>
            </a:r>
            <a:r>
              <a:rPr lang="en-US" dirty="0" smtClean="0"/>
              <a:t>The </a:t>
            </a:r>
            <a:r>
              <a:rPr lang="en-US" dirty="0" smtClean="0"/>
              <a:t>purpose of life is a mix of doing and being.</a:t>
            </a:r>
          </a:p>
          <a:p>
            <a:pPr>
              <a:buNone/>
            </a:pPr>
            <a:endParaRPr lang="en-US" dirty="0"/>
          </a:p>
        </p:txBody>
      </p:sp>
      <p:sp>
        <p:nvSpPr>
          <p:cNvPr id="3" name="Title 2"/>
          <p:cNvSpPr>
            <a:spLocks noGrp="1"/>
          </p:cNvSpPr>
          <p:nvPr>
            <p:ph type="title"/>
          </p:nvPr>
        </p:nvSpPr>
        <p:spPr/>
        <p:txBody>
          <a:bodyPr/>
          <a:lstStyle/>
          <a:p>
            <a:r>
              <a:rPr lang="en-US" dirty="0" smtClean="0"/>
              <a:t>Step 2 – Personify These values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57250" lvl="1" indent="-452438">
              <a:spcBef>
                <a:spcPts val="400"/>
              </a:spcBef>
              <a:buSzPct val="68000"/>
              <a:buNone/>
            </a:pPr>
            <a:r>
              <a:rPr lang="en-US" dirty="0" smtClean="0">
                <a:solidFill>
                  <a:schemeClr val="accent1"/>
                </a:solidFill>
              </a:rPr>
              <a:t>3. </a:t>
            </a:r>
            <a:r>
              <a:rPr lang="en-US" dirty="0" smtClean="0">
                <a:solidFill>
                  <a:schemeClr val="accent1"/>
                </a:solidFill>
              </a:rPr>
              <a:t> </a:t>
            </a:r>
            <a:r>
              <a:rPr lang="en-US" dirty="0" smtClean="0"/>
              <a:t>Decisions </a:t>
            </a:r>
            <a:r>
              <a:rPr lang="en-US" dirty="0" smtClean="0"/>
              <a:t>are made collectively as a group rather than by individuals.</a:t>
            </a:r>
          </a:p>
          <a:p>
            <a:pPr marL="365760" lvl="1" indent="-256032">
              <a:spcBef>
                <a:spcPts val="400"/>
              </a:spcBef>
              <a:buSzPct val="68000"/>
              <a:buNone/>
            </a:pPr>
            <a:endParaRPr lang="en-US" dirty="0" smtClean="0"/>
          </a:p>
          <a:p>
            <a:pPr marL="365760" lvl="1" indent="-256032">
              <a:spcBef>
                <a:spcPts val="400"/>
              </a:spcBef>
              <a:buSzPct val="68000"/>
              <a:buNone/>
            </a:pPr>
            <a:endParaRPr lang="en-US" dirty="0" smtClean="0"/>
          </a:p>
          <a:p>
            <a:pPr marL="365760" lvl="1" indent="-256032">
              <a:spcBef>
                <a:spcPts val="400"/>
              </a:spcBef>
              <a:buSzPct val="68000"/>
              <a:buNone/>
            </a:pPr>
            <a:endParaRPr lang="en-US" dirty="0" smtClean="0"/>
          </a:p>
          <a:p>
            <a:pPr marL="365760" lvl="1" indent="-256032">
              <a:spcBef>
                <a:spcPts val="400"/>
              </a:spcBef>
              <a:buSzPct val="68000"/>
              <a:buNone/>
            </a:pPr>
            <a:r>
              <a:rPr lang="en-US" dirty="0" smtClean="0"/>
              <a:t>	</a:t>
            </a:r>
            <a:r>
              <a:rPr lang="en-US" b="1" dirty="0" smtClean="0"/>
              <a:t>OBAAKOFOO MMU MAN</a:t>
            </a:r>
            <a:endParaRPr lang="en-US" dirty="0" smtClean="0"/>
          </a:p>
          <a:p>
            <a:pPr marL="365760" lvl="1" indent="-256032">
              <a:spcBef>
                <a:spcPts val="400"/>
              </a:spcBef>
              <a:buSzPct val="68000"/>
              <a:buNone/>
            </a:pPr>
            <a:r>
              <a:rPr lang="en-US" dirty="0" smtClean="0"/>
              <a:t>	</a:t>
            </a:r>
            <a:r>
              <a:rPr lang="en-US" dirty="0" smtClean="0"/>
              <a:t>“</a:t>
            </a:r>
            <a:r>
              <a:rPr lang="en-US" dirty="0" smtClean="0"/>
              <a:t>One person does </a:t>
            </a:r>
            <a:r>
              <a:rPr lang="en-US" dirty="0" smtClean="0"/>
              <a:t>not </a:t>
            </a:r>
          </a:p>
          <a:p>
            <a:pPr marL="365760" lvl="1" indent="-256032">
              <a:spcBef>
                <a:spcPts val="400"/>
              </a:spcBef>
              <a:buSzPct val="68000"/>
              <a:buNone/>
            </a:pPr>
            <a:r>
              <a:rPr lang="en-US" dirty="0" smtClean="0"/>
              <a:t>	  </a:t>
            </a:r>
            <a:r>
              <a:rPr lang="en-US" dirty="0" smtClean="0"/>
              <a:t>rule a nation”</a:t>
            </a:r>
          </a:p>
          <a:p>
            <a:pPr marL="365760" lvl="1" indent="-256032">
              <a:spcBef>
                <a:spcPts val="400"/>
              </a:spcBef>
              <a:buSzPct val="68000"/>
              <a:buNone/>
            </a:pPr>
            <a:r>
              <a:rPr lang="en-US" dirty="0" smtClean="0"/>
              <a:t>		</a:t>
            </a:r>
          </a:p>
          <a:p>
            <a:pPr>
              <a:buNone/>
            </a:pPr>
            <a:endParaRPr lang="en-US" dirty="0"/>
          </a:p>
        </p:txBody>
      </p:sp>
      <p:sp>
        <p:nvSpPr>
          <p:cNvPr id="3" name="Title 2"/>
          <p:cNvSpPr>
            <a:spLocks noGrp="1"/>
          </p:cNvSpPr>
          <p:nvPr>
            <p:ph type="title"/>
          </p:nvPr>
        </p:nvSpPr>
        <p:spPr/>
        <p:txBody>
          <a:bodyPr/>
          <a:lstStyle/>
          <a:p>
            <a:r>
              <a:rPr lang="en-US" dirty="0" smtClean="0"/>
              <a:t>Step 2 – Personify These values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rot="5400000">
            <a:off x="4864709" y="2615183"/>
            <a:ext cx="4475215" cy="323183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57250" lvl="1" indent="-452438">
              <a:spcBef>
                <a:spcPts val="400"/>
              </a:spcBef>
              <a:buSzPct val="68000"/>
              <a:buNone/>
            </a:pPr>
            <a:r>
              <a:rPr lang="en-US" dirty="0" smtClean="0">
                <a:solidFill>
                  <a:schemeClr val="accent1"/>
                </a:solidFill>
              </a:rPr>
              <a:t>4. </a:t>
            </a:r>
            <a:r>
              <a:rPr lang="en-US" dirty="0" smtClean="0"/>
              <a:t>They </a:t>
            </a:r>
            <a:r>
              <a:rPr lang="en-US" dirty="0" smtClean="0"/>
              <a:t>cannot control everything but they believe the decisions they make determine their fate.</a:t>
            </a:r>
          </a:p>
          <a:p>
            <a:pPr>
              <a:buNone/>
            </a:pPr>
            <a:endParaRPr lang="en-US" dirty="0"/>
          </a:p>
        </p:txBody>
      </p:sp>
      <p:sp>
        <p:nvSpPr>
          <p:cNvPr id="3" name="Title 2"/>
          <p:cNvSpPr>
            <a:spLocks noGrp="1"/>
          </p:cNvSpPr>
          <p:nvPr>
            <p:ph type="title"/>
          </p:nvPr>
        </p:nvSpPr>
        <p:spPr/>
        <p:txBody>
          <a:bodyPr/>
          <a:lstStyle/>
          <a:p>
            <a:r>
              <a:rPr lang="en-US" dirty="0" smtClean="0"/>
              <a:t>Step 2 – Personify These values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57250" lvl="1" indent="-452438">
              <a:spcBef>
                <a:spcPts val="400"/>
              </a:spcBef>
              <a:buSzPct val="68000"/>
              <a:buNone/>
            </a:pPr>
            <a:r>
              <a:rPr lang="en-US" dirty="0" smtClean="0">
                <a:solidFill>
                  <a:schemeClr val="accent1"/>
                </a:solidFill>
              </a:rPr>
              <a:t>5. </a:t>
            </a:r>
            <a:r>
              <a:rPr lang="en-US" dirty="0" smtClean="0">
                <a:solidFill>
                  <a:schemeClr val="accent1"/>
                </a:solidFill>
              </a:rPr>
              <a:t> </a:t>
            </a:r>
            <a:r>
              <a:rPr lang="en-US" dirty="0" smtClean="0"/>
              <a:t>You </a:t>
            </a:r>
            <a:r>
              <a:rPr lang="en-US" dirty="0" smtClean="0"/>
              <a:t>should live in the present rather than </a:t>
            </a:r>
            <a:r>
              <a:rPr lang="en-US" dirty="0" smtClean="0"/>
              <a:t>focusing </a:t>
            </a:r>
            <a:r>
              <a:rPr lang="en-US" dirty="0" smtClean="0"/>
              <a:t>on yesterday or tomorrow.</a:t>
            </a:r>
          </a:p>
          <a:p>
            <a:pPr>
              <a:buNone/>
            </a:pPr>
            <a:endParaRPr lang="en-US" dirty="0"/>
          </a:p>
        </p:txBody>
      </p:sp>
      <p:sp>
        <p:nvSpPr>
          <p:cNvPr id="3" name="Title 2"/>
          <p:cNvSpPr>
            <a:spLocks noGrp="1"/>
          </p:cNvSpPr>
          <p:nvPr>
            <p:ph type="title"/>
          </p:nvPr>
        </p:nvSpPr>
        <p:spPr/>
        <p:txBody>
          <a:bodyPr/>
          <a:lstStyle/>
          <a:p>
            <a:r>
              <a:rPr lang="en-US" dirty="0" smtClean="0"/>
              <a:t>Step 2 – Personify These values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57250" lvl="1" indent="-452438">
              <a:spcBef>
                <a:spcPts val="400"/>
              </a:spcBef>
              <a:buSzPct val="68000"/>
              <a:buNone/>
            </a:pPr>
            <a:r>
              <a:rPr lang="en-US" dirty="0" smtClean="0">
                <a:solidFill>
                  <a:schemeClr val="accent1"/>
                </a:solidFill>
              </a:rPr>
              <a:t>6. </a:t>
            </a:r>
            <a:r>
              <a:rPr lang="en-US" dirty="0" smtClean="0">
                <a:solidFill>
                  <a:schemeClr val="accent1"/>
                </a:solidFill>
              </a:rPr>
              <a:t> </a:t>
            </a:r>
            <a:r>
              <a:rPr lang="en-US" dirty="0" smtClean="0"/>
              <a:t>Indirect </a:t>
            </a:r>
            <a:r>
              <a:rPr lang="en-US" dirty="0" smtClean="0"/>
              <a:t>communication is best to avoid confrontations.</a:t>
            </a:r>
          </a:p>
          <a:p>
            <a:pPr>
              <a:buNone/>
            </a:pPr>
            <a:endParaRPr lang="en-US" dirty="0"/>
          </a:p>
        </p:txBody>
      </p:sp>
      <p:sp>
        <p:nvSpPr>
          <p:cNvPr id="3" name="Title 2"/>
          <p:cNvSpPr>
            <a:spLocks noGrp="1"/>
          </p:cNvSpPr>
          <p:nvPr>
            <p:ph type="title"/>
          </p:nvPr>
        </p:nvSpPr>
        <p:spPr/>
        <p:txBody>
          <a:bodyPr/>
          <a:lstStyle/>
          <a:p>
            <a:r>
              <a:rPr lang="en-US" dirty="0" smtClean="0"/>
              <a:t>Step 2 – Personify These values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80110" lvl="1" indent="-514350">
              <a:buAutoNum type="arabicPeriod" startAt="7"/>
            </a:pPr>
            <a:r>
              <a:rPr lang="en-US" dirty="0" smtClean="0"/>
              <a:t>Unequal distribution of power is necessary for all people of that society.</a:t>
            </a:r>
          </a:p>
          <a:p>
            <a:pPr marL="880110" lvl="1" indent="-514350">
              <a:buNone/>
            </a:pPr>
            <a:endParaRPr lang="en-US" dirty="0" smtClean="0"/>
          </a:p>
          <a:p>
            <a:pPr marL="880110" lvl="1" indent="-514350">
              <a:buNone/>
            </a:pPr>
            <a:endParaRPr lang="en-US" dirty="0" smtClean="0"/>
          </a:p>
          <a:p>
            <a:pPr marL="880110" lvl="1" indent="-514350">
              <a:buNone/>
            </a:pPr>
            <a:endParaRPr lang="en-US" dirty="0" smtClean="0"/>
          </a:p>
          <a:p>
            <a:pPr marL="880110" lvl="1" indent="-514350">
              <a:buNone/>
            </a:pPr>
            <a:r>
              <a:rPr lang="en-US" b="1" dirty="0" smtClean="0"/>
              <a:t>ADWINASA </a:t>
            </a:r>
          </a:p>
          <a:p>
            <a:pPr marL="880110" lvl="1" indent="-514350">
              <a:buNone/>
            </a:pPr>
            <a:r>
              <a:rPr lang="en-US" dirty="0" smtClean="0"/>
              <a:t>“All motifs are used up”</a:t>
            </a:r>
          </a:p>
          <a:p>
            <a:pPr marL="880110" lvl="1" indent="-514350">
              <a:buNone/>
            </a:pPr>
            <a:endParaRPr lang="en-US" dirty="0" smtClean="0"/>
          </a:p>
          <a:p>
            <a:pPr marL="880110" lvl="1" indent="-514350">
              <a:buNone/>
            </a:pPr>
            <a:endParaRPr lang="en-US" dirty="0" smtClean="0"/>
          </a:p>
          <a:p>
            <a:pPr marL="880110" lvl="1" indent="-514350">
              <a:buNone/>
            </a:pPr>
            <a:endParaRPr lang="en-US" dirty="0" smtClean="0"/>
          </a:p>
          <a:p>
            <a:pPr marL="880110" lvl="1" indent="-514350" algn="ctr">
              <a:buNone/>
            </a:pPr>
            <a:endParaRPr lang="en-US" b="1" dirty="0" smtClean="0"/>
          </a:p>
          <a:p>
            <a:pPr marL="880110" lvl="1" indent="-514350" algn="ctr">
              <a:buNone/>
            </a:pPr>
            <a:endParaRPr lang="en-US" b="1" dirty="0" smtClean="0"/>
          </a:p>
          <a:p>
            <a:pPr marL="880110" lvl="1" indent="-514350" algn="ctr">
              <a:buNone/>
            </a:pPr>
            <a:endParaRPr lang="en-US" b="1" dirty="0" smtClean="0"/>
          </a:p>
        </p:txBody>
      </p:sp>
      <p:sp>
        <p:nvSpPr>
          <p:cNvPr id="3" name="Title 2"/>
          <p:cNvSpPr>
            <a:spLocks noGrp="1"/>
          </p:cNvSpPr>
          <p:nvPr>
            <p:ph type="title"/>
          </p:nvPr>
        </p:nvSpPr>
        <p:spPr/>
        <p:txBody>
          <a:bodyPr/>
          <a:lstStyle/>
          <a:p>
            <a:r>
              <a:rPr lang="en-US" dirty="0" smtClean="0"/>
              <a:t>Step 2 – Personify These Values</a:t>
            </a:r>
            <a:endParaRPr lang="en-US" dirty="0"/>
          </a:p>
        </p:txBody>
      </p:sp>
      <p:pic>
        <p:nvPicPr>
          <p:cNvPr id="5" name="Picture 4" descr="ADWINASA.jpg"/>
          <p:cNvPicPr>
            <a:picLocks noChangeAspect="1"/>
          </p:cNvPicPr>
          <p:nvPr/>
        </p:nvPicPr>
        <p:blipFill>
          <a:blip r:embed="rId3" cstate="print"/>
          <a:stretch>
            <a:fillRect/>
          </a:stretch>
        </p:blipFill>
        <p:spPr>
          <a:xfrm>
            <a:off x="4724400" y="2474879"/>
            <a:ext cx="3733800" cy="377352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80110" lvl="1" indent="-514350">
              <a:buAutoNum type="arabicPeriod" startAt="8"/>
            </a:pPr>
            <a:r>
              <a:rPr lang="en-US" dirty="0" smtClean="0"/>
              <a:t>Unpredictable situations are seen as opportunities rather than hindrances.</a:t>
            </a:r>
          </a:p>
          <a:p>
            <a:pPr marL="880110" lvl="1" indent="-514350">
              <a:buAutoNum type="arabicPeriod" startAt="8"/>
            </a:pPr>
            <a:endParaRPr lang="en-US" dirty="0" smtClean="0"/>
          </a:p>
          <a:p>
            <a:pPr marL="880110" lvl="1" indent="-514350">
              <a:buAutoNum type="arabicPeriod" startAt="8"/>
            </a:pPr>
            <a:endParaRPr lang="en-US" dirty="0" smtClean="0"/>
          </a:p>
          <a:p>
            <a:pPr marL="880110" lvl="1" indent="-514350">
              <a:buAutoNum type="arabicPeriod" startAt="8"/>
            </a:pPr>
            <a:endParaRPr lang="en-US" dirty="0" smtClean="0"/>
          </a:p>
          <a:p>
            <a:pPr marL="880110" lvl="1" indent="-514350">
              <a:buNone/>
            </a:pPr>
            <a:r>
              <a:rPr lang="en-US" b="1" dirty="0" smtClean="0"/>
              <a:t>EMAA DA</a:t>
            </a:r>
          </a:p>
          <a:p>
            <a:pPr marL="880110" lvl="1" indent="-514350">
              <a:buNone/>
            </a:pPr>
            <a:r>
              <a:rPr lang="en-US" dirty="0" smtClean="0"/>
              <a:t>“It </a:t>
            </a:r>
            <a:r>
              <a:rPr lang="en-US" dirty="0" smtClean="0"/>
              <a:t>has not happened </a:t>
            </a:r>
            <a:endParaRPr lang="en-US" dirty="0" smtClean="0"/>
          </a:p>
          <a:p>
            <a:pPr marL="880110" lvl="1" indent="-514350">
              <a:buNone/>
            </a:pPr>
            <a:r>
              <a:rPr lang="en-US" dirty="0" smtClean="0"/>
              <a:t> </a:t>
            </a:r>
            <a:r>
              <a:rPr lang="en-US" dirty="0" smtClean="0"/>
              <a:t>before</a:t>
            </a:r>
            <a:r>
              <a:rPr lang="en-US" dirty="0" smtClean="0"/>
              <a:t>"</a:t>
            </a:r>
            <a:endParaRPr lang="en-US" dirty="0" smtClean="0"/>
          </a:p>
        </p:txBody>
      </p:sp>
      <p:sp>
        <p:nvSpPr>
          <p:cNvPr id="3" name="Title 2"/>
          <p:cNvSpPr>
            <a:spLocks noGrp="1"/>
          </p:cNvSpPr>
          <p:nvPr>
            <p:ph type="title"/>
          </p:nvPr>
        </p:nvSpPr>
        <p:spPr/>
        <p:txBody>
          <a:bodyPr/>
          <a:lstStyle/>
          <a:p>
            <a:r>
              <a:rPr lang="en-US" dirty="0" smtClean="0"/>
              <a:t>Step 2 – Personify These Values</a:t>
            </a:r>
            <a:endParaRPr lang="en-US" dirty="0"/>
          </a:p>
        </p:txBody>
      </p:sp>
      <p:pic>
        <p:nvPicPr>
          <p:cNvPr id="4" name="Picture 3" descr="EMAA DA.jpg"/>
          <p:cNvPicPr>
            <a:picLocks noChangeAspect="1"/>
          </p:cNvPicPr>
          <p:nvPr/>
        </p:nvPicPr>
        <p:blipFill>
          <a:blip r:embed="rId3" cstate="print"/>
          <a:stretch>
            <a:fillRect/>
          </a:stretch>
        </p:blipFill>
        <p:spPr>
          <a:xfrm>
            <a:off x="4800600" y="2362200"/>
            <a:ext cx="3733800" cy="40349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80110" lvl="1" indent="-514350">
              <a:buAutoNum type="arabicPeriod" startAt="9"/>
            </a:pPr>
            <a:r>
              <a:rPr lang="en-US" dirty="0" smtClean="0"/>
              <a:t>Gender roles are blurred so men and women have the same opportunities and family is always a factor in decision making.</a:t>
            </a:r>
          </a:p>
          <a:p>
            <a:pPr marL="880110" lvl="1" indent="-514350">
              <a:buAutoNum type="arabicPeriod" startAt="9"/>
            </a:pPr>
            <a:endParaRPr lang="en-US" dirty="0" smtClean="0"/>
          </a:p>
          <a:p>
            <a:pPr marL="880110" lvl="1" indent="-514350">
              <a:buAutoNum type="arabicPeriod" startAt="9"/>
            </a:pPr>
            <a:endParaRPr lang="en-US" dirty="0" smtClean="0"/>
          </a:p>
          <a:p>
            <a:pPr marL="880110" lvl="1" indent="-514350">
              <a:buAutoNum type="arabicPeriod" startAt="9"/>
            </a:pPr>
            <a:endParaRPr lang="en-US" dirty="0" smtClean="0"/>
          </a:p>
          <a:p>
            <a:pPr marL="880110" lvl="1" indent="-514350">
              <a:buNone/>
            </a:pPr>
            <a:r>
              <a:rPr lang="en-US" b="1" dirty="0" smtClean="0"/>
              <a:t>ABUSUA </a:t>
            </a:r>
            <a:r>
              <a:rPr lang="en-US" b="1" dirty="0" smtClean="0"/>
              <a:t>YE </a:t>
            </a:r>
            <a:r>
              <a:rPr lang="en-US" b="1" dirty="0" smtClean="0"/>
              <a:t>DOM</a:t>
            </a:r>
          </a:p>
          <a:p>
            <a:pPr marL="880110" lvl="1" indent="-514350">
              <a:buNone/>
            </a:pPr>
            <a:r>
              <a:rPr lang="en-US" dirty="0" smtClean="0"/>
              <a:t>“The </a:t>
            </a:r>
            <a:r>
              <a:rPr lang="en-US" dirty="0" smtClean="0"/>
              <a:t>extended family </a:t>
            </a:r>
            <a:endParaRPr lang="en-US" dirty="0" smtClean="0"/>
          </a:p>
          <a:p>
            <a:pPr marL="880110" lvl="1" indent="-514350">
              <a:buNone/>
            </a:pPr>
            <a:r>
              <a:rPr lang="en-US" dirty="0" smtClean="0"/>
              <a:t> </a:t>
            </a:r>
            <a:r>
              <a:rPr lang="en-US" dirty="0" smtClean="0"/>
              <a:t>is </a:t>
            </a:r>
            <a:r>
              <a:rPr lang="en-US" dirty="0" smtClean="0"/>
              <a:t>a </a:t>
            </a:r>
            <a:r>
              <a:rPr lang="en-US" dirty="0" smtClean="0"/>
              <a:t>force"</a:t>
            </a:r>
            <a:endParaRPr lang="en-US" dirty="0" smtClean="0"/>
          </a:p>
        </p:txBody>
      </p:sp>
      <p:sp>
        <p:nvSpPr>
          <p:cNvPr id="3" name="Title 2"/>
          <p:cNvSpPr>
            <a:spLocks noGrp="1"/>
          </p:cNvSpPr>
          <p:nvPr>
            <p:ph type="title"/>
          </p:nvPr>
        </p:nvSpPr>
        <p:spPr/>
        <p:txBody>
          <a:bodyPr/>
          <a:lstStyle/>
          <a:p>
            <a:r>
              <a:rPr lang="en-US" dirty="0" smtClean="0"/>
              <a:t>Step 2 – Personify These Values</a:t>
            </a:r>
            <a:endParaRPr lang="en-US" dirty="0"/>
          </a:p>
        </p:txBody>
      </p:sp>
      <p:pic>
        <p:nvPicPr>
          <p:cNvPr id="4" name="Picture 3" descr="ABUSUA YE DOM.jpg"/>
          <p:cNvPicPr>
            <a:picLocks noChangeAspect="1"/>
          </p:cNvPicPr>
          <p:nvPr/>
        </p:nvPicPr>
        <p:blipFill>
          <a:blip r:embed="rId3" cstate="print"/>
          <a:stretch>
            <a:fillRect/>
          </a:stretch>
        </p:blipFill>
        <p:spPr>
          <a:xfrm>
            <a:off x="4686300" y="2710571"/>
            <a:ext cx="3848100" cy="369022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80110" lvl="1" indent="-514350">
              <a:buAutoNum type="arabicPeriod" startAt="10"/>
            </a:pPr>
            <a:r>
              <a:rPr lang="en-US" dirty="0" smtClean="0"/>
              <a:t>The good of the group always comes before the good of an individual.</a:t>
            </a:r>
          </a:p>
          <a:p>
            <a:pPr marL="880110" lvl="1" indent="-514350">
              <a:buAutoNum type="arabicPeriod" startAt="10"/>
            </a:pPr>
            <a:endParaRPr lang="en-US" dirty="0" smtClean="0"/>
          </a:p>
          <a:p>
            <a:pPr marL="880110" lvl="1" indent="-514350">
              <a:buNone/>
            </a:pPr>
            <a:endParaRPr lang="en-US" dirty="0" smtClean="0"/>
          </a:p>
          <a:p>
            <a:pPr marL="880110" lvl="1" indent="-514350">
              <a:buNone/>
            </a:pPr>
            <a:endParaRPr lang="en-US" dirty="0" smtClean="0"/>
          </a:p>
          <a:p>
            <a:pPr marL="880110" lvl="1" indent="-514350">
              <a:buNone/>
            </a:pPr>
            <a:r>
              <a:rPr lang="pt-BR" b="1" dirty="0" smtClean="0"/>
              <a:t>WOFRO DUA PA </a:t>
            </a:r>
          </a:p>
          <a:p>
            <a:pPr marL="880110" lvl="1" indent="-514350">
              <a:buNone/>
            </a:pPr>
            <a:r>
              <a:rPr lang="pt-BR" b="1" dirty="0" smtClean="0"/>
              <a:t>A NA YEPIA </a:t>
            </a:r>
            <a:r>
              <a:rPr lang="pt-BR" b="1" dirty="0" smtClean="0"/>
              <a:t>WO</a:t>
            </a:r>
          </a:p>
          <a:p>
            <a:pPr marL="880110" lvl="1" indent="-514350">
              <a:buNone/>
            </a:pPr>
            <a:r>
              <a:rPr lang="en-US" dirty="0" smtClean="0"/>
              <a:t>“One </a:t>
            </a:r>
            <a:r>
              <a:rPr lang="en-US" dirty="0" smtClean="0"/>
              <a:t>who climbs a </a:t>
            </a:r>
            <a:endParaRPr lang="en-US" dirty="0" smtClean="0"/>
          </a:p>
          <a:p>
            <a:pPr marL="880110" lvl="1" indent="-514350">
              <a:buNone/>
            </a:pPr>
            <a:r>
              <a:rPr lang="en-US" dirty="0" smtClean="0"/>
              <a:t> tree </a:t>
            </a:r>
            <a:r>
              <a:rPr lang="en-US" dirty="0" smtClean="0"/>
              <a:t>worth climbing </a:t>
            </a:r>
            <a:endParaRPr lang="en-US" dirty="0" smtClean="0"/>
          </a:p>
          <a:p>
            <a:pPr marL="880110" lvl="1" indent="-514350">
              <a:buNone/>
            </a:pPr>
            <a:r>
              <a:rPr lang="en-US" dirty="0" smtClean="0"/>
              <a:t> gets </a:t>
            </a:r>
            <a:r>
              <a:rPr lang="en-US" dirty="0" smtClean="0"/>
              <a:t>the help </a:t>
            </a:r>
            <a:r>
              <a:rPr lang="en-US" dirty="0" smtClean="0"/>
              <a:t>deserved"</a:t>
            </a:r>
            <a:endParaRPr lang="en-US" dirty="0" smtClean="0"/>
          </a:p>
        </p:txBody>
      </p:sp>
      <p:sp>
        <p:nvSpPr>
          <p:cNvPr id="3" name="Title 2"/>
          <p:cNvSpPr>
            <a:spLocks noGrp="1"/>
          </p:cNvSpPr>
          <p:nvPr>
            <p:ph type="title"/>
          </p:nvPr>
        </p:nvSpPr>
        <p:spPr/>
        <p:txBody>
          <a:bodyPr/>
          <a:lstStyle/>
          <a:p>
            <a:r>
              <a:rPr lang="en-US" dirty="0" smtClean="0"/>
              <a:t>Step 2 – Personify These Values</a:t>
            </a:r>
            <a:endParaRPr lang="en-US" dirty="0"/>
          </a:p>
        </p:txBody>
      </p:sp>
      <p:pic>
        <p:nvPicPr>
          <p:cNvPr id="4" name="Picture 3" descr="WOFRO DUA PA A NA YEPIA WO.jpg"/>
          <p:cNvPicPr>
            <a:picLocks noChangeAspect="1"/>
          </p:cNvPicPr>
          <p:nvPr/>
        </p:nvPicPr>
        <p:blipFill>
          <a:blip r:embed="rId3" cstate="print"/>
          <a:stretch>
            <a:fillRect/>
          </a:stretch>
        </p:blipFill>
        <p:spPr>
          <a:xfrm>
            <a:off x="4876800" y="2362199"/>
            <a:ext cx="3733800" cy="39947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 Steps:</a:t>
            </a:r>
          </a:p>
          <a:p>
            <a:pPr marL="850392" lvl="1" indent="-457200">
              <a:buFont typeface="+mj-lt"/>
              <a:buAutoNum type="arabicPeriod"/>
            </a:pPr>
            <a:endParaRPr lang="en-US" dirty="0" smtClean="0"/>
          </a:p>
          <a:p>
            <a:pPr marL="850392" lvl="1" indent="-457200">
              <a:buFont typeface="+mj-lt"/>
              <a:buAutoNum type="arabicPeriod"/>
            </a:pPr>
            <a:r>
              <a:rPr lang="en-US" dirty="0" smtClean="0"/>
              <a:t>Determine the 12 Core Cultural Values</a:t>
            </a:r>
          </a:p>
          <a:p>
            <a:pPr marL="850392" lvl="1" indent="-457200">
              <a:buFont typeface="+mj-lt"/>
              <a:buAutoNum type="arabicPeriod"/>
            </a:pPr>
            <a:endParaRPr lang="en-US" dirty="0" smtClean="0"/>
          </a:p>
          <a:p>
            <a:pPr marL="850392" lvl="1" indent="-457200">
              <a:buFont typeface="+mj-lt"/>
              <a:buAutoNum type="arabicPeriod"/>
            </a:pPr>
            <a:r>
              <a:rPr lang="en-US" dirty="0" smtClean="0"/>
              <a:t>Think of an activity, event, </a:t>
            </a:r>
            <a:r>
              <a:rPr lang="en-US" dirty="0" smtClean="0"/>
              <a:t>object, or </a:t>
            </a:r>
            <a:r>
              <a:rPr lang="en-US" dirty="0" smtClean="0"/>
              <a:t>phenomenon to personify these 12 Core Cultural Values</a:t>
            </a:r>
            <a:endParaRPr lang="en-US" dirty="0"/>
          </a:p>
        </p:txBody>
      </p:sp>
      <p:sp>
        <p:nvSpPr>
          <p:cNvPr id="3" name="Title 2"/>
          <p:cNvSpPr>
            <a:spLocks noGrp="1"/>
          </p:cNvSpPr>
          <p:nvPr>
            <p:ph type="title"/>
          </p:nvPr>
        </p:nvSpPr>
        <p:spPr/>
        <p:txBody>
          <a:bodyPr/>
          <a:lstStyle/>
          <a:p>
            <a:r>
              <a:rPr lang="en-US" dirty="0" smtClean="0"/>
              <a:t>Cultural Metaphor</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80110" lvl="1" indent="-514350">
              <a:buAutoNum type="arabicPeriod" startAt="11"/>
            </a:pPr>
            <a:r>
              <a:rPr lang="en-US" dirty="0" smtClean="0"/>
              <a:t>Your intentions are more important that the specifics of a situation.</a:t>
            </a:r>
          </a:p>
          <a:p>
            <a:pPr marL="880110" lvl="1" indent="-514350">
              <a:buAutoNum type="arabicPeriod" startAt="11"/>
            </a:pPr>
            <a:endParaRPr lang="en-US" dirty="0" smtClean="0"/>
          </a:p>
          <a:p>
            <a:pPr marL="880110" lvl="1" indent="-514350">
              <a:buNone/>
            </a:pPr>
            <a:endParaRPr lang="en-US" dirty="0" smtClean="0"/>
          </a:p>
          <a:p>
            <a:pPr marL="880110" lvl="1" indent="-514350">
              <a:buNone/>
            </a:pPr>
            <a:endParaRPr lang="en-US" dirty="0" smtClean="0"/>
          </a:p>
          <a:p>
            <a:pPr marL="880110" lvl="1" indent="-514350">
              <a:buNone/>
            </a:pPr>
            <a:endParaRPr lang="en-US" dirty="0" smtClean="0"/>
          </a:p>
          <a:p>
            <a:pPr marL="880110" lvl="1" indent="-514350">
              <a:buNone/>
            </a:pPr>
            <a:r>
              <a:rPr lang="en-US" dirty="0" smtClean="0"/>
              <a:t>	</a:t>
            </a:r>
            <a:r>
              <a:rPr lang="en-US" b="1" dirty="0" smtClean="0"/>
              <a:t>Silver Thread</a:t>
            </a:r>
            <a:endParaRPr lang="en-US" b="1" dirty="0" smtClean="0"/>
          </a:p>
        </p:txBody>
      </p:sp>
      <p:sp>
        <p:nvSpPr>
          <p:cNvPr id="3" name="Title 2"/>
          <p:cNvSpPr>
            <a:spLocks noGrp="1"/>
          </p:cNvSpPr>
          <p:nvPr>
            <p:ph type="title"/>
          </p:nvPr>
        </p:nvSpPr>
        <p:spPr/>
        <p:txBody>
          <a:bodyPr/>
          <a:lstStyle/>
          <a:p>
            <a:r>
              <a:rPr lang="en-US" dirty="0" smtClean="0"/>
              <a:t>Step 2 – Personify These Values</a:t>
            </a:r>
            <a:endParaRPr lang="en-US" dirty="0"/>
          </a:p>
        </p:txBody>
      </p:sp>
      <p:pic>
        <p:nvPicPr>
          <p:cNvPr id="5" name="Picture 4" descr="Silver.jpg"/>
          <p:cNvPicPr>
            <a:picLocks noChangeAspect="1"/>
          </p:cNvPicPr>
          <p:nvPr/>
        </p:nvPicPr>
        <p:blipFill>
          <a:blip r:embed="rId3" cstate="print"/>
          <a:stretch>
            <a:fillRect/>
          </a:stretch>
        </p:blipFill>
        <p:spPr>
          <a:xfrm>
            <a:off x="3733800" y="2551176"/>
            <a:ext cx="4876800" cy="36210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256032">
              <a:spcBef>
                <a:spcPts val="400"/>
              </a:spcBef>
              <a:buSzPct val="68000"/>
              <a:buNone/>
            </a:pPr>
            <a:r>
              <a:rPr lang="en-US" dirty="0" smtClean="0"/>
              <a:t>	</a:t>
            </a:r>
            <a:r>
              <a:rPr lang="en-US" dirty="0" smtClean="0">
                <a:solidFill>
                  <a:schemeClr val="bg2">
                    <a:lumMod val="50000"/>
                  </a:schemeClr>
                </a:solidFill>
              </a:rPr>
              <a:t>12.</a:t>
            </a:r>
            <a:r>
              <a:rPr lang="en-US" dirty="0" smtClean="0"/>
              <a:t>	Status should be publicly demonstrated to show 	your place in society.</a:t>
            </a:r>
          </a:p>
          <a:p>
            <a:pPr marL="365760" lvl="1" indent="-256032">
              <a:spcBef>
                <a:spcPts val="400"/>
              </a:spcBef>
              <a:buSzPct val="68000"/>
              <a:buNone/>
            </a:pPr>
            <a:endParaRPr lang="en-US" dirty="0" smtClean="0"/>
          </a:p>
          <a:p>
            <a:pPr marL="365760" lvl="1" indent="-256032">
              <a:spcBef>
                <a:spcPts val="400"/>
              </a:spcBef>
              <a:buSzPct val="68000"/>
              <a:buNone/>
            </a:pPr>
            <a:endParaRPr lang="en-US" dirty="0" smtClean="0"/>
          </a:p>
          <a:p>
            <a:pPr marL="365760" lvl="1" indent="-256032">
              <a:spcBef>
                <a:spcPts val="400"/>
              </a:spcBef>
              <a:buSzPct val="68000"/>
              <a:buNone/>
            </a:pPr>
            <a:endParaRPr lang="en-US" dirty="0" smtClean="0"/>
          </a:p>
          <a:p>
            <a:pPr marL="365760" lvl="1" indent="-256032">
              <a:spcBef>
                <a:spcPts val="400"/>
              </a:spcBef>
              <a:buSzPct val="68000"/>
              <a:buNone/>
            </a:pPr>
            <a:endParaRPr lang="en-US" dirty="0" smtClean="0"/>
          </a:p>
          <a:p>
            <a:pPr marL="365760" lvl="1" indent="-256032">
              <a:spcBef>
                <a:spcPts val="400"/>
              </a:spcBef>
              <a:buSzPct val="68000"/>
              <a:buNone/>
            </a:pPr>
            <a:r>
              <a:rPr lang="en-US" b="1" dirty="0" smtClean="0"/>
              <a:t>	</a:t>
            </a:r>
            <a:r>
              <a:rPr lang="en-US" b="1" dirty="0" smtClean="0"/>
              <a:t>SIKA FUTORO</a:t>
            </a:r>
          </a:p>
          <a:p>
            <a:pPr marL="365760" lvl="1" indent="-256032">
              <a:spcBef>
                <a:spcPts val="400"/>
              </a:spcBef>
              <a:buSzPct val="68000"/>
              <a:buNone/>
            </a:pPr>
            <a:r>
              <a:rPr lang="en-US" b="1" dirty="0" smtClean="0"/>
              <a:t>	</a:t>
            </a:r>
            <a:r>
              <a:rPr lang="en-US" dirty="0" smtClean="0"/>
              <a:t>“Gold dust”</a:t>
            </a:r>
            <a:endParaRPr lang="en-US" dirty="0" smtClean="0"/>
          </a:p>
          <a:p>
            <a:pPr>
              <a:buNone/>
            </a:pPr>
            <a:endParaRPr lang="en-US" dirty="0"/>
          </a:p>
        </p:txBody>
      </p:sp>
      <p:sp>
        <p:nvSpPr>
          <p:cNvPr id="3" name="Title 2"/>
          <p:cNvSpPr>
            <a:spLocks noGrp="1"/>
          </p:cNvSpPr>
          <p:nvPr>
            <p:ph type="title"/>
          </p:nvPr>
        </p:nvSpPr>
        <p:spPr/>
        <p:txBody>
          <a:bodyPr/>
          <a:lstStyle/>
          <a:p>
            <a:r>
              <a:rPr lang="en-US" dirty="0" smtClean="0"/>
              <a:t>Step 2 – Personify These Values</a:t>
            </a:r>
            <a:endParaRPr lang="en-US" dirty="0"/>
          </a:p>
        </p:txBody>
      </p:sp>
      <p:pic>
        <p:nvPicPr>
          <p:cNvPr id="4" name="Picture 3" descr="SIKA FUTORO.jpg"/>
          <p:cNvPicPr>
            <a:picLocks noChangeAspect="1"/>
          </p:cNvPicPr>
          <p:nvPr/>
        </p:nvPicPr>
        <p:blipFill>
          <a:blip r:embed="rId3" cstate="print"/>
          <a:srcRect t="3537" b="4505"/>
          <a:stretch>
            <a:fillRect/>
          </a:stretch>
        </p:blipFill>
        <p:spPr>
          <a:xfrm>
            <a:off x="4521200" y="2362200"/>
            <a:ext cx="4013200" cy="3962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of the left hand</a:t>
            </a:r>
          </a:p>
          <a:p>
            <a:r>
              <a:rPr lang="en-US" dirty="0" smtClean="0"/>
              <a:t>Don’t call anyone silly</a:t>
            </a:r>
          </a:p>
        </p:txBody>
      </p:sp>
      <p:sp>
        <p:nvSpPr>
          <p:cNvPr id="3" name="Title 2"/>
          <p:cNvSpPr>
            <a:spLocks noGrp="1"/>
          </p:cNvSpPr>
          <p:nvPr>
            <p:ph type="title"/>
          </p:nvPr>
        </p:nvSpPr>
        <p:spPr/>
        <p:txBody>
          <a:bodyPr/>
          <a:lstStyle/>
          <a:p>
            <a:r>
              <a:rPr lang="en-US" dirty="0" smtClean="0"/>
              <a:t>Taboos</a:t>
            </a:r>
            <a:endParaRPr lang="en-US" dirty="0"/>
          </a:p>
        </p:txBody>
      </p:sp>
      <p:pic>
        <p:nvPicPr>
          <p:cNvPr id="4" name="Picture 3" descr="Pointing.jpg"/>
          <p:cNvPicPr>
            <a:picLocks noChangeAspect="1"/>
          </p:cNvPicPr>
          <p:nvPr/>
        </p:nvPicPr>
        <p:blipFill>
          <a:blip r:embed="rId3" cstate="print"/>
          <a:stretch>
            <a:fillRect/>
          </a:stretch>
        </p:blipFill>
        <p:spPr>
          <a:xfrm>
            <a:off x="3276601" y="2673097"/>
            <a:ext cx="5181599" cy="3575303"/>
          </a:xfrm>
          <a:prstGeom prst="rect">
            <a:avLst/>
          </a:prstGeom>
          <a:ln w="76200">
            <a:solidFill>
              <a:srgbClr val="C00000"/>
            </a:solidFill>
          </a:ln>
        </p:spPr>
      </p:pic>
      <p:cxnSp>
        <p:nvCxnSpPr>
          <p:cNvPr id="6" name="Straight Connector 5"/>
          <p:cNvCxnSpPr/>
          <p:nvPr/>
        </p:nvCxnSpPr>
        <p:spPr>
          <a:xfrm>
            <a:off x="3276600" y="2667000"/>
            <a:ext cx="5181600" cy="35814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86400" y="3134380"/>
            <a:ext cx="2819400" cy="523220"/>
          </a:xfrm>
          <a:prstGeom prst="rect">
            <a:avLst/>
          </a:prstGeom>
          <a:noFill/>
        </p:spPr>
        <p:txBody>
          <a:bodyPr wrap="square" rtlCol="0">
            <a:spAutoFit/>
          </a:bodyPr>
          <a:lstStyle/>
          <a:p>
            <a:r>
              <a:rPr lang="en-US" sz="2800" b="1" dirty="0" smtClean="0">
                <a:solidFill>
                  <a:srgbClr val="C00000"/>
                </a:solidFill>
              </a:rPr>
              <a:t>Don’t Do This</a:t>
            </a:r>
            <a:endParaRPr lang="en-US" sz="2800" b="1"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Dress Attire</a:t>
            </a:r>
          </a:p>
          <a:p>
            <a:pPr lvl="1"/>
            <a:r>
              <a:rPr lang="en-US" dirty="0" smtClean="0"/>
              <a:t>Dress modestly</a:t>
            </a:r>
          </a:p>
          <a:p>
            <a:pPr lvl="1"/>
            <a:r>
              <a:rPr lang="en-US" dirty="0" smtClean="0"/>
              <a:t>Wear business suits for formal meetings</a:t>
            </a:r>
          </a:p>
          <a:p>
            <a:pPr lvl="1"/>
            <a:r>
              <a:rPr lang="en-US" dirty="0" smtClean="0"/>
              <a:t>Remove hats when speaking to an elderly person or chief to show respect</a:t>
            </a:r>
            <a:endParaRPr lang="en-US" dirty="0"/>
          </a:p>
        </p:txBody>
      </p:sp>
      <p:sp>
        <p:nvSpPr>
          <p:cNvPr id="3" name="Title 2"/>
          <p:cNvSpPr>
            <a:spLocks noGrp="1"/>
          </p:cNvSpPr>
          <p:nvPr>
            <p:ph type="title"/>
          </p:nvPr>
        </p:nvSpPr>
        <p:spPr/>
        <p:txBody>
          <a:bodyPr/>
          <a:lstStyle/>
          <a:p>
            <a:r>
              <a:rPr lang="en-US" dirty="0" smtClean="0"/>
              <a:t>Etiquette</a:t>
            </a:r>
            <a:endParaRPr lang="en-US" dirty="0"/>
          </a:p>
        </p:txBody>
      </p:sp>
      <p:pic>
        <p:nvPicPr>
          <p:cNvPr id="4" name="Picture 3" descr="Buiness Suit.jpg"/>
          <p:cNvPicPr>
            <a:picLocks noChangeAspect="1"/>
          </p:cNvPicPr>
          <p:nvPr/>
        </p:nvPicPr>
        <p:blipFill>
          <a:blip r:embed="rId3" cstate="print"/>
          <a:stretch>
            <a:fillRect/>
          </a:stretch>
        </p:blipFill>
        <p:spPr>
          <a:xfrm>
            <a:off x="5924810" y="3048000"/>
            <a:ext cx="2609589" cy="3810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Table Manners</a:t>
            </a:r>
          </a:p>
          <a:p>
            <a:pPr lvl="1"/>
            <a:r>
              <a:rPr lang="en-US" dirty="0" smtClean="0"/>
              <a:t>Pay for a meal if you invited a person</a:t>
            </a:r>
          </a:p>
          <a:p>
            <a:pPr lvl="1"/>
            <a:r>
              <a:rPr lang="en-US" dirty="0" smtClean="0"/>
              <a:t>Alcohol: You may drink, but do not get publicly intoxicated.</a:t>
            </a:r>
          </a:p>
          <a:p>
            <a:pPr lvl="2"/>
            <a:r>
              <a:rPr lang="en-US" dirty="0" smtClean="0"/>
              <a:t>Put drink to lips, don’t sip, pour drink on ground</a:t>
            </a:r>
          </a:p>
          <a:p>
            <a:pPr lvl="1"/>
            <a:r>
              <a:rPr lang="en-US" dirty="0" smtClean="0"/>
              <a:t>Don’t blow nose</a:t>
            </a:r>
          </a:p>
          <a:p>
            <a:pPr lvl="1"/>
            <a:r>
              <a:rPr lang="en-US" dirty="0" smtClean="0"/>
              <a:t>Don’t use left hand</a:t>
            </a:r>
          </a:p>
          <a:p>
            <a:pPr lvl="1"/>
            <a:r>
              <a:rPr lang="en-US" dirty="0" smtClean="0"/>
              <a:t>Don’t tip unless you had exceptional service (5%-10%)</a:t>
            </a:r>
            <a:endParaRPr lang="en-US" dirty="0"/>
          </a:p>
        </p:txBody>
      </p:sp>
      <p:sp>
        <p:nvSpPr>
          <p:cNvPr id="3" name="Title 2"/>
          <p:cNvSpPr>
            <a:spLocks noGrp="1"/>
          </p:cNvSpPr>
          <p:nvPr>
            <p:ph type="title"/>
          </p:nvPr>
        </p:nvSpPr>
        <p:spPr/>
        <p:txBody>
          <a:bodyPr/>
          <a:lstStyle/>
          <a:p>
            <a:r>
              <a:rPr lang="en-US" dirty="0" smtClean="0"/>
              <a:t>Etiquette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Body Gestures</a:t>
            </a:r>
          </a:p>
          <a:p>
            <a:pPr lvl="1"/>
            <a:r>
              <a:rPr lang="en-US" dirty="0" smtClean="0"/>
              <a:t>Do not sit with legs crossed</a:t>
            </a:r>
          </a:p>
          <a:p>
            <a:pPr lvl="1"/>
            <a:r>
              <a:rPr lang="en-US" dirty="0" smtClean="0"/>
              <a:t>Hand holding</a:t>
            </a:r>
          </a:p>
          <a:p>
            <a:pPr lvl="1"/>
            <a:r>
              <a:rPr lang="en-US" dirty="0" smtClean="0"/>
              <a:t>Left hand</a:t>
            </a:r>
            <a:endParaRPr lang="en-US" dirty="0"/>
          </a:p>
        </p:txBody>
      </p:sp>
      <p:sp>
        <p:nvSpPr>
          <p:cNvPr id="3" name="Title 2"/>
          <p:cNvSpPr>
            <a:spLocks noGrp="1"/>
          </p:cNvSpPr>
          <p:nvPr>
            <p:ph type="title"/>
          </p:nvPr>
        </p:nvSpPr>
        <p:spPr/>
        <p:txBody>
          <a:bodyPr/>
          <a:lstStyle/>
          <a:p>
            <a:r>
              <a:rPr lang="en-US" dirty="0" smtClean="0"/>
              <a:t>Etiquette </a:t>
            </a:r>
            <a:endParaRPr lang="en-US" dirty="0"/>
          </a:p>
        </p:txBody>
      </p:sp>
      <p:pic>
        <p:nvPicPr>
          <p:cNvPr id="5" name="Picture 4" descr="Holding Hands.jpg"/>
          <p:cNvPicPr>
            <a:picLocks noChangeAspect="1"/>
          </p:cNvPicPr>
          <p:nvPr/>
        </p:nvPicPr>
        <p:blipFill>
          <a:blip r:embed="rId3" cstate="print"/>
          <a:stretch>
            <a:fillRect/>
          </a:stretch>
        </p:blipFill>
        <p:spPr>
          <a:xfrm>
            <a:off x="5410200" y="1295400"/>
            <a:ext cx="3238500" cy="50173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Greetings</a:t>
            </a:r>
          </a:p>
          <a:p>
            <a:pPr lvl="1"/>
            <a:r>
              <a:rPr lang="en-US" dirty="0" smtClean="0"/>
              <a:t>Handshake and Smile</a:t>
            </a:r>
          </a:p>
          <a:p>
            <a:pPr lvl="1"/>
            <a:r>
              <a:rPr lang="en-US" dirty="0" smtClean="0"/>
              <a:t>Greet everyone; starting with the most elderly</a:t>
            </a:r>
          </a:p>
          <a:p>
            <a:pPr lvl="1"/>
            <a:r>
              <a:rPr lang="en-US" dirty="0" smtClean="0"/>
              <a:t>Handshake upon departure</a:t>
            </a:r>
          </a:p>
          <a:p>
            <a:pPr lvl="1"/>
            <a:r>
              <a:rPr lang="en-US" dirty="0" smtClean="0"/>
              <a:t>Don’t use left hand</a:t>
            </a:r>
            <a:endParaRPr lang="en-US" dirty="0"/>
          </a:p>
        </p:txBody>
      </p:sp>
      <p:sp>
        <p:nvSpPr>
          <p:cNvPr id="3" name="Title 2"/>
          <p:cNvSpPr>
            <a:spLocks noGrp="1"/>
          </p:cNvSpPr>
          <p:nvPr>
            <p:ph type="title"/>
          </p:nvPr>
        </p:nvSpPr>
        <p:spPr/>
        <p:txBody>
          <a:bodyPr/>
          <a:lstStyle/>
          <a:p>
            <a:r>
              <a:rPr lang="en-US" dirty="0" smtClean="0"/>
              <a:t>Etiquette</a:t>
            </a:r>
            <a:endParaRPr lang="en-US" dirty="0"/>
          </a:p>
        </p:txBody>
      </p:sp>
      <p:pic>
        <p:nvPicPr>
          <p:cNvPr id="4" name="Picture 3" descr="Handshake.gif"/>
          <p:cNvPicPr>
            <a:picLocks noChangeAspect="1"/>
          </p:cNvPicPr>
          <p:nvPr/>
        </p:nvPicPr>
        <p:blipFill>
          <a:blip r:embed="rId3" cstate="print"/>
          <a:stretch>
            <a:fillRect/>
          </a:stretch>
        </p:blipFill>
        <p:spPr>
          <a:xfrm>
            <a:off x="5105400" y="3352800"/>
            <a:ext cx="2886075" cy="2737648"/>
          </a:xfrm>
          <a:prstGeom prst="rect">
            <a:avLst/>
          </a:prstGeom>
        </p:spPr>
      </p:pic>
      <p:sp>
        <p:nvSpPr>
          <p:cNvPr id="6" name="Heptagon 5"/>
          <p:cNvSpPr/>
          <p:nvPr/>
        </p:nvSpPr>
        <p:spPr>
          <a:xfrm>
            <a:off x="4495800" y="2819400"/>
            <a:ext cx="4114800" cy="3581400"/>
          </a:xfrm>
          <a:prstGeom prst="heptagon">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Straight Connector 7"/>
          <p:cNvCxnSpPr>
            <a:stCxn id="6" idx="5"/>
          </p:cNvCxnSpPr>
          <p:nvPr/>
        </p:nvCxnSpPr>
        <p:spPr>
          <a:xfrm rot="10800000" flipH="1" flipV="1">
            <a:off x="4903290" y="3528742"/>
            <a:ext cx="3173909" cy="2186257"/>
          </a:xfrm>
          <a:prstGeom prst="line">
            <a:avLst/>
          </a:prstGeom>
          <a:ln w="76200"/>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Photographs</a:t>
            </a:r>
          </a:p>
          <a:p>
            <a:pPr lvl="1"/>
            <a:r>
              <a:rPr lang="en-US" dirty="0" smtClean="0"/>
              <a:t>Do not take pictures of scared grounds</a:t>
            </a:r>
          </a:p>
          <a:p>
            <a:pPr lvl="1"/>
            <a:r>
              <a:rPr lang="en-US" dirty="0" smtClean="0"/>
              <a:t>Do not take pictures at state house, prisons, airports, etc…</a:t>
            </a:r>
          </a:p>
          <a:p>
            <a:pPr lvl="1"/>
            <a:r>
              <a:rPr lang="en-US" dirty="0" smtClean="0"/>
              <a:t>Ask prior to capture</a:t>
            </a:r>
            <a:endParaRPr lang="en-US" dirty="0"/>
          </a:p>
        </p:txBody>
      </p:sp>
      <p:sp>
        <p:nvSpPr>
          <p:cNvPr id="3" name="Title 2"/>
          <p:cNvSpPr>
            <a:spLocks noGrp="1"/>
          </p:cNvSpPr>
          <p:nvPr>
            <p:ph type="title"/>
          </p:nvPr>
        </p:nvSpPr>
        <p:spPr/>
        <p:txBody>
          <a:bodyPr/>
          <a:lstStyle/>
          <a:p>
            <a:r>
              <a:rPr lang="en-US" dirty="0" smtClean="0"/>
              <a:t>Etiquette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257800" cy="4525963"/>
          </a:xfrm>
        </p:spPr>
        <p:txBody>
          <a:bodyPr/>
          <a:lstStyle/>
          <a:p>
            <a:r>
              <a:rPr lang="en-US" dirty="0" smtClean="0"/>
              <a:t>Miscellaneous</a:t>
            </a:r>
          </a:p>
          <a:p>
            <a:pPr lvl="1"/>
            <a:r>
              <a:rPr lang="en-US" dirty="0" smtClean="0"/>
              <a:t>Do not be late for business appointments</a:t>
            </a:r>
          </a:p>
          <a:p>
            <a:pPr lvl="1"/>
            <a:r>
              <a:rPr lang="en-US" dirty="0" smtClean="0"/>
              <a:t>Do not speak directly with a chief or king; use a third party linguist</a:t>
            </a:r>
          </a:p>
          <a:p>
            <a:pPr lvl="1"/>
            <a:r>
              <a:rPr lang="en-US" dirty="0" smtClean="0"/>
              <a:t>Offer gifts such as Schnapps, gin, or money to chiefs, kings or hosts</a:t>
            </a:r>
          </a:p>
          <a:p>
            <a:pPr lvl="1"/>
            <a:r>
              <a:rPr lang="en-US" dirty="0" smtClean="0"/>
              <a:t>Visitors will ask about you intention of visits, be honest</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Etiquette</a:t>
            </a:r>
            <a:endParaRPr lang="en-US" dirty="0"/>
          </a:p>
        </p:txBody>
      </p:sp>
      <p:pic>
        <p:nvPicPr>
          <p:cNvPr id="4" name="Picture 3" descr="Gin.jpg"/>
          <p:cNvPicPr>
            <a:picLocks noChangeAspect="1"/>
          </p:cNvPicPr>
          <p:nvPr/>
        </p:nvPicPr>
        <p:blipFill>
          <a:blip r:embed="rId3" cstate="print"/>
          <a:stretch>
            <a:fillRect/>
          </a:stretch>
        </p:blipFill>
        <p:spPr>
          <a:xfrm>
            <a:off x="5791200" y="762000"/>
            <a:ext cx="2724150" cy="54387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Involving:</a:t>
            </a:r>
          </a:p>
          <a:p>
            <a:r>
              <a:rPr lang="en-US" dirty="0" smtClean="0"/>
              <a:t>Communication</a:t>
            </a:r>
          </a:p>
          <a:p>
            <a:r>
              <a:rPr lang="en-US" dirty="0" smtClean="0"/>
              <a:t>Management style</a:t>
            </a:r>
          </a:p>
          <a:p>
            <a:r>
              <a:rPr lang="en-US" dirty="0" smtClean="0"/>
              <a:t>Organizational structure</a:t>
            </a:r>
          </a:p>
          <a:p>
            <a:r>
              <a:rPr lang="en-US" dirty="0" smtClean="0"/>
              <a:t>Negotiating</a:t>
            </a:r>
            <a:endParaRPr lang="en-US" dirty="0"/>
          </a:p>
        </p:txBody>
      </p:sp>
      <p:sp>
        <p:nvSpPr>
          <p:cNvPr id="3" name="Title 2"/>
          <p:cNvSpPr>
            <a:spLocks noGrp="1"/>
          </p:cNvSpPr>
          <p:nvPr>
            <p:ph type="title"/>
          </p:nvPr>
        </p:nvSpPr>
        <p:spPr/>
        <p:txBody>
          <a:bodyPr>
            <a:noAutofit/>
          </a:bodyPr>
          <a:lstStyle/>
          <a:p>
            <a:r>
              <a:rPr lang="en-US" sz="2800" dirty="0" smtClean="0"/>
              <a:t>Recommendations for Automotive Glass, Inc. </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5410200" y="3429000"/>
            <a:ext cx="2847975" cy="2705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buFont typeface="+mj-lt"/>
              <a:buAutoNum type="arabicPeriod"/>
            </a:pPr>
            <a:r>
              <a:rPr lang="en-US" dirty="0" smtClean="0"/>
              <a:t>Human Nature</a:t>
            </a:r>
          </a:p>
          <a:p>
            <a:pPr marL="624078" indent="-514350">
              <a:buFont typeface="+mj-lt"/>
              <a:buAutoNum type="arabicPeriod"/>
            </a:pPr>
            <a:r>
              <a:rPr lang="en-US" dirty="0" smtClean="0"/>
              <a:t>Purpose In Life (Doing or Being)</a:t>
            </a:r>
          </a:p>
          <a:p>
            <a:pPr marL="624078" indent="-514350">
              <a:buFont typeface="+mj-lt"/>
              <a:buAutoNum type="arabicPeriod"/>
            </a:pPr>
            <a:r>
              <a:rPr lang="en-US" dirty="0" smtClean="0"/>
              <a:t>Societal Role</a:t>
            </a:r>
          </a:p>
          <a:p>
            <a:pPr marL="624078" indent="-514350">
              <a:buFont typeface="+mj-lt"/>
              <a:buAutoNum type="arabicPeriod"/>
            </a:pPr>
            <a:r>
              <a:rPr lang="en-US" dirty="0" smtClean="0"/>
              <a:t>Nature/Fate</a:t>
            </a:r>
          </a:p>
          <a:p>
            <a:pPr marL="624078" indent="-514350">
              <a:buFont typeface="+mj-lt"/>
              <a:buAutoNum type="arabicPeriod"/>
            </a:pPr>
            <a:r>
              <a:rPr lang="en-US" dirty="0" smtClean="0"/>
              <a:t>Time</a:t>
            </a:r>
          </a:p>
          <a:p>
            <a:pPr marL="624078" indent="-514350">
              <a:buFont typeface="+mj-lt"/>
              <a:buAutoNum type="arabicPeriod"/>
            </a:pPr>
            <a:r>
              <a:rPr lang="en-US" dirty="0" smtClean="0"/>
              <a:t>Communication (Preferred Modes)</a:t>
            </a:r>
          </a:p>
          <a:p>
            <a:pPr marL="624078" indent="-514350">
              <a:buFont typeface="+mj-lt"/>
              <a:buAutoNum type="arabicPeriod"/>
            </a:pPr>
            <a:r>
              <a:rPr lang="en-US" dirty="0" smtClean="0"/>
              <a:t>Power Distance</a:t>
            </a:r>
          </a:p>
          <a:p>
            <a:pPr marL="624078" indent="-514350">
              <a:buFont typeface="+mj-lt"/>
              <a:buAutoNum type="arabicPeriod"/>
            </a:pPr>
            <a:r>
              <a:rPr lang="en-US" dirty="0" smtClean="0"/>
              <a:t>Uncertainty Avoidance</a:t>
            </a:r>
          </a:p>
          <a:p>
            <a:pPr marL="624078" indent="-514350">
              <a:buFont typeface="+mj-lt"/>
              <a:buAutoNum type="arabicPeriod"/>
            </a:pPr>
            <a:r>
              <a:rPr lang="en-US" dirty="0" smtClean="0"/>
              <a:t>Masculinity/Femininity</a:t>
            </a:r>
          </a:p>
          <a:p>
            <a:pPr marL="624078" indent="-514350">
              <a:buFont typeface="+mj-lt"/>
              <a:buAutoNum type="arabicPeriod"/>
            </a:pPr>
            <a:r>
              <a:rPr lang="en-US" dirty="0" smtClean="0"/>
              <a:t>Universalistic/Particularistic</a:t>
            </a:r>
          </a:p>
          <a:p>
            <a:pPr marL="624078" indent="-514350">
              <a:buFont typeface="+mj-lt"/>
              <a:buAutoNum type="arabicPeriod"/>
            </a:pPr>
            <a:r>
              <a:rPr lang="en-US" dirty="0" smtClean="0"/>
              <a:t>Specific/Diffuse</a:t>
            </a:r>
          </a:p>
          <a:p>
            <a:pPr marL="624078" indent="-514350">
              <a:buFont typeface="+mj-lt"/>
              <a:buAutoNum type="arabicPeriod"/>
            </a:pPr>
            <a:r>
              <a:rPr lang="en-US" dirty="0" smtClean="0"/>
              <a:t>Status</a:t>
            </a:r>
            <a:endParaRPr lang="en-US" dirty="0"/>
          </a:p>
        </p:txBody>
      </p:sp>
      <p:sp>
        <p:nvSpPr>
          <p:cNvPr id="3" name="Title 2"/>
          <p:cNvSpPr>
            <a:spLocks noGrp="1"/>
          </p:cNvSpPr>
          <p:nvPr>
            <p:ph type="title"/>
          </p:nvPr>
        </p:nvSpPr>
        <p:spPr/>
        <p:txBody>
          <a:bodyPr>
            <a:normAutofit fontScale="90000"/>
          </a:bodyPr>
          <a:lstStyle/>
          <a:p>
            <a:r>
              <a:rPr lang="en-US" dirty="0" smtClean="0"/>
              <a:t>Step 1 - 12 Core Cultural Values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Train employees to interpret what is being said</a:t>
            </a:r>
          </a:p>
          <a:p>
            <a:r>
              <a:rPr lang="en-US" dirty="0" smtClean="0"/>
              <a:t>Avoid confrontational topics</a:t>
            </a:r>
          </a:p>
          <a:p>
            <a:r>
              <a:rPr lang="en-US" dirty="0" smtClean="0"/>
              <a:t>“Yes” might be said to prevent embarrassment but may not be meant</a:t>
            </a:r>
          </a:p>
          <a:p>
            <a:r>
              <a:rPr lang="en-US" dirty="0" smtClean="0"/>
              <a:t>Proverbs are used to convey a subtle message</a:t>
            </a:r>
          </a:p>
          <a:p>
            <a:r>
              <a:rPr lang="en-US" dirty="0" smtClean="0"/>
              <a:t>Silence is appreciated</a:t>
            </a:r>
            <a:endParaRPr lang="en-US" dirty="0"/>
          </a:p>
        </p:txBody>
      </p:sp>
      <p:sp>
        <p:nvSpPr>
          <p:cNvPr id="3" name="Title 2"/>
          <p:cNvSpPr>
            <a:spLocks noGrp="1"/>
          </p:cNvSpPr>
          <p:nvPr>
            <p:ph type="title"/>
          </p:nvPr>
        </p:nvSpPr>
        <p:spPr/>
        <p:txBody>
          <a:bodyPr/>
          <a:lstStyle/>
          <a:p>
            <a:r>
              <a:rPr lang="en-US" dirty="0" smtClean="0"/>
              <a:t>Communication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Higher position- more power and decision making</a:t>
            </a:r>
          </a:p>
          <a:p>
            <a:r>
              <a:rPr lang="en-US" dirty="0" smtClean="0"/>
              <a:t>Decision making does not require consulting with “lower” employees</a:t>
            </a:r>
          </a:p>
          <a:p>
            <a:r>
              <a:rPr lang="en-US" dirty="0" smtClean="0"/>
              <a:t>Managers concern themselves with employee life outside of work</a:t>
            </a:r>
          </a:p>
          <a:p>
            <a:r>
              <a:rPr lang="en-US" dirty="0" smtClean="0"/>
              <a:t>Deadlines have become more important</a:t>
            </a:r>
          </a:p>
          <a:p>
            <a:r>
              <a:rPr lang="en-US" dirty="0" smtClean="0"/>
              <a:t>Avoid criticism publically and privately</a:t>
            </a:r>
            <a:endParaRPr lang="en-US" dirty="0"/>
          </a:p>
        </p:txBody>
      </p:sp>
      <p:sp>
        <p:nvSpPr>
          <p:cNvPr id="3" name="Title 2"/>
          <p:cNvSpPr>
            <a:spLocks noGrp="1"/>
          </p:cNvSpPr>
          <p:nvPr>
            <p:ph type="title"/>
          </p:nvPr>
        </p:nvSpPr>
        <p:spPr/>
        <p:txBody>
          <a:bodyPr/>
          <a:lstStyle/>
          <a:p>
            <a:r>
              <a:rPr lang="en-US" dirty="0" smtClean="0"/>
              <a:t>Management Style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Hierarchy: “top down”</a:t>
            </a:r>
          </a:p>
          <a:p>
            <a:r>
              <a:rPr lang="en-US" dirty="0" smtClean="0"/>
              <a:t>Respect elders and those in senior positions</a:t>
            </a:r>
          </a:p>
          <a:p>
            <a:r>
              <a:rPr lang="en-US" dirty="0" smtClean="0"/>
              <a:t>Order is kept </a:t>
            </a:r>
          </a:p>
          <a:p>
            <a:r>
              <a:rPr lang="en-US" dirty="0" smtClean="0"/>
              <a:t>Individuals that make up the group determine the success or failure of the project</a:t>
            </a:r>
            <a:endParaRPr lang="en-US" dirty="0"/>
          </a:p>
        </p:txBody>
      </p:sp>
      <p:sp>
        <p:nvSpPr>
          <p:cNvPr id="3" name="Title 2"/>
          <p:cNvSpPr>
            <a:spLocks noGrp="1"/>
          </p:cNvSpPr>
          <p:nvPr>
            <p:ph type="title"/>
          </p:nvPr>
        </p:nvSpPr>
        <p:spPr/>
        <p:txBody>
          <a:bodyPr/>
          <a:lstStyle/>
          <a:p>
            <a:r>
              <a:rPr lang="en-US" dirty="0" smtClean="0"/>
              <a:t>Organizational Structure</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181600" y="3810000"/>
            <a:ext cx="3352800" cy="283311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Build a relationship; it may take some time</a:t>
            </a:r>
          </a:p>
          <a:p>
            <a:r>
              <a:rPr lang="en-US" dirty="0" smtClean="0"/>
              <a:t>Realize that negotiations will take time</a:t>
            </a:r>
          </a:p>
          <a:p>
            <a:r>
              <a:rPr lang="en-US" dirty="0" smtClean="0"/>
              <a:t>Avoid rushing the other party</a:t>
            </a:r>
          </a:p>
          <a:p>
            <a:r>
              <a:rPr lang="en-US" dirty="0" smtClean="0"/>
              <a:t>Avoid impatience and anger</a:t>
            </a:r>
          </a:p>
          <a:p>
            <a:r>
              <a:rPr lang="en-US" dirty="0" smtClean="0"/>
              <a:t>Avoid assuming the negotiation is going well if there is a lack of disagreements or challenges</a:t>
            </a:r>
          </a:p>
          <a:p>
            <a:endParaRPr lang="en-US" dirty="0"/>
          </a:p>
        </p:txBody>
      </p:sp>
      <p:sp>
        <p:nvSpPr>
          <p:cNvPr id="3" name="Title 2"/>
          <p:cNvSpPr>
            <a:spLocks noGrp="1"/>
          </p:cNvSpPr>
          <p:nvPr>
            <p:ph type="title"/>
          </p:nvPr>
        </p:nvSpPr>
        <p:spPr/>
        <p:txBody>
          <a:bodyPr/>
          <a:lstStyle/>
          <a:p>
            <a:r>
              <a:rPr lang="en-US" dirty="0" smtClean="0"/>
              <a:t>Negotiating</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4419600" y="4343400"/>
            <a:ext cx="4191000" cy="220046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990600"/>
          <a:ext cx="8229600" cy="5227320"/>
        </p:xfrm>
        <a:graphic>
          <a:graphicData uri="http://schemas.openxmlformats.org/drawingml/2006/table">
            <a:tbl>
              <a:tblPr firstRow="1" bandRow="1">
                <a:tableStyleId>{7DF18680-E054-41AD-8BC1-D1AEF772440D}</a:tableStyleId>
              </a:tblPr>
              <a:tblGrid>
                <a:gridCol w="4114800"/>
                <a:gridCol w="4114800"/>
              </a:tblGrid>
              <a:tr h="370840">
                <a:tc>
                  <a:txBody>
                    <a:bodyPr/>
                    <a:lstStyle/>
                    <a:p>
                      <a:pPr algn="ctr"/>
                      <a:r>
                        <a:rPr lang="en-US" dirty="0" smtClean="0"/>
                        <a:t>United States</a:t>
                      </a:r>
                      <a:endParaRPr lang="en-US" dirty="0"/>
                    </a:p>
                  </a:txBody>
                  <a:tcPr/>
                </a:tc>
                <a:tc>
                  <a:txBody>
                    <a:bodyPr/>
                    <a:lstStyle/>
                    <a:p>
                      <a:pPr algn="ctr"/>
                      <a:r>
                        <a:rPr lang="en-US" dirty="0" smtClean="0"/>
                        <a:t>Ghana</a:t>
                      </a:r>
                      <a:endParaRPr lang="en-US" dirty="0"/>
                    </a:p>
                  </a:txBody>
                  <a:tcPr/>
                </a:tc>
              </a:tr>
              <a:tr h="370840">
                <a:tc>
                  <a:txBody>
                    <a:bodyPr/>
                    <a:lstStyle/>
                    <a:p>
                      <a:r>
                        <a:rPr lang="en-US" dirty="0" smtClean="0"/>
                        <a:t>Purpose in life:</a:t>
                      </a:r>
                      <a:r>
                        <a:rPr lang="en-US" baseline="0" dirty="0" smtClean="0"/>
                        <a:t> </a:t>
                      </a:r>
                      <a:r>
                        <a:rPr lang="en-US" baseline="0" dirty="0" smtClean="0"/>
                        <a:t>live </a:t>
                      </a:r>
                      <a:r>
                        <a:rPr lang="en-US" baseline="0" dirty="0" smtClean="0"/>
                        <a:t>to work</a:t>
                      </a:r>
                      <a:endParaRPr lang="en-US" dirty="0"/>
                    </a:p>
                  </a:txBody>
                  <a:tcPr/>
                </a:tc>
                <a:tc>
                  <a:txBody>
                    <a:bodyPr/>
                    <a:lstStyle/>
                    <a:p>
                      <a:r>
                        <a:rPr lang="en-US" dirty="0" smtClean="0"/>
                        <a:t>Purpose</a:t>
                      </a:r>
                      <a:r>
                        <a:rPr lang="en-US" baseline="0" dirty="0" smtClean="0"/>
                        <a:t> in life: mix of doing and being</a:t>
                      </a:r>
                      <a:endParaRPr lang="en-US" dirty="0"/>
                    </a:p>
                  </a:txBody>
                  <a:tcPr/>
                </a:tc>
              </a:tr>
              <a:tr h="370840">
                <a:tc>
                  <a:txBody>
                    <a:bodyPr/>
                    <a:lstStyle/>
                    <a:p>
                      <a:r>
                        <a:rPr lang="en-US" dirty="0" smtClean="0"/>
                        <a:t>Societal role: individualistic</a:t>
                      </a:r>
                      <a:endParaRPr lang="en-US" dirty="0"/>
                    </a:p>
                  </a:txBody>
                  <a:tcPr/>
                </a:tc>
                <a:tc>
                  <a:txBody>
                    <a:bodyPr/>
                    <a:lstStyle/>
                    <a:p>
                      <a:r>
                        <a:rPr lang="en-US" dirty="0" smtClean="0"/>
                        <a:t>Societal</a:t>
                      </a:r>
                      <a:r>
                        <a:rPr lang="en-US" baseline="0" dirty="0" smtClean="0"/>
                        <a:t> role: collectivists</a:t>
                      </a:r>
                      <a:endParaRPr lang="en-US" dirty="0"/>
                    </a:p>
                  </a:txBody>
                  <a:tcPr/>
                </a:tc>
              </a:tr>
              <a:tr h="370840">
                <a:tc>
                  <a:txBody>
                    <a:bodyPr/>
                    <a:lstStyle/>
                    <a:p>
                      <a:r>
                        <a:rPr lang="en-US" dirty="0" smtClean="0"/>
                        <a:t>Mode</a:t>
                      </a:r>
                      <a:r>
                        <a:rPr lang="en-US" baseline="0" dirty="0" smtClean="0"/>
                        <a:t> of communication: direct, low context</a:t>
                      </a:r>
                      <a:endParaRPr lang="en-US" dirty="0"/>
                    </a:p>
                  </a:txBody>
                  <a:tcPr/>
                </a:tc>
                <a:tc>
                  <a:txBody>
                    <a:bodyPr/>
                    <a:lstStyle/>
                    <a:p>
                      <a:r>
                        <a:rPr lang="en-US" dirty="0" smtClean="0"/>
                        <a:t>Mode of communication: indirect, high context</a:t>
                      </a:r>
                      <a:endParaRPr lang="en-US" dirty="0"/>
                    </a:p>
                  </a:txBody>
                  <a:tcPr/>
                </a:tc>
              </a:tr>
              <a:tr h="370840">
                <a:tc>
                  <a:txBody>
                    <a:bodyPr/>
                    <a:lstStyle/>
                    <a:p>
                      <a:r>
                        <a:rPr lang="en-US" dirty="0" smtClean="0"/>
                        <a:t>Time: future oriented</a:t>
                      </a:r>
                      <a:endParaRPr lang="en-US" dirty="0"/>
                    </a:p>
                  </a:txBody>
                  <a:tcPr/>
                </a:tc>
                <a:tc>
                  <a:txBody>
                    <a:bodyPr/>
                    <a:lstStyle/>
                    <a:p>
                      <a:r>
                        <a:rPr lang="en-US" dirty="0" smtClean="0"/>
                        <a:t>Time: present oriented</a:t>
                      </a:r>
                      <a:endParaRPr lang="en-US" dirty="0"/>
                    </a:p>
                  </a:txBody>
                  <a:tcPr/>
                </a:tc>
              </a:tr>
              <a:tr h="370840">
                <a:tc>
                  <a:txBody>
                    <a:bodyPr/>
                    <a:lstStyle/>
                    <a:p>
                      <a:r>
                        <a:rPr lang="en-US" dirty="0" smtClean="0"/>
                        <a:t>Management style: group oriented, everyone has an input</a:t>
                      </a:r>
                      <a:endParaRPr lang="en-US" dirty="0"/>
                    </a:p>
                  </a:txBody>
                  <a:tcPr/>
                </a:tc>
                <a:tc>
                  <a:txBody>
                    <a:bodyPr/>
                    <a:lstStyle/>
                    <a:p>
                      <a:r>
                        <a:rPr lang="en-US" dirty="0" smtClean="0"/>
                        <a:t>Management style:</a:t>
                      </a:r>
                      <a:r>
                        <a:rPr lang="en-US" baseline="0" dirty="0" smtClean="0"/>
                        <a:t> higher position has more power and makes decisions</a:t>
                      </a:r>
                      <a:endParaRPr lang="en-US" dirty="0"/>
                    </a:p>
                  </a:txBody>
                  <a:tcPr/>
                </a:tc>
              </a:tr>
              <a:tr h="370840">
                <a:tc>
                  <a:txBody>
                    <a:bodyPr/>
                    <a:lstStyle/>
                    <a:p>
                      <a:r>
                        <a:rPr lang="en-US" dirty="0" smtClean="0"/>
                        <a:t>Negotiation: involves</a:t>
                      </a:r>
                      <a:r>
                        <a:rPr lang="en-US" baseline="0" dirty="0" smtClean="0"/>
                        <a:t> a contract </a:t>
                      </a:r>
                      <a:endParaRPr lang="en-US" dirty="0"/>
                    </a:p>
                  </a:txBody>
                  <a:tcPr/>
                </a:tc>
                <a:tc>
                  <a:txBody>
                    <a:bodyPr/>
                    <a:lstStyle/>
                    <a:p>
                      <a:r>
                        <a:rPr lang="en-US" dirty="0" smtClean="0"/>
                        <a:t>Negotiation: involves building a relationship</a:t>
                      </a:r>
                      <a:endParaRPr lang="en-US" dirty="0"/>
                    </a:p>
                  </a:txBody>
                  <a:tcPr/>
                </a:tc>
              </a:tr>
              <a:tr h="370840">
                <a:tc>
                  <a:txBody>
                    <a:bodyPr/>
                    <a:lstStyle/>
                    <a:p>
                      <a:r>
                        <a:rPr lang="en-US" dirty="0" smtClean="0"/>
                        <a:t>Confrontations:</a:t>
                      </a:r>
                      <a:r>
                        <a:rPr lang="en-US" baseline="0" dirty="0" smtClean="0"/>
                        <a:t> addressed if there are any</a:t>
                      </a:r>
                      <a:endParaRPr lang="en-US" dirty="0"/>
                    </a:p>
                  </a:txBody>
                  <a:tcPr/>
                </a:tc>
                <a:tc>
                  <a:txBody>
                    <a:bodyPr/>
                    <a:lstStyle/>
                    <a:p>
                      <a:r>
                        <a:rPr lang="en-US" dirty="0" smtClean="0"/>
                        <a:t>Confrontations: avoided </a:t>
                      </a:r>
                      <a:endParaRPr lang="en-US" dirty="0"/>
                    </a:p>
                  </a:txBody>
                  <a:tcPr/>
                </a:tc>
              </a:tr>
              <a:tr h="370840">
                <a:tc>
                  <a:txBody>
                    <a:bodyPr/>
                    <a:lstStyle/>
                    <a:p>
                      <a:r>
                        <a:rPr lang="en-US" dirty="0" smtClean="0"/>
                        <a:t>Work vs. Social</a:t>
                      </a:r>
                      <a:r>
                        <a:rPr lang="en-US" baseline="0" dirty="0" smtClean="0"/>
                        <a:t> life: professional and social life are kept separate</a:t>
                      </a:r>
                      <a:endParaRPr lang="en-US" dirty="0"/>
                    </a:p>
                  </a:txBody>
                  <a:tcPr/>
                </a:tc>
                <a:tc>
                  <a:txBody>
                    <a:bodyPr/>
                    <a:lstStyle/>
                    <a:p>
                      <a:r>
                        <a:rPr lang="en-US" dirty="0" smtClean="0"/>
                        <a:t>Work vs. Social life:</a:t>
                      </a:r>
                      <a:r>
                        <a:rPr lang="en-US" baseline="0" dirty="0" smtClean="0"/>
                        <a:t> mixed together</a:t>
                      </a:r>
                      <a:endParaRPr lang="en-US" dirty="0"/>
                    </a:p>
                  </a:txBody>
                  <a:tcPr/>
                </a:tc>
              </a:tr>
            </a:tbl>
          </a:graphicData>
        </a:graphic>
      </p:graphicFrame>
      <p:sp>
        <p:nvSpPr>
          <p:cNvPr id="3" name="Title 2"/>
          <p:cNvSpPr>
            <a:spLocks noGrp="1"/>
          </p:cNvSpPr>
          <p:nvPr>
            <p:ph type="title"/>
          </p:nvPr>
        </p:nvSpPr>
        <p:spPr>
          <a:xfrm>
            <a:off x="457200" y="0"/>
            <a:ext cx="8229600" cy="1143000"/>
          </a:xfrm>
        </p:spPr>
        <p:txBody>
          <a:bodyPr/>
          <a:lstStyle/>
          <a:p>
            <a:r>
              <a:rPr lang="en-US" dirty="0" smtClean="0"/>
              <a:t>Summary Table of Differences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990600"/>
          <a:ext cx="8229600" cy="4820920"/>
        </p:xfrm>
        <a:graphic>
          <a:graphicData uri="http://schemas.openxmlformats.org/drawingml/2006/table">
            <a:tbl>
              <a:tblPr firstRow="1" bandRow="1">
                <a:tableStyleId>{7DF18680-E054-41AD-8BC1-D1AEF772440D}</a:tableStyleId>
              </a:tblPr>
              <a:tblGrid>
                <a:gridCol w="4114800"/>
                <a:gridCol w="4114800"/>
              </a:tblGrid>
              <a:tr h="370840">
                <a:tc>
                  <a:txBody>
                    <a:bodyPr/>
                    <a:lstStyle/>
                    <a:p>
                      <a:pPr algn="ctr"/>
                      <a:r>
                        <a:rPr lang="en-US" dirty="0" smtClean="0"/>
                        <a:t>United States</a:t>
                      </a:r>
                      <a:endParaRPr lang="en-US" dirty="0"/>
                    </a:p>
                  </a:txBody>
                  <a:tcPr/>
                </a:tc>
                <a:tc>
                  <a:txBody>
                    <a:bodyPr/>
                    <a:lstStyle/>
                    <a:p>
                      <a:pPr algn="ctr"/>
                      <a:r>
                        <a:rPr lang="en-US" dirty="0" smtClean="0"/>
                        <a:t>Ghana</a:t>
                      </a:r>
                      <a:endParaRPr lang="en-US" dirty="0"/>
                    </a:p>
                  </a:txBody>
                  <a:tcPr/>
                </a:tc>
              </a:tr>
              <a:tr h="370840">
                <a:tc>
                  <a:txBody>
                    <a:bodyPr/>
                    <a:lstStyle/>
                    <a:p>
                      <a:r>
                        <a:rPr lang="en-US" sz="1600" dirty="0" smtClean="0"/>
                        <a:t>Low</a:t>
                      </a:r>
                      <a:r>
                        <a:rPr lang="en-US" sz="1600" baseline="0" dirty="0" smtClean="0"/>
                        <a:t> Power Distance: Inequalities of power are not acceptable</a:t>
                      </a:r>
                      <a:endParaRPr lang="en-US" sz="1600" dirty="0"/>
                    </a:p>
                  </a:txBody>
                  <a:tcPr/>
                </a:tc>
                <a:tc>
                  <a:txBody>
                    <a:bodyPr/>
                    <a:lstStyle/>
                    <a:p>
                      <a:r>
                        <a:rPr lang="en-US" sz="1600" dirty="0" smtClean="0"/>
                        <a:t>High Power Distance: Inequality</a:t>
                      </a:r>
                      <a:r>
                        <a:rPr lang="en-US" sz="1600" baseline="0" dirty="0" smtClean="0"/>
                        <a:t> in status and power are accepted and embraced</a:t>
                      </a:r>
                      <a:endParaRPr lang="en-US" sz="1600" dirty="0"/>
                    </a:p>
                  </a:txBody>
                  <a:tcPr/>
                </a:tc>
              </a:tr>
              <a:tr h="370840">
                <a:tc>
                  <a:txBody>
                    <a:bodyPr/>
                    <a:lstStyle/>
                    <a:p>
                      <a:r>
                        <a:rPr lang="en-US" sz="1600" dirty="0" smtClean="0"/>
                        <a:t>Low Uncertainty Avoidance: Risks and unpredictable situations</a:t>
                      </a:r>
                      <a:r>
                        <a:rPr lang="en-US" sz="1600" baseline="0" dirty="0" smtClean="0"/>
                        <a:t> are embraced</a:t>
                      </a:r>
                      <a:endParaRPr lang="en-US" sz="1600" dirty="0"/>
                    </a:p>
                  </a:txBody>
                  <a:tcPr/>
                </a:tc>
                <a:tc>
                  <a:txBody>
                    <a:bodyPr/>
                    <a:lstStyle/>
                    <a:p>
                      <a:r>
                        <a:rPr lang="en-US" sz="1600" dirty="0" smtClean="0"/>
                        <a:t>Low Uncertainty Avoidance: Risks and unpredictable situations</a:t>
                      </a:r>
                      <a:r>
                        <a:rPr lang="en-US" sz="1600" baseline="0" dirty="0" smtClean="0"/>
                        <a:t> are embraced</a:t>
                      </a:r>
                      <a:endParaRPr lang="en-US" sz="1600" dirty="0"/>
                    </a:p>
                  </a:txBody>
                  <a:tcPr/>
                </a:tc>
              </a:tr>
              <a:tr h="370840">
                <a:tc>
                  <a:txBody>
                    <a:bodyPr/>
                    <a:lstStyle/>
                    <a:p>
                      <a:r>
                        <a:rPr lang="en-US" sz="1600" dirty="0" smtClean="0"/>
                        <a:t>Masculine: Gender</a:t>
                      </a:r>
                      <a:r>
                        <a:rPr lang="en-US" sz="1600" baseline="0" dirty="0" smtClean="0"/>
                        <a:t> roles are clearly defined and adhered to while family in decision making is put on the back burner</a:t>
                      </a:r>
                      <a:endParaRPr lang="en-US" sz="1600" dirty="0"/>
                    </a:p>
                  </a:txBody>
                  <a:tcPr/>
                </a:tc>
                <a:tc>
                  <a:txBody>
                    <a:bodyPr/>
                    <a:lstStyle/>
                    <a:p>
                      <a:r>
                        <a:rPr lang="en-US" sz="1600" dirty="0" smtClean="0"/>
                        <a:t>Feminine: Gender</a:t>
                      </a:r>
                      <a:r>
                        <a:rPr lang="en-US" sz="1600" baseline="0" dirty="0" smtClean="0"/>
                        <a:t> roles are blurred and family is a major decision making factor</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Universalistic/Individualistic: Interest</a:t>
                      </a:r>
                      <a:r>
                        <a:rPr lang="en-US" sz="1600" baseline="0" dirty="0" smtClean="0"/>
                        <a:t> of group over individual interest</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Particularistic/Collectivist: Individual interest</a:t>
                      </a:r>
                      <a:r>
                        <a:rPr lang="en-US" sz="1600" baseline="0" dirty="0" smtClean="0"/>
                        <a:t> over group interest</a:t>
                      </a:r>
                      <a:endParaRPr lang="en-US" sz="1600" dirty="0" smtClean="0"/>
                    </a:p>
                  </a:txBody>
                  <a:tcPr/>
                </a:tc>
              </a:tr>
              <a:tr h="370840">
                <a:tc>
                  <a:txBody>
                    <a:bodyPr/>
                    <a:lstStyle/>
                    <a:p>
                      <a:r>
                        <a:rPr lang="en-US" sz="1600" dirty="0" smtClean="0"/>
                        <a:t>Specific: We want you</a:t>
                      </a:r>
                      <a:r>
                        <a:rPr lang="en-US" sz="1600" baseline="0" dirty="0" smtClean="0"/>
                        <a:t> to just get to the point so we can make a decision</a:t>
                      </a:r>
                      <a:endParaRPr lang="en-US" sz="1600" dirty="0"/>
                    </a:p>
                  </a:txBody>
                  <a:tcPr/>
                </a:tc>
                <a:tc>
                  <a:txBody>
                    <a:bodyPr/>
                    <a:lstStyle/>
                    <a:p>
                      <a:r>
                        <a:rPr lang="en-US" sz="1600" dirty="0" smtClean="0"/>
                        <a:t>Diffuse: Intentions are more important than</a:t>
                      </a:r>
                      <a:r>
                        <a:rPr lang="en-US" sz="1600" baseline="0" dirty="0" smtClean="0"/>
                        <a:t> the situation</a:t>
                      </a:r>
                      <a:endParaRPr lang="en-US" sz="1600" dirty="0"/>
                    </a:p>
                  </a:txBody>
                  <a:tcPr/>
                </a:tc>
              </a:tr>
              <a:tr h="370840">
                <a:tc>
                  <a:txBody>
                    <a:bodyPr/>
                    <a:lstStyle/>
                    <a:p>
                      <a:r>
                        <a:rPr lang="en-US" sz="1600" dirty="0" smtClean="0"/>
                        <a:t>Status is not flaunted in public</a:t>
                      </a:r>
                      <a:r>
                        <a:rPr lang="en-US" sz="1600" baseline="0" dirty="0" smtClean="0"/>
                        <a:t> as everyone wants to be treated equally</a:t>
                      </a:r>
                      <a:endParaRPr lang="en-US" sz="1600" dirty="0"/>
                    </a:p>
                  </a:txBody>
                  <a:tcPr/>
                </a:tc>
                <a:tc>
                  <a:txBody>
                    <a:bodyPr/>
                    <a:lstStyle/>
                    <a:p>
                      <a:r>
                        <a:rPr lang="en-US" sz="1600" dirty="0" smtClean="0"/>
                        <a:t>Those of high wealth</a:t>
                      </a:r>
                      <a:r>
                        <a:rPr lang="en-US" sz="1600" baseline="0" dirty="0" smtClean="0"/>
                        <a:t> and status are expected to show it in public so people are aware</a:t>
                      </a:r>
                      <a:endParaRPr lang="en-US" sz="1600" dirty="0"/>
                    </a:p>
                  </a:txBody>
                  <a:tcPr/>
                </a:tc>
              </a:tr>
            </a:tbl>
          </a:graphicData>
        </a:graphic>
      </p:graphicFrame>
      <p:sp>
        <p:nvSpPr>
          <p:cNvPr id="3" name="Title 2"/>
          <p:cNvSpPr>
            <a:spLocks noGrp="1"/>
          </p:cNvSpPr>
          <p:nvPr>
            <p:ph type="title"/>
          </p:nvPr>
        </p:nvSpPr>
        <p:spPr>
          <a:xfrm>
            <a:off x="457200" y="0"/>
            <a:ext cx="8229600" cy="1143000"/>
          </a:xfrm>
        </p:spPr>
        <p:txBody>
          <a:bodyPr/>
          <a:lstStyle/>
          <a:p>
            <a:r>
              <a:rPr lang="en-US" dirty="0" smtClean="0"/>
              <a:t>Summary Table of Differences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990600"/>
          <a:ext cx="8229600" cy="4414520"/>
        </p:xfrm>
        <a:graphic>
          <a:graphicData uri="http://schemas.openxmlformats.org/drawingml/2006/table">
            <a:tbl>
              <a:tblPr firstRow="1" bandRow="1">
                <a:tableStyleId>{7DF18680-E054-41AD-8BC1-D1AEF772440D}</a:tableStyleId>
              </a:tblPr>
              <a:tblGrid>
                <a:gridCol w="4114800"/>
                <a:gridCol w="4114800"/>
              </a:tblGrid>
              <a:tr h="370840">
                <a:tc>
                  <a:txBody>
                    <a:bodyPr/>
                    <a:lstStyle/>
                    <a:p>
                      <a:pPr algn="ctr"/>
                      <a:r>
                        <a:rPr lang="en-US" dirty="0" smtClean="0"/>
                        <a:t>United States</a:t>
                      </a:r>
                      <a:endParaRPr lang="en-US" dirty="0"/>
                    </a:p>
                  </a:txBody>
                  <a:tcPr/>
                </a:tc>
                <a:tc>
                  <a:txBody>
                    <a:bodyPr/>
                    <a:lstStyle/>
                    <a:p>
                      <a:pPr algn="ctr"/>
                      <a:r>
                        <a:rPr lang="en-US" dirty="0" smtClean="0"/>
                        <a:t>Ghana</a:t>
                      </a:r>
                      <a:endParaRPr lang="en-US" dirty="0"/>
                    </a:p>
                  </a:txBody>
                  <a:tcPr/>
                </a:tc>
              </a:tr>
              <a:tr h="370840">
                <a:tc>
                  <a:txBody>
                    <a:bodyPr/>
                    <a:lstStyle/>
                    <a:p>
                      <a:pPr algn="l"/>
                      <a:r>
                        <a:rPr lang="en-US" dirty="0" smtClean="0"/>
                        <a:t>Attire: Less conservative</a:t>
                      </a:r>
                      <a:endParaRPr lang="en-US" dirty="0"/>
                    </a:p>
                  </a:txBody>
                  <a:tcPr/>
                </a:tc>
                <a:tc>
                  <a:txBody>
                    <a:bodyPr/>
                    <a:lstStyle/>
                    <a:p>
                      <a:pPr algn="l"/>
                      <a:r>
                        <a:rPr lang="en-US" dirty="0" smtClean="0"/>
                        <a:t>Attire: More</a:t>
                      </a:r>
                      <a:r>
                        <a:rPr lang="en-US" baseline="0" dirty="0" smtClean="0"/>
                        <a:t> conservative</a:t>
                      </a:r>
                      <a:endParaRPr lang="en-US" dirty="0"/>
                    </a:p>
                  </a:txBody>
                  <a:tcPr/>
                </a:tc>
              </a:tr>
              <a:tr h="370840">
                <a:tc>
                  <a:txBody>
                    <a:bodyPr/>
                    <a:lstStyle/>
                    <a:p>
                      <a:pPr algn="l"/>
                      <a:r>
                        <a:rPr lang="en-US" dirty="0" smtClean="0"/>
                        <a:t>Tip Generously</a:t>
                      </a:r>
                      <a:endParaRPr lang="en-US" dirty="0"/>
                    </a:p>
                  </a:txBody>
                  <a:tcPr/>
                </a:tc>
                <a:tc>
                  <a:txBody>
                    <a:bodyPr/>
                    <a:lstStyle/>
                    <a:p>
                      <a:pPr algn="l"/>
                      <a:r>
                        <a:rPr lang="en-US" dirty="0" smtClean="0"/>
                        <a:t>Don’t Usually Tip</a:t>
                      </a:r>
                      <a:endParaRPr lang="en-US" dirty="0"/>
                    </a:p>
                  </a:txBody>
                  <a:tcPr/>
                </a:tc>
              </a:tr>
              <a:tr h="370840">
                <a:tc>
                  <a:txBody>
                    <a:bodyPr/>
                    <a:lstStyle/>
                    <a:p>
                      <a:pPr algn="l"/>
                      <a:r>
                        <a:rPr lang="en-US" dirty="0" smtClean="0"/>
                        <a:t>Fre</a:t>
                      </a:r>
                      <a:r>
                        <a:rPr lang="en-US" baseline="0" dirty="0" smtClean="0"/>
                        <a:t>e use of both hands</a:t>
                      </a:r>
                      <a:endParaRPr lang="en-US" dirty="0"/>
                    </a:p>
                  </a:txBody>
                  <a:tcPr/>
                </a:tc>
                <a:tc>
                  <a:txBody>
                    <a:bodyPr/>
                    <a:lstStyle/>
                    <a:p>
                      <a:pPr algn="l"/>
                      <a:r>
                        <a:rPr lang="en-US" dirty="0" smtClean="0"/>
                        <a:t>Never use your</a:t>
                      </a:r>
                      <a:r>
                        <a:rPr lang="en-US" baseline="0" dirty="0" smtClean="0"/>
                        <a:t> left hand</a:t>
                      </a:r>
                      <a:endParaRPr lang="en-US" dirty="0"/>
                    </a:p>
                  </a:txBody>
                  <a:tcPr/>
                </a:tc>
              </a:tr>
              <a:tr h="370840">
                <a:tc>
                  <a:txBody>
                    <a:bodyPr/>
                    <a:lstStyle/>
                    <a:p>
                      <a:pPr algn="l"/>
                      <a:r>
                        <a:rPr lang="en-US" dirty="0" smtClean="0"/>
                        <a:t>Greeting:</a:t>
                      </a:r>
                      <a:r>
                        <a:rPr lang="en-US" baseline="0" dirty="0" smtClean="0"/>
                        <a:t> Greet everyone in no particular order</a:t>
                      </a:r>
                      <a:endParaRPr lang="en-US" dirty="0"/>
                    </a:p>
                  </a:txBody>
                  <a:tcPr/>
                </a:tc>
                <a:tc>
                  <a:txBody>
                    <a:bodyPr/>
                    <a:lstStyle/>
                    <a:p>
                      <a:pPr algn="l"/>
                      <a:r>
                        <a:rPr lang="en-US" dirty="0" smtClean="0"/>
                        <a:t>Greeting:</a:t>
                      </a:r>
                      <a:r>
                        <a:rPr lang="en-US" baseline="0" dirty="0" smtClean="0"/>
                        <a:t> Greet elderly first</a:t>
                      </a:r>
                      <a:endParaRPr lang="en-US" dirty="0"/>
                    </a:p>
                  </a:txBody>
                  <a:tcPr/>
                </a:tc>
              </a:tr>
              <a:tr h="370840">
                <a:tc>
                  <a:txBody>
                    <a:bodyPr/>
                    <a:lstStyle/>
                    <a:p>
                      <a:pPr algn="l"/>
                      <a:r>
                        <a:rPr lang="en-US" dirty="0" smtClean="0"/>
                        <a:t>Greeting:</a:t>
                      </a:r>
                      <a:r>
                        <a:rPr lang="en-US" baseline="0" dirty="0" smtClean="0"/>
                        <a:t> Handshake</a:t>
                      </a:r>
                      <a:endParaRPr lang="en-US" dirty="0"/>
                    </a:p>
                  </a:txBody>
                  <a:tcPr/>
                </a:tc>
                <a:tc>
                  <a:txBody>
                    <a:bodyPr/>
                    <a:lstStyle/>
                    <a:p>
                      <a:pPr algn="l"/>
                      <a:r>
                        <a:rPr lang="en-US" dirty="0" smtClean="0"/>
                        <a:t>Greeting: Handshake </a:t>
                      </a:r>
                      <a:r>
                        <a:rPr lang="en-US" baseline="0" dirty="0" smtClean="0"/>
                        <a:t>and smile</a:t>
                      </a:r>
                      <a:endParaRPr lang="en-US" dirty="0"/>
                    </a:p>
                  </a:txBody>
                  <a:tcPr/>
                </a:tc>
              </a:tr>
              <a:tr h="370840">
                <a:tc>
                  <a:txBody>
                    <a:bodyPr/>
                    <a:lstStyle/>
                    <a:p>
                      <a:pPr algn="l"/>
                      <a:r>
                        <a:rPr lang="en-US" dirty="0" smtClean="0"/>
                        <a:t>Hand Holding is acceptable</a:t>
                      </a:r>
                      <a:r>
                        <a:rPr lang="en-US" baseline="0" dirty="0" smtClean="0"/>
                        <a:t> only among opposite sex</a:t>
                      </a:r>
                      <a:endParaRPr lang="en-US" dirty="0"/>
                    </a:p>
                  </a:txBody>
                  <a:tcPr/>
                </a:tc>
                <a:tc>
                  <a:txBody>
                    <a:bodyPr/>
                    <a:lstStyle/>
                    <a:p>
                      <a:pPr algn="l"/>
                      <a:r>
                        <a:rPr lang="en-US" dirty="0" smtClean="0"/>
                        <a:t>Hand Holding is acceptable</a:t>
                      </a:r>
                      <a:r>
                        <a:rPr lang="en-US" baseline="0" dirty="0" smtClean="0"/>
                        <a:t> only among same sex</a:t>
                      </a:r>
                      <a:endParaRPr lang="en-US" dirty="0"/>
                    </a:p>
                  </a:txBody>
                  <a:tcPr/>
                </a:tc>
              </a:tr>
              <a:tr h="370840">
                <a:tc>
                  <a:txBody>
                    <a:bodyPr/>
                    <a:lstStyle/>
                    <a:p>
                      <a:pPr algn="l"/>
                      <a:r>
                        <a:rPr lang="en-US" dirty="0" smtClean="0"/>
                        <a:t>Speak</a:t>
                      </a:r>
                      <a:r>
                        <a:rPr lang="en-US" baseline="0" dirty="0" smtClean="0"/>
                        <a:t> directly with anyone</a:t>
                      </a:r>
                      <a:endParaRPr lang="en-US" dirty="0"/>
                    </a:p>
                  </a:txBody>
                  <a:tcPr/>
                </a:tc>
                <a:tc>
                  <a:txBody>
                    <a:bodyPr/>
                    <a:lstStyle/>
                    <a:p>
                      <a:pPr algn="l"/>
                      <a:r>
                        <a:rPr lang="en-US" dirty="0" smtClean="0"/>
                        <a:t>Do not speak directly to kings or</a:t>
                      </a:r>
                      <a:r>
                        <a:rPr lang="en-US" baseline="0" dirty="0" smtClean="0"/>
                        <a:t> chiefs; use a third party linguist</a:t>
                      </a:r>
                      <a:endParaRPr lang="en-US" dirty="0"/>
                    </a:p>
                  </a:txBody>
                  <a:tcPr/>
                </a:tc>
              </a:tr>
              <a:tr h="370840">
                <a:tc>
                  <a:txBody>
                    <a:bodyPr/>
                    <a:lstStyle/>
                    <a:p>
                      <a:pPr algn="l"/>
                      <a:r>
                        <a:rPr lang="en-US" dirty="0" smtClean="0"/>
                        <a:t>Photography:</a:t>
                      </a:r>
                      <a:r>
                        <a:rPr lang="en-US" baseline="0" dirty="0" smtClean="0"/>
                        <a:t> Capture anything</a:t>
                      </a:r>
                      <a:endParaRPr lang="en-US" dirty="0"/>
                    </a:p>
                  </a:txBody>
                  <a:tcPr/>
                </a:tc>
                <a:tc>
                  <a:txBody>
                    <a:bodyPr/>
                    <a:lstStyle/>
                    <a:p>
                      <a:pPr algn="l"/>
                      <a:r>
                        <a:rPr lang="en-US" dirty="0" smtClean="0"/>
                        <a:t>Photography: Ask permission and not sacred grounds</a:t>
                      </a:r>
                      <a:endParaRPr lang="en-US" dirty="0"/>
                    </a:p>
                  </a:txBody>
                  <a:tcPr/>
                </a:tc>
              </a:tr>
            </a:tbl>
          </a:graphicData>
        </a:graphic>
      </p:graphicFrame>
      <p:sp>
        <p:nvSpPr>
          <p:cNvPr id="3" name="Title 2"/>
          <p:cNvSpPr>
            <a:spLocks noGrp="1"/>
          </p:cNvSpPr>
          <p:nvPr>
            <p:ph type="title"/>
          </p:nvPr>
        </p:nvSpPr>
        <p:spPr>
          <a:xfrm>
            <a:off x="457200" y="0"/>
            <a:ext cx="8229600" cy="1143000"/>
          </a:xfrm>
        </p:spPr>
        <p:txBody>
          <a:bodyPr/>
          <a:lstStyle/>
          <a:p>
            <a:r>
              <a:rPr lang="en-US" dirty="0" smtClean="0"/>
              <a:t>Summary Table of Differences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Best wishes in your future travels to Ghana</a:t>
            </a:r>
            <a:endParaRPr lang="en-US" dirty="0"/>
          </a:p>
        </p:txBody>
      </p:sp>
      <p:sp>
        <p:nvSpPr>
          <p:cNvPr id="3" name="Title 2"/>
          <p:cNvSpPr>
            <a:spLocks noGrp="1"/>
          </p:cNvSpPr>
          <p:nvPr>
            <p:ph type="title"/>
          </p:nvPr>
        </p:nvSpPr>
        <p:spPr>
          <a:xfrm>
            <a:off x="457200" y="990600"/>
            <a:ext cx="8229600" cy="1143000"/>
          </a:xfrm>
        </p:spPr>
        <p:txBody>
          <a:bodyPr/>
          <a:lstStyle/>
          <a:p>
            <a:pPr algn="ctr"/>
            <a:r>
              <a:rPr lang="en-US" dirty="0" smtClean="0"/>
              <a:t>Thank You Again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Citations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pPr marL="624078" indent="-514350"/>
            <a:r>
              <a:rPr lang="en-US" dirty="0" smtClean="0"/>
              <a:t>Most Ghanaians would agree that:</a:t>
            </a:r>
          </a:p>
          <a:p>
            <a:pPr marL="880110" lvl="1" indent="-514350">
              <a:buFont typeface="+mj-lt"/>
              <a:buAutoNum type="arabicPeriod"/>
            </a:pPr>
            <a:r>
              <a:rPr lang="en-US" dirty="0" smtClean="0"/>
              <a:t>People are a mix of good and evil.</a:t>
            </a:r>
          </a:p>
          <a:p>
            <a:pPr marL="880110" lvl="1" indent="-514350">
              <a:buFont typeface="+mj-lt"/>
              <a:buAutoNum type="arabicPeriod"/>
            </a:pPr>
            <a:r>
              <a:rPr lang="en-US" dirty="0" smtClean="0"/>
              <a:t>The purpose of life is a mix of doing and being.</a:t>
            </a:r>
          </a:p>
          <a:p>
            <a:pPr marL="880110" lvl="1" indent="-514350">
              <a:buFont typeface="+mj-lt"/>
              <a:buAutoNum type="arabicPeriod"/>
            </a:pPr>
            <a:r>
              <a:rPr lang="en-US" dirty="0" smtClean="0"/>
              <a:t>Decisions are made collectively as a group rather than by individuals.</a:t>
            </a:r>
          </a:p>
          <a:p>
            <a:pPr marL="880110" lvl="1" indent="-514350">
              <a:buFont typeface="+mj-lt"/>
              <a:buAutoNum type="arabicPeriod"/>
            </a:pPr>
            <a:r>
              <a:rPr lang="en-US" dirty="0" smtClean="0"/>
              <a:t>They cannot control everything but they believe the decisions they make determine their fate.</a:t>
            </a:r>
          </a:p>
          <a:p>
            <a:pPr marL="880110" lvl="1" indent="-514350">
              <a:buFont typeface="+mj-lt"/>
              <a:buAutoNum type="arabicPeriod"/>
            </a:pPr>
            <a:r>
              <a:rPr lang="en-US" dirty="0" smtClean="0"/>
              <a:t>You should make the most of the present rather than  focusing on yesterday of tomorrow.</a:t>
            </a:r>
          </a:p>
          <a:p>
            <a:pPr marL="880110" lvl="1" indent="-514350">
              <a:buFont typeface="+mj-lt"/>
              <a:buAutoNum type="arabicPeriod"/>
            </a:pPr>
            <a:r>
              <a:rPr lang="en-US" dirty="0" smtClean="0"/>
              <a:t>Indirect communication is best to avoid confrontations.</a:t>
            </a:r>
          </a:p>
          <a:p>
            <a:pPr marL="880110" lvl="1" indent="-514350">
              <a:buNone/>
            </a:pPr>
            <a:endParaRPr lang="en-US" dirty="0" smtClean="0"/>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endParaRPr lang="en-US" dirty="0"/>
          </a:p>
        </p:txBody>
      </p:sp>
      <p:sp>
        <p:nvSpPr>
          <p:cNvPr id="3" name="Title 2"/>
          <p:cNvSpPr>
            <a:spLocks noGrp="1"/>
          </p:cNvSpPr>
          <p:nvPr>
            <p:ph type="title"/>
          </p:nvPr>
        </p:nvSpPr>
        <p:spPr/>
        <p:txBody>
          <a:bodyPr>
            <a:normAutofit fontScale="90000"/>
          </a:bodyPr>
          <a:lstStyle/>
          <a:p>
            <a:r>
              <a:rPr lang="en-US" dirty="0" smtClean="0"/>
              <a:t>Verbalization of the Core Values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8928"/>
            <a:ext cx="8229600" cy="5071872"/>
          </a:xfrm>
        </p:spPr>
        <p:txBody>
          <a:bodyPr>
            <a:normAutofit lnSpcReduction="10000"/>
          </a:bodyPr>
          <a:lstStyle/>
          <a:p>
            <a:pPr marL="624078" indent="-514350"/>
            <a:r>
              <a:rPr lang="en-US" dirty="0" smtClean="0"/>
              <a:t>Most Ghanaians would agree that:</a:t>
            </a:r>
          </a:p>
          <a:p>
            <a:pPr marL="880110" lvl="1" indent="-514350">
              <a:buAutoNum type="arabicPeriod" startAt="7"/>
            </a:pPr>
            <a:r>
              <a:rPr lang="en-US" dirty="0" smtClean="0"/>
              <a:t>Unequal distribution of power is necessary for all people of that society.</a:t>
            </a:r>
          </a:p>
          <a:p>
            <a:pPr marL="880110" lvl="1" indent="-514350">
              <a:buAutoNum type="arabicPeriod" startAt="7"/>
            </a:pPr>
            <a:r>
              <a:rPr lang="en-US" dirty="0" smtClean="0"/>
              <a:t>Unpredictable situations are seen as opportunities rather than hindrances.</a:t>
            </a:r>
          </a:p>
          <a:p>
            <a:pPr marL="880110" lvl="1" indent="-514350">
              <a:buAutoNum type="arabicPeriod" startAt="7"/>
            </a:pPr>
            <a:r>
              <a:rPr lang="en-US" dirty="0" smtClean="0"/>
              <a:t>Gender roles are blurred so men and women have the same opportunities and family is always a factor in decision making.</a:t>
            </a:r>
          </a:p>
          <a:p>
            <a:pPr marL="880110" lvl="1" indent="-514350">
              <a:buFont typeface="Verdana"/>
              <a:buAutoNum type="arabicPeriod" startAt="7"/>
            </a:pPr>
            <a:r>
              <a:rPr lang="en-US" dirty="0" smtClean="0"/>
              <a:t>The good of the group always comes before the good of an individual.</a:t>
            </a:r>
          </a:p>
          <a:p>
            <a:pPr marL="880110" lvl="1" indent="-514350">
              <a:buFont typeface="Verdana"/>
              <a:buAutoNum type="arabicPeriod" startAt="7"/>
            </a:pPr>
            <a:r>
              <a:rPr lang="en-US" dirty="0" smtClean="0"/>
              <a:t>Your intentions are more important that the specifics of a situation.</a:t>
            </a:r>
          </a:p>
          <a:p>
            <a:pPr marL="880110" lvl="1" indent="-514350">
              <a:buFont typeface="Verdana"/>
              <a:buAutoNum type="arabicPeriod" startAt="7"/>
            </a:pPr>
            <a:r>
              <a:rPr lang="en-US" dirty="0" smtClean="0"/>
              <a:t>Status should be publicly demonstrated to show your place in society.</a:t>
            </a:r>
          </a:p>
          <a:p>
            <a:pPr marL="880110" lvl="1" indent="-514350">
              <a:buAutoNum type="arabicPeriod" startAt="7"/>
            </a:pPr>
            <a:endParaRPr lang="en-US" dirty="0" smtClean="0"/>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endParaRPr lang="en-US" dirty="0"/>
          </a:p>
        </p:txBody>
      </p:sp>
      <p:sp>
        <p:nvSpPr>
          <p:cNvPr id="3" name="Title 2"/>
          <p:cNvSpPr>
            <a:spLocks noGrp="1"/>
          </p:cNvSpPr>
          <p:nvPr>
            <p:ph type="title"/>
          </p:nvPr>
        </p:nvSpPr>
        <p:spPr/>
        <p:txBody>
          <a:bodyPr>
            <a:normAutofit fontScale="90000"/>
          </a:bodyPr>
          <a:lstStyle/>
          <a:p>
            <a:r>
              <a:rPr lang="en-US" dirty="0" smtClean="0"/>
              <a:t>Verbalization of the Core Values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buNone/>
            </a:pPr>
            <a:r>
              <a:rPr lang="en-US" dirty="0" smtClean="0"/>
              <a:t>				</a:t>
            </a:r>
            <a:r>
              <a:rPr lang="en-US" sz="4800" dirty="0" err="1" smtClean="0"/>
              <a:t>Kente</a:t>
            </a:r>
            <a:endParaRPr lang="en-US" dirty="0" smtClean="0"/>
          </a:p>
        </p:txBody>
      </p:sp>
      <p:sp>
        <p:nvSpPr>
          <p:cNvPr id="3" name="Title 2"/>
          <p:cNvSpPr>
            <a:spLocks noGrp="1"/>
          </p:cNvSpPr>
          <p:nvPr>
            <p:ph type="title"/>
          </p:nvPr>
        </p:nvSpPr>
        <p:spPr/>
        <p:txBody>
          <a:bodyPr/>
          <a:lstStyle/>
          <a:p>
            <a:r>
              <a:rPr lang="en-US" dirty="0" smtClean="0"/>
              <a:t>Step 2 - Cultural </a:t>
            </a:r>
            <a:r>
              <a:rPr lang="en-US" dirty="0" smtClean="0"/>
              <a:t>Metaphor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Kente</a:t>
            </a:r>
            <a:endParaRPr lang="en-US" dirty="0"/>
          </a:p>
        </p:txBody>
      </p:sp>
      <p:pic>
        <p:nvPicPr>
          <p:cNvPr id="4" name="Content Placeholder 3" descr="Kente 4.jpg"/>
          <p:cNvPicPr>
            <a:picLocks noGrp="1" noChangeAspect="1"/>
          </p:cNvPicPr>
          <p:nvPr>
            <p:ph idx="1"/>
          </p:nvPr>
        </p:nvPicPr>
        <p:blipFill>
          <a:blip r:embed="rId3" cstate="print"/>
          <a:srcRect l="8783" t="8197" r="9971" b="11475"/>
          <a:stretch>
            <a:fillRect/>
          </a:stretch>
        </p:blipFill>
        <p:spPr>
          <a:xfrm>
            <a:off x="533400" y="1295400"/>
            <a:ext cx="3417587" cy="4525962"/>
          </a:xfrm>
          <a:prstGeom prst="rect">
            <a:avLst/>
          </a:prstGeom>
          <a:ln w="57150">
            <a:solidFill>
              <a:schemeClr val="tx1"/>
            </a:solidFill>
          </a:ln>
        </p:spPr>
      </p:pic>
      <p:pic>
        <p:nvPicPr>
          <p:cNvPr id="5" name="Picture 4" descr="Kente 2.jpg"/>
          <p:cNvPicPr>
            <a:picLocks noChangeAspect="1"/>
          </p:cNvPicPr>
          <p:nvPr/>
        </p:nvPicPr>
        <p:blipFill>
          <a:blip r:embed="rId4" cstate="print"/>
          <a:stretch>
            <a:fillRect/>
          </a:stretch>
        </p:blipFill>
        <p:spPr>
          <a:xfrm>
            <a:off x="4343400" y="1295400"/>
            <a:ext cx="4333301" cy="4495800"/>
          </a:xfrm>
          <a:prstGeom prst="rect">
            <a:avLst/>
          </a:prstGeom>
          <a:ln w="5715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ente 1.JPG"/>
          <p:cNvPicPr>
            <a:picLocks noGrp="1" noChangeAspect="1"/>
          </p:cNvPicPr>
          <p:nvPr>
            <p:ph idx="1"/>
          </p:nvPr>
        </p:nvPicPr>
        <p:blipFill>
          <a:blip r:embed="rId3" cstate="print"/>
          <a:stretch>
            <a:fillRect/>
          </a:stretch>
        </p:blipFill>
        <p:spPr>
          <a:xfrm>
            <a:off x="5105400" y="1219200"/>
            <a:ext cx="3352800" cy="4636082"/>
          </a:xfrm>
          <a:ln w="57150">
            <a:solidFill>
              <a:schemeClr val="tx1"/>
            </a:solidFill>
          </a:ln>
        </p:spPr>
      </p:pic>
      <p:sp>
        <p:nvSpPr>
          <p:cNvPr id="3" name="Title 2"/>
          <p:cNvSpPr>
            <a:spLocks noGrp="1"/>
          </p:cNvSpPr>
          <p:nvPr>
            <p:ph type="title"/>
          </p:nvPr>
        </p:nvSpPr>
        <p:spPr/>
        <p:txBody>
          <a:bodyPr/>
          <a:lstStyle/>
          <a:p>
            <a:r>
              <a:rPr lang="en-US" dirty="0" err="1" smtClean="0"/>
              <a:t>Kente</a:t>
            </a:r>
            <a:endParaRPr lang="en-US" dirty="0"/>
          </a:p>
        </p:txBody>
      </p:sp>
      <p:pic>
        <p:nvPicPr>
          <p:cNvPr id="6" name="Picture 5" descr="Kente 3.jpg"/>
          <p:cNvPicPr>
            <a:picLocks noChangeAspect="1"/>
          </p:cNvPicPr>
          <p:nvPr/>
        </p:nvPicPr>
        <p:blipFill>
          <a:blip r:embed="rId4" cstate="print"/>
          <a:stretch>
            <a:fillRect/>
          </a:stretch>
        </p:blipFill>
        <p:spPr>
          <a:xfrm>
            <a:off x="533400" y="1752600"/>
            <a:ext cx="3962400" cy="2971800"/>
          </a:xfrm>
          <a:prstGeom prst="rect">
            <a:avLst/>
          </a:prstGeom>
          <a:ln w="57150">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23825" indent="-14288">
              <a:buNone/>
            </a:pPr>
            <a:endParaRPr lang="en-US" sz="3600" dirty="0" smtClean="0"/>
          </a:p>
          <a:p>
            <a:pPr marL="123825" indent="-14288">
              <a:buNone/>
            </a:pPr>
            <a:endParaRPr lang="en-US" sz="3600" dirty="0" smtClean="0"/>
          </a:p>
          <a:p>
            <a:pPr marL="123825" indent="-14288" algn="ctr">
              <a:buNone/>
            </a:pPr>
            <a:r>
              <a:rPr lang="en-US" sz="3600" dirty="0" smtClean="0"/>
              <a:t>How </a:t>
            </a:r>
            <a:r>
              <a:rPr lang="en-US" sz="3600" dirty="0" smtClean="0"/>
              <a:t>does </a:t>
            </a:r>
            <a:r>
              <a:rPr lang="en-US" sz="3600" dirty="0" err="1" smtClean="0"/>
              <a:t>Kente</a:t>
            </a:r>
            <a:r>
              <a:rPr lang="en-US" sz="3600" dirty="0" smtClean="0"/>
              <a:t> personify the </a:t>
            </a:r>
            <a:r>
              <a:rPr lang="en-US" sz="3600" dirty="0" smtClean="0"/>
              <a:t>Ghanaian culture</a:t>
            </a:r>
            <a:r>
              <a:rPr lang="en-US" sz="3600" dirty="0" smtClean="0"/>
              <a:t>?</a:t>
            </a:r>
          </a:p>
          <a:p>
            <a:pPr marL="850392" lvl="1" indent="-457200">
              <a:buFont typeface="+mj-lt"/>
              <a:buAutoNum type="arabicPeriod"/>
            </a:pPr>
            <a:endParaRPr lang="en-US" dirty="0" smtClean="0"/>
          </a:p>
          <a:p>
            <a:pPr marL="850392" lvl="1" indent="-457200">
              <a:buFont typeface="+mj-lt"/>
              <a:buAutoNum type="arabicPeriod"/>
            </a:pPr>
            <a:endParaRPr lang="en-US" dirty="0" smtClean="0"/>
          </a:p>
        </p:txBody>
      </p:sp>
      <p:sp>
        <p:nvSpPr>
          <p:cNvPr id="3" name="Title 2"/>
          <p:cNvSpPr>
            <a:spLocks noGrp="1"/>
          </p:cNvSpPr>
          <p:nvPr>
            <p:ph type="title"/>
          </p:nvPr>
        </p:nvSpPr>
        <p:spPr/>
        <p:txBody>
          <a:bodyPr>
            <a:normAutofit/>
          </a:bodyPr>
          <a:lstStyle/>
          <a:p>
            <a:r>
              <a:rPr lang="en-US" dirty="0" smtClean="0"/>
              <a:t>Step 2 – Personify These Values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1702</TotalTime>
  <Words>4315</Words>
  <Application>Microsoft Office PowerPoint</Application>
  <PresentationFormat>On-screen Show (4:3)</PresentationFormat>
  <Paragraphs>450</Paragraphs>
  <Slides>38</Slides>
  <Notes>35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Ghana</vt:lpstr>
      <vt:lpstr>Cultural Metaphor</vt:lpstr>
      <vt:lpstr>Step 1 - 12 Core Cultural Values</vt:lpstr>
      <vt:lpstr>Verbalization of the Core Values</vt:lpstr>
      <vt:lpstr>Verbalization of the Core Values</vt:lpstr>
      <vt:lpstr>Step 2 - Cultural Metaphor </vt:lpstr>
      <vt:lpstr>Kente</vt:lpstr>
      <vt:lpstr>Kente</vt:lpstr>
      <vt:lpstr>Step 2 – Personify These Values</vt:lpstr>
      <vt:lpstr>Step 2 – Personify These values</vt:lpstr>
      <vt:lpstr>Step 2 – Personify These values</vt:lpstr>
      <vt:lpstr>Step 2 – Personify These values</vt:lpstr>
      <vt:lpstr>Step 2 – Personify These values</vt:lpstr>
      <vt:lpstr>Step 2 – Personify These values</vt:lpstr>
      <vt:lpstr>Step 2 – Personify These values</vt:lpstr>
      <vt:lpstr>Step 2 – Personify These Values</vt:lpstr>
      <vt:lpstr>Step 2 – Personify These Values</vt:lpstr>
      <vt:lpstr>Step 2 – Personify These Values</vt:lpstr>
      <vt:lpstr>Step 2 – Personify These Values</vt:lpstr>
      <vt:lpstr>Step 2 – Personify These Values</vt:lpstr>
      <vt:lpstr>Step 2 – Personify These Values</vt:lpstr>
      <vt:lpstr>Taboos</vt:lpstr>
      <vt:lpstr>Etiquette</vt:lpstr>
      <vt:lpstr>Etiquette</vt:lpstr>
      <vt:lpstr>Etiquette </vt:lpstr>
      <vt:lpstr>Etiquette</vt:lpstr>
      <vt:lpstr>Etiquette</vt:lpstr>
      <vt:lpstr>Etiquette</vt:lpstr>
      <vt:lpstr>Recommendations for Automotive Glass, Inc. </vt:lpstr>
      <vt:lpstr>Communication</vt:lpstr>
      <vt:lpstr>Management Style</vt:lpstr>
      <vt:lpstr>Organizational Structure</vt:lpstr>
      <vt:lpstr>Negotiating</vt:lpstr>
      <vt:lpstr>Summary Table of Differences</vt:lpstr>
      <vt:lpstr>Summary Table of Differences</vt:lpstr>
      <vt:lpstr>Summary Table of Differences</vt:lpstr>
      <vt:lpstr>Thank You Again</vt:lpstr>
      <vt:lpstr>Citations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Ghana</dc:title>
  <dc:creator>Meagan Frances</dc:creator>
  <cp:lastModifiedBy>Meagan Frances</cp:lastModifiedBy>
  <cp:revision>133</cp:revision>
  <dcterms:created xsi:type="dcterms:W3CDTF">2010-04-28T04:26:06Z</dcterms:created>
  <dcterms:modified xsi:type="dcterms:W3CDTF">2010-04-30T07:26:45Z</dcterms:modified>
</cp:coreProperties>
</file>