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56" r:id="rId7"/>
    <p:sldId id="286" r:id="rId8"/>
    <p:sldId id="287" r:id="rId9"/>
    <p:sldId id="288" r:id="rId10"/>
    <p:sldId id="289" r:id="rId11"/>
    <p:sldId id="290" r:id="rId12"/>
    <p:sldId id="257" r:id="rId13"/>
    <p:sldId id="258" r:id="rId14"/>
    <p:sldId id="259" r:id="rId15"/>
    <p:sldId id="260" r:id="rId16"/>
    <p:sldId id="261" r:id="rId17"/>
    <p:sldId id="291" r:id="rId18"/>
    <p:sldId id="262" r:id="rId19"/>
    <p:sldId id="264" r:id="rId20"/>
    <p:sldId id="265" r:id="rId21"/>
    <p:sldId id="266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509F-35AF-4A03-BC75-A565F539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15B1F-9CC0-4971-AE54-05E37D194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2758-47CE-465A-B096-039C626D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CFB9-2C7F-42D4-8134-2E1B8921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4BCBE-3D28-4A51-A00C-8FFB5EE9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6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D0F2-77E9-4ACF-BBC6-1BC4557B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79CAD-3D58-427F-A3ED-0295AE6B2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CC02-A090-4554-BEB0-65DB6EAF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E069-D0B7-4BBF-9B6F-A33C394F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DD74-8498-4889-8795-B74D823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0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DAFBA-D2C6-45DF-9A02-13289F11A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4E3FA-FFB2-4C0F-9D78-0031BF2DD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9494-0919-4BD7-B9B8-86EB7446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A403-356E-48F4-9583-5227E81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3999-2618-4582-AEDE-7627E97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8ABD-DCF5-4C29-A8F2-FC521419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D654-7E88-4935-AA40-875C19E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E87ED-E6BC-4CD9-8878-7363875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182A1-2E0F-4CC0-8760-CD863C3D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EBEC0-EA31-439E-A04D-E7A10145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CB83-C310-4F10-9475-F37BABBF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8EFFC-EED6-4346-9C90-754AAED5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67D5-DF95-4E2B-940E-9FB8D0E0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31A07-A7F6-4166-8ADE-99826F97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71DF-747E-4DA9-9137-1C0C94AF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6572-16CD-4842-9582-17C51797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F84C-EB83-4E93-8E57-ED508657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E9FA3-360C-497D-A269-C5CD65B8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5F7F-E5F4-4966-B2AF-3FE86338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136B3-4B1A-489E-A4FA-FCC11950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56435-F3F9-4056-864F-DDD53D9B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2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8515-9BA7-4673-8C48-3858AF1B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E631F-74BE-4EC3-B887-83E4618A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5B0DE-8E3C-4358-A59C-887B4824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9FB15-BC37-479B-B13A-970F87C2E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1E7BE-B015-4A45-8173-BB6AAC62D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4BD4A-C507-4922-93CF-C6B4CE60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762E8-AE8B-4552-A4DE-DFD42238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4ADAC-9B32-4B1C-9372-31E184D8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715-616E-4D44-86E2-F9FB8645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692E-9FC5-4442-AABB-9BA8F0CC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9CE13-33A1-4F0B-80B4-F31EE169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C5197-F9D2-407E-8D9A-DC1729C7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750CD-6029-4069-B6C9-76CCDD95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A6DE-B291-476D-AE5A-0604AB5E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6A9C2-6CE4-46C4-A380-CCEFBD64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486A-186B-48D0-855C-6AF10364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6B12-43FB-4D76-BC53-093DF468E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91A6B-1402-4CD5-A130-1E50DB0D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6F3C8-7A12-4C15-97C8-2E1674BF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72163-2909-4613-8EAF-71CC45BE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969B-E10D-4AA9-BC96-9282EAE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B3B6-9D41-4669-B2A3-C8E103C1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D27A2-95AF-4C8F-9215-98C08EABA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85358-D136-4AF7-9DFD-85132967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0548-A243-45FD-802E-72E83AA9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1903D-4BB0-4B58-9394-0500F2FA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B159-E79B-412B-87B9-CE44E1FC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4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3E59E-3FEE-4C91-BF37-4ADEAEF8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864BC-5126-4F65-BCF2-75A1B1569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9CE7-ED7D-41A6-BDC5-4E93895D4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3762-3069-42E3-BC93-66A92F11DDDF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83A6-02B0-41BB-977C-D826A5586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63D1-48F5-4147-9B7B-87B6C0A20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A26C-99EB-4B85-9B3B-CE75D8CD2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7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E6CDD3E-9E79-4AC8-8DBE-6A153A2D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41" y="1"/>
            <a:ext cx="9144000" cy="50596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3E3880-7DD1-42DA-85C9-FAF0DE502E5C}"/>
              </a:ext>
            </a:extLst>
          </p:cNvPr>
          <p:cNvSpPr/>
          <p:nvPr/>
        </p:nvSpPr>
        <p:spPr>
          <a:xfrm>
            <a:off x="0" y="4768549"/>
            <a:ext cx="12126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Extending God's kingdom, 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		</a:t>
            </a:r>
            <a:r>
              <a:rPr lang="en-US" sz="4000" b="1" i="1">
                <a:solidFill>
                  <a:srgbClr val="FF0000"/>
                </a:solidFill>
              </a:rPr>
              <a:t>	          one </a:t>
            </a:r>
            <a:r>
              <a:rPr lang="en-US" sz="4000" b="1" i="1" dirty="0">
                <a:solidFill>
                  <a:srgbClr val="FF0000"/>
                </a:solidFill>
              </a:rPr>
              <a:t>life at a time, </a:t>
            </a:r>
          </a:p>
          <a:p>
            <a:pPr algn="r"/>
            <a:r>
              <a:rPr lang="en-US" sz="4000" b="1" i="1" dirty="0">
                <a:solidFill>
                  <a:srgbClr val="FF0000"/>
                </a:solidFill>
              </a:rPr>
              <a:t>by making disciples, who make disciples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74D61F-46B3-4626-A405-1129989B3B60}"/>
              </a:ext>
            </a:extLst>
          </p:cNvPr>
          <p:cNvSpPr/>
          <p:nvPr/>
        </p:nvSpPr>
        <p:spPr>
          <a:xfrm>
            <a:off x="533399" y="1231841"/>
            <a:ext cx="11125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0000"/>
                </a:solidFill>
                <a:latin typeface="Helvetica Neue"/>
              </a:rPr>
              <a:t>Acts 13:3 (NKJV)</a:t>
            </a:r>
          </a:p>
          <a:p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3 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Then, </a:t>
            </a:r>
            <a:r>
              <a:rPr lang="en-GB" sz="5400" b="1" dirty="0">
                <a:solidFill>
                  <a:srgbClr val="FF0000"/>
                </a:solidFill>
                <a:latin typeface="Helvetica Neue"/>
              </a:rPr>
              <a:t>having fasted and prayed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, and laid hands on them, they sent </a:t>
            </a:r>
            <a:r>
              <a:rPr lang="en-GB" sz="5400" i="1" dirty="0">
                <a:solidFill>
                  <a:srgbClr val="000000"/>
                </a:solidFill>
                <a:latin typeface="Helvetica Neue"/>
              </a:rPr>
              <a:t>them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 away.</a:t>
            </a:r>
            <a:endParaRPr lang="en-GB" sz="5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0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0E03A-C673-4386-8C66-0698C284AEA7}"/>
              </a:ext>
            </a:extLst>
          </p:cNvPr>
          <p:cNvSpPr/>
          <p:nvPr/>
        </p:nvSpPr>
        <p:spPr>
          <a:xfrm>
            <a:off x="41988" y="0"/>
            <a:ext cx="12108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0000"/>
                </a:solidFill>
                <a:latin typeface="Helvetica Neue"/>
              </a:rPr>
              <a:t>Matthew 6  (NKJV)</a:t>
            </a:r>
          </a:p>
          <a:p>
            <a:endParaRPr lang="en-GB" sz="5400" dirty="0">
              <a:solidFill>
                <a:srgbClr val="000000"/>
              </a:solidFill>
              <a:latin typeface="Helvetica Neue"/>
            </a:endParaRPr>
          </a:p>
          <a:p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2 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Therefore, when you do a </a:t>
            </a:r>
            <a:r>
              <a:rPr lang="en-GB" sz="5400" b="1" dirty="0">
                <a:solidFill>
                  <a:srgbClr val="FF0000"/>
                </a:solidFill>
                <a:latin typeface="Helvetica Neue"/>
              </a:rPr>
              <a:t>charitable deed…</a:t>
            </a:r>
          </a:p>
          <a:p>
            <a:endParaRPr lang="en-GB" sz="5400" dirty="0">
              <a:solidFill>
                <a:srgbClr val="000000"/>
              </a:solidFill>
              <a:latin typeface="Helvetica Neue"/>
            </a:endParaRPr>
          </a:p>
          <a:p>
            <a:r>
              <a:rPr lang="en-GB" sz="5400" b="1" baseline="30000" dirty="0"/>
              <a:t>5 </a:t>
            </a:r>
            <a:r>
              <a:rPr lang="en-GB" sz="5400" dirty="0"/>
              <a:t>“And when you </a:t>
            </a:r>
            <a:r>
              <a:rPr lang="en-GB" sz="5400" b="1" dirty="0">
                <a:solidFill>
                  <a:srgbClr val="FF0000"/>
                </a:solidFill>
              </a:rPr>
              <a:t>pray</a:t>
            </a:r>
            <a:r>
              <a:rPr lang="en-GB" sz="5400" dirty="0"/>
              <a:t>…</a:t>
            </a:r>
          </a:p>
          <a:p>
            <a:endParaRPr lang="en-GB" sz="5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GB" sz="5400" b="1" baseline="30000" dirty="0"/>
              <a:t>16 </a:t>
            </a:r>
            <a:r>
              <a:rPr lang="en-GB" sz="5400" dirty="0"/>
              <a:t>“Moreover, when you </a:t>
            </a:r>
            <a:r>
              <a:rPr lang="en-GB" sz="5400" b="1" dirty="0">
                <a:solidFill>
                  <a:srgbClr val="FF0000"/>
                </a:solidFill>
              </a:rPr>
              <a:t>fast</a:t>
            </a:r>
            <a:r>
              <a:rPr lang="en-GB" sz="5400" dirty="0"/>
              <a:t>…</a:t>
            </a:r>
            <a:endParaRPr lang="en-GB" sz="5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22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91637E-7AA5-4B6E-90C7-C513BA5FAA40}"/>
              </a:ext>
            </a:extLst>
          </p:cNvPr>
          <p:cNvSpPr/>
          <p:nvPr/>
        </p:nvSpPr>
        <p:spPr>
          <a:xfrm>
            <a:off x="127819" y="139179"/>
            <a:ext cx="11946194" cy="599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DEFINITION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means abstinence from food, drink, pleasures of life, sex, business etc. so that the seeker can make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for prayer, seeking the favour and mercy of God.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ORIGIN OF FASTING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has its origin in the Old Testament Law: Leviticus 16:29-31; Leviticus 23:27-32.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Hebrews fasted on the Day of Atonement: Numbers 29:7.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FB2E7E7-2A62-44DD-8C21-3903DE9E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1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6AFD2C-4FC3-4B03-BB38-58F661BFDC3C}"/>
              </a:ext>
            </a:extLst>
          </p:cNvPr>
          <p:cNvSpPr/>
          <p:nvPr/>
        </p:nvSpPr>
        <p:spPr>
          <a:xfrm>
            <a:off x="108154" y="234710"/>
            <a:ext cx="12005187" cy="599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WHY SHOULD WE FAST?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The Holy Scriptures encourage us: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16:29-31, Matthew 5:6,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9:14-29, e.g. King of Nineveh appointed a fast in Jonah 3:7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Joel 1:14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Declare a holy fast; call a sacred assembly. Summon the elders and all who live in the land to the house of the LORD your God, and cry out to the LORD.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B63CEA2-5A62-4EA4-9FD4-52557885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413630-6A67-413F-A61A-BD43259B3240}"/>
              </a:ext>
            </a:extLst>
          </p:cNvPr>
          <p:cNvSpPr/>
          <p:nvPr/>
        </p:nvSpPr>
        <p:spPr>
          <a:xfrm>
            <a:off x="196645" y="1113271"/>
            <a:ext cx="11798710" cy="513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The saints of old practised it.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 – Exodus 34:28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Jews – 1 Samuel 7:6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Elijah – 1 Kings 19:8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Ezra – Ezra 10:6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– 2 Samuel 3:35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– Daniel 9:3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B92805C-85EF-486B-899B-DD1056C8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25F46-840F-4FC4-91DC-B856CFD79022}"/>
              </a:ext>
            </a:extLst>
          </p:cNvPr>
          <p:cNvSpPr/>
          <p:nvPr/>
        </p:nvSpPr>
        <p:spPr>
          <a:xfrm>
            <a:off x="0" y="21277"/>
            <a:ext cx="1170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The saints of the New Testament practised it.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Apostle Paul – Acts 9:9, 2 Corinthians 11:27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 in Antioch – Acts 13:2-3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&amp; Barnabas – Acts 14:23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44E1C-1BB7-484F-9A6F-9761BF07F022}"/>
              </a:ext>
            </a:extLst>
          </p:cNvPr>
          <p:cNvSpPr/>
          <p:nvPr/>
        </p:nvSpPr>
        <p:spPr>
          <a:xfrm>
            <a:off x="0" y="2361402"/>
            <a:ext cx="120445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The Lord Jesus Christ is our example: Luke 4:1-2, Matthew 6:16, 17:21 .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Fasting puts down the flesh and increases our spiritual capacity: Isaiah 40:31.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enables us to be more alive to spiritual activities. Deliverance is brought to those in bondage: Esther 4:16, Jonah 3, 2 Chronicles 20:1-25.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BDEFE14-0216-4189-9708-A0332D98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6B7FD-032C-4F25-A87B-C4712879DBDF}"/>
              </a:ext>
            </a:extLst>
          </p:cNvPr>
          <p:cNvSpPr/>
          <p:nvPr/>
        </p:nvSpPr>
        <p:spPr>
          <a:xfrm>
            <a:off x="127517" y="87013"/>
            <a:ext cx="11927633" cy="664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 It’s a means of obtaining special favours from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in crucial times: Ezra 8:21-23.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(g) It helps to kindle and develop faith: Matthew 17:20-21.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(h) Prayer with fasting makes the seeker’s prayer life more effective. This is not to say that fasting itself will produce miraculous answers, but it prepares the heart through humility: Psalm 35:13.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We also fast to express repentance and sorrow for sin committed: Jonah 3:3-10.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4C13B9C-3E83-4A43-AB61-A9B6B45D3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3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A8DDD-54A7-4A29-B5FB-E5AB32E29C7E}"/>
              </a:ext>
            </a:extLst>
          </p:cNvPr>
          <p:cNvSpPr/>
          <p:nvPr/>
        </p:nvSpPr>
        <p:spPr>
          <a:xfrm>
            <a:off x="167951" y="856357"/>
            <a:ext cx="116539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Matthew 17:20 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So Jesus said to them, “Because of your unbelief; for assuredly, I say to you, if you have faith as a mustard seed, you will say to this mountain, ‘Move from here to there,’ and it will move; and nothing will be impossible for you. </a:t>
            </a:r>
            <a:r>
              <a:rPr lang="en-GB" sz="4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21 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However, this kind does not go out except by </a:t>
            </a:r>
            <a:r>
              <a:rPr lang="en-GB" sz="4800" b="1" dirty="0">
                <a:solidFill>
                  <a:srgbClr val="FF0000"/>
                </a:solidFill>
                <a:latin typeface="Helvetica Neue"/>
              </a:rPr>
              <a:t>prayer and fasting.”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F250B3-D0EE-45B0-A060-9F61A8646F2E}"/>
              </a:ext>
            </a:extLst>
          </p:cNvPr>
          <p:cNvSpPr/>
          <p:nvPr/>
        </p:nvSpPr>
        <p:spPr>
          <a:xfrm>
            <a:off x="108857" y="0"/>
            <a:ext cx="117876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WHEN SHOULD WE FAST?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For personal needs: Matthew 7:11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When facing national crisis: 1 Samuel 7:1-6, 2 Chronicles 20:3, Ezra 8:21, Esther 4:3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During periods of distress: 2 Samuel 3:35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To make spiritual decisions: Matthew 4:2, Acts 13:2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In anticipation of Christ’s return: Luke 5:35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2F0E68-E2C6-46EB-A3F3-38B93A64F3E2}"/>
              </a:ext>
            </a:extLst>
          </p:cNvPr>
          <p:cNvSpPr/>
          <p:nvPr/>
        </p:nvSpPr>
        <p:spPr>
          <a:xfrm>
            <a:off x="108857" y="4303455"/>
            <a:ext cx="11722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HOW TO OPERATE BIBLICAL FASTING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There must be a Purpose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There must be a Duration</a:t>
            </a:r>
          </a:p>
          <a:p>
            <a:pPr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There must be Prayers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D6768BF-2F5A-4426-B59F-5D72051A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6BC725-5AB2-477E-9B90-D892643A0756}"/>
              </a:ext>
            </a:extLst>
          </p:cNvPr>
          <p:cNvSpPr/>
          <p:nvPr/>
        </p:nvSpPr>
        <p:spPr>
          <a:xfrm>
            <a:off x="192832" y="358917"/>
            <a:ext cx="11806335" cy="658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express command as regarding the duration or length of a fast. But the following are scriptural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40 days: Exodus 34:28, 1 Kings 19:8, Luke 4:1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21 days: Daniel 10:3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7 days: 2 Samuel 12:16-18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3 days: Esther 4:16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1 day: Judges 20:26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AAA5B5-8CFA-4F42-B1DF-63C5E7CDB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72D903-31D9-46E8-B0A0-6CF57ED01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0B18A-5BE6-489F-B2B2-BA9A76FC4C51}"/>
              </a:ext>
            </a:extLst>
          </p:cNvPr>
          <p:cNvSpPr/>
          <p:nvPr/>
        </p:nvSpPr>
        <p:spPr>
          <a:xfrm>
            <a:off x="281473" y="968988"/>
            <a:ext cx="11629053" cy="513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FAST: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Absolute Fast – Abstinence from both food and water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Total Fast – Abstinence from food only; water taken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Partial Fast (e.g. Daniel)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Daily Fast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B8A7E2D-BF1E-403D-9522-3B7A93B25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22CF6-E435-4C54-9C37-79325A515FDE}"/>
              </a:ext>
            </a:extLst>
          </p:cNvPr>
          <p:cNvSpPr/>
          <p:nvPr/>
        </p:nvSpPr>
        <p:spPr>
          <a:xfrm>
            <a:off x="239484" y="111215"/>
            <a:ext cx="11741021" cy="664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Wrong &amp; Right Fasting: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58: 3-5 Wrong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the kind of fast I have chosen, only a day for a man to humble himself? Is it only for bowing one’s head like a reed and for lying on sackcloth and ashes? Is that what you call a fast, a day acceptable to the Lord?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58: 6-9 Right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not this the kind of fasting I have chosen: to loose the chains of injustice and untie the cords of the yoke, to set the oppressed free and break every yoke? (Is 58: 6)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48D299D-8DF4-462A-94C5-C6CD44C1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0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23 march to 12 april 2020">
            <a:extLst>
              <a:ext uri="{FF2B5EF4-FFF2-40B4-BE49-F238E27FC236}">
                <a16:creationId xmlns:a16="http://schemas.microsoft.com/office/drawing/2014/main" id="{84C6CEEB-4C14-4A8C-88E9-E5ECC84E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" y="315213"/>
            <a:ext cx="12108024" cy="61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54CF18-9807-426C-AEA9-442F9D11D0B7}"/>
              </a:ext>
            </a:extLst>
          </p:cNvPr>
          <p:cNvSpPr/>
          <p:nvPr/>
        </p:nvSpPr>
        <p:spPr>
          <a:xfrm>
            <a:off x="373224" y="4833257"/>
            <a:ext cx="5570376" cy="690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AA41E-0AD6-41B9-A7A3-2A04874E0F0D}"/>
              </a:ext>
            </a:extLst>
          </p:cNvPr>
          <p:cNvSpPr/>
          <p:nvPr/>
        </p:nvSpPr>
        <p:spPr>
          <a:xfrm>
            <a:off x="373224" y="5517501"/>
            <a:ext cx="5570376" cy="690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3A009-3D3D-43A1-9F1C-F94F88B3A1A3}"/>
              </a:ext>
            </a:extLst>
          </p:cNvPr>
          <p:cNvSpPr/>
          <p:nvPr/>
        </p:nvSpPr>
        <p:spPr>
          <a:xfrm>
            <a:off x="6338595" y="2223796"/>
            <a:ext cx="5570376" cy="6904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FFDEE-2C88-455D-86E0-005AA2774AF4}"/>
              </a:ext>
            </a:extLst>
          </p:cNvPr>
          <p:cNvSpPr/>
          <p:nvPr/>
        </p:nvSpPr>
        <p:spPr>
          <a:xfrm>
            <a:off x="6338595" y="2914261"/>
            <a:ext cx="5570376" cy="622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sting and prayer word">
            <a:extLst>
              <a:ext uri="{FF2B5EF4-FFF2-40B4-BE49-F238E27FC236}">
                <a16:creationId xmlns:a16="http://schemas.microsoft.com/office/drawing/2014/main" id="{AD513A13-4F04-4F1B-BA13-4AB4EBDA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15" y="176648"/>
            <a:ext cx="9153331" cy="3925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sting word">
            <a:extLst>
              <a:ext uri="{FF2B5EF4-FFF2-40B4-BE49-F238E27FC236}">
                <a16:creationId xmlns:a16="http://schemas.microsoft.com/office/drawing/2014/main" id="{40B73DD3-4F9B-4A49-B5E5-BA516AEF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4" y="4299791"/>
            <a:ext cx="378278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fasting word">
            <a:extLst>
              <a:ext uri="{FF2B5EF4-FFF2-40B4-BE49-F238E27FC236}">
                <a16:creationId xmlns:a16="http://schemas.microsoft.com/office/drawing/2014/main" id="{C10994C9-82B4-4CF7-BD74-9F189E5DE5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33811" y="3497487"/>
            <a:ext cx="89364" cy="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fasting word">
            <a:extLst>
              <a:ext uri="{FF2B5EF4-FFF2-40B4-BE49-F238E27FC236}">
                <a16:creationId xmlns:a16="http://schemas.microsoft.com/office/drawing/2014/main" id="{BEB003C8-C01F-4C8B-9D36-DFDC117C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79" y="4299791"/>
            <a:ext cx="346966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2A3B50-BA38-42B1-B603-AC129DA17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  <p:pic>
        <p:nvPicPr>
          <p:cNvPr id="1034" name="Picture 10" descr="Image result for discipline of a disciple">
            <a:extLst>
              <a:ext uri="{FF2B5EF4-FFF2-40B4-BE49-F238E27FC236}">
                <a16:creationId xmlns:a16="http://schemas.microsoft.com/office/drawing/2014/main" id="{CB6AE4EF-7154-44E9-98D1-6BE8C3830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45857"/>
          <a:stretch/>
        </p:blipFill>
        <p:spPr bwMode="auto">
          <a:xfrm>
            <a:off x="3823533" y="4684601"/>
            <a:ext cx="4870099" cy="19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0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1C6B9-D378-4ACF-8439-53C7585304DF}"/>
              </a:ext>
            </a:extLst>
          </p:cNvPr>
          <p:cNvSpPr/>
          <p:nvPr/>
        </p:nvSpPr>
        <p:spPr>
          <a:xfrm>
            <a:off x="463420" y="942592"/>
            <a:ext cx="111531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rgbClr val="000000"/>
                </a:solidFill>
                <a:latin typeface="proxima-nova"/>
              </a:rPr>
              <a:t>“We are a culture of abundance that indulges and abuses—fasting is a means of God’s grace to embrace someone greater than our appetites.” </a:t>
            </a:r>
            <a:r>
              <a:rPr lang="en-GB" sz="6000" dirty="0" err="1">
                <a:solidFill>
                  <a:srgbClr val="000000"/>
                </a:solidFill>
                <a:latin typeface="proxima-nova"/>
              </a:rPr>
              <a:t>Keyan</a:t>
            </a:r>
            <a:r>
              <a:rPr lang="en-GB" sz="6000" dirty="0">
                <a:solidFill>
                  <a:srgbClr val="000000"/>
                </a:solidFill>
                <a:latin typeface="proxima-nova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proxima-nova"/>
              </a:rPr>
              <a:t>Soltani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3333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26BD4-C406-4687-AAC6-0F6C99380A54}"/>
              </a:ext>
            </a:extLst>
          </p:cNvPr>
          <p:cNvSpPr/>
          <p:nvPr/>
        </p:nvSpPr>
        <p:spPr>
          <a:xfrm>
            <a:off x="444758" y="662673"/>
            <a:ext cx="111345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In a culture where the landscape is dotted with shrines to the Golden Arches and an assortment of Pizza Temples, fasting seems out of place, out of step with the times.</a:t>
            </a:r>
          </a:p>
          <a:p>
            <a:pPr algn="ctr"/>
            <a:r>
              <a:rPr lang="en-GB" sz="6000" dirty="0"/>
              <a:t>Richard Foster</a:t>
            </a:r>
          </a:p>
          <a:p>
            <a:pPr algn="ctr"/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28923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8E162A-D618-4250-A9D3-8E5845A08436}"/>
              </a:ext>
            </a:extLst>
          </p:cNvPr>
          <p:cNvSpPr/>
          <p:nvPr/>
        </p:nvSpPr>
        <p:spPr>
          <a:xfrm>
            <a:off x="1" y="287184"/>
            <a:ext cx="12191999" cy="658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FASTING?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and prayer go hand in hand. Fasting is more than mere abstinence from food. It means putting God first; the seeker then abstains for the period of fasting. Fasting is clearly taught and demonstrated in the Holy Scriptures, although in some translations mention is only made in the footnotes: Esther 4:16, Jonah 3:7, Matthew 4:2, Mark 8:1-3, Luke 4:2, Acts 27:33.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DAA1723-C7EE-432E-9776-58C50627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40" y="-37323"/>
            <a:ext cx="143256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EC64F-BA59-4C86-84EA-A7A4B42EED09}"/>
              </a:ext>
            </a:extLst>
          </p:cNvPr>
          <p:cNvSpPr/>
          <p:nvPr/>
        </p:nvSpPr>
        <p:spPr>
          <a:xfrm>
            <a:off x="370114" y="428178"/>
            <a:ext cx="113024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0000"/>
                </a:solidFill>
                <a:latin typeface="Helvetica Neue"/>
              </a:rPr>
              <a:t>Esther 4:16 (NKJV)</a:t>
            </a:r>
          </a:p>
          <a:p>
            <a:r>
              <a:rPr lang="en-GB" sz="4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16 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“Go, gather all the Jews who are present in Shushan, </a:t>
            </a:r>
            <a:r>
              <a:rPr lang="en-GB" sz="4800" b="1" dirty="0">
                <a:solidFill>
                  <a:srgbClr val="FF0000"/>
                </a:solidFill>
                <a:latin typeface="Helvetica Neue"/>
              </a:rPr>
              <a:t>and fast for me; neither eat nor drink for three days, night or day.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 My maids and I will fast likewise. And so I will go to the king, which </a:t>
            </a:r>
            <a:r>
              <a:rPr lang="en-GB" sz="4800" i="1" dirty="0">
                <a:solidFill>
                  <a:srgbClr val="000000"/>
                </a:solidFill>
                <a:latin typeface="Helvetica Neue"/>
              </a:rPr>
              <a:t>is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 against the law; and if I perish, I perish!”</a:t>
            </a:r>
            <a:endParaRPr lang="en-GB" sz="48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977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C68C9D-F306-443E-B005-E0942CD7E301}"/>
              </a:ext>
            </a:extLst>
          </p:cNvPr>
          <p:cNvSpPr/>
          <p:nvPr/>
        </p:nvSpPr>
        <p:spPr>
          <a:xfrm>
            <a:off x="510074" y="359143"/>
            <a:ext cx="111905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0000"/>
                </a:solidFill>
                <a:latin typeface="Helvetica Neue"/>
              </a:rPr>
              <a:t>Jonah 3:7 (NKJV)</a:t>
            </a:r>
          </a:p>
          <a:p>
            <a:r>
              <a:rPr lang="en-GB" sz="4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And he caused </a:t>
            </a:r>
            <a:r>
              <a:rPr lang="en-GB" sz="4800" i="1" dirty="0">
                <a:solidFill>
                  <a:srgbClr val="000000"/>
                </a:solidFill>
                <a:latin typeface="Helvetica Neue"/>
              </a:rPr>
              <a:t>it</a:t>
            </a:r>
            <a:r>
              <a:rPr lang="en-GB" sz="4800" dirty="0">
                <a:solidFill>
                  <a:srgbClr val="000000"/>
                </a:solidFill>
                <a:latin typeface="Helvetica Neue"/>
              </a:rPr>
              <a:t> to be proclaimed and published throughout Nineveh by the decree of the king and his nobles, saying,</a:t>
            </a:r>
          </a:p>
          <a:p>
            <a:r>
              <a:rPr lang="en-GB" sz="4800" dirty="0">
                <a:solidFill>
                  <a:srgbClr val="000000"/>
                </a:solidFill>
                <a:latin typeface="Helvetica Neue"/>
              </a:rPr>
              <a:t>Let neither man nor beast, herd nor flock, taste anything; </a:t>
            </a:r>
            <a:r>
              <a:rPr lang="en-GB" sz="4800" b="1" dirty="0">
                <a:solidFill>
                  <a:srgbClr val="FF0000"/>
                </a:solidFill>
                <a:latin typeface="Helvetica Neue"/>
              </a:rPr>
              <a:t>do not let them eat, or drink water.</a:t>
            </a:r>
            <a:endParaRPr lang="en-GB" sz="4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3141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98ED-670A-425D-96A6-CED93AD7654E}"/>
              </a:ext>
            </a:extLst>
          </p:cNvPr>
          <p:cNvSpPr/>
          <p:nvPr/>
        </p:nvSpPr>
        <p:spPr>
          <a:xfrm>
            <a:off x="556726" y="1720840"/>
            <a:ext cx="1107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0000"/>
                </a:solidFill>
                <a:latin typeface="Helvetica Neue"/>
              </a:rPr>
              <a:t>Matthew 4:2 (NKJV)</a:t>
            </a:r>
          </a:p>
          <a:p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2 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And when He had </a:t>
            </a:r>
            <a:r>
              <a:rPr lang="en-GB" sz="5400" b="1" dirty="0">
                <a:solidFill>
                  <a:srgbClr val="FF0000"/>
                </a:solidFill>
                <a:latin typeface="Helvetica Neue"/>
              </a:rPr>
              <a:t>fasted forty days and forty nights</a:t>
            </a:r>
            <a:r>
              <a:rPr lang="en-GB" sz="5400" dirty="0">
                <a:solidFill>
                  <a:srgbClr val="000000"/>
                </a:solidFill>
                <a:latin typeface="Helvetica Neue"/>
              </a:rPr>
              <a:t>, afterward He was hungry.</a:t>
            </a:r>
            <a:endParaRPr lang="en-GB" sz="5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1935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1118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proxima-nova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Rockey Andrew</dc:creator>
  <cp:lastModifiedBy>Rockey Andrew</cp:lastModifiedBy>
  <cp:revision>9</cp:revision>
  <dcterms:created xsi:type="dcterms:W3CDTF">2020-02-22T12:00:45Z</dcterms:created>
  <dcterms:modified xsi:type="dcterms:W3CDTF">2020-02-23T08:17:12Z</dcterms:modified>
</cp:coreProperties>
</file>