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274" r:id="rId2"/>
    <p:sldId id="322" r:id="rId3"/>
    <p:sldId id="318" r:id="rId4"/>
    <p:sldId id="320" r:id="rId5"/>
    <p:sldId id="273" r:id="rId6"/>
    <p:sldId id="258" r:id="rId7"/>
    <p:sldId id="265" r:id="rId8"/>
    <p:sldId id="261" r:id="rId9"/>
    <p:sldId id="260" r:id="rId10"/>
    <p:sldId id="293" r:id="rId11"/>
    <p:sldId id="305" r:id="rId12"/>
    <p:sldId id="295" r:id="rId13"/>
    <p:sldId id="296" r:id="rId14"/>
    <p:sldId id="307" r:id="rId15"/>
    <p:sldId id="317" r:id="rId16"/>
    <p:sldId id="309" r:id="rId17"/>
    <p:sldId id="310" r:id="rId18"/>
    <p:sldId id="311" r:id="rId19"/>
    <p:sldId id="312" r:id="rId20"/>
    <p:sldId id="313" r:id="rId21"/>
    <p:sldId id="314" r:id="rId22"/>
    <p:sldId id="315" r:id="rId23"/>
    <p:sldId id="316" r:id="rId24"/>
    <p:sldId id="319" r:id="rId25"/>
    <p:sldId id="321" r:id="rId26"/>
    <p:sldId id="324" r:id="rId27"/>
    <p:sldId id="323"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FB1A6-9C90-4087-8F89-5EBFF23E8345}" v="248" dt="2020-01-29T14:05:44.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B713F-A26A-434D-8CFB-8688EC885F15}" type="datetimeFigureOut">
              <a:rPr lang="en-US" smtClean="0"/>
              <a:pPr/>
              <a:t>1/31/2020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D20883-5FFB-F744-BEBC-210250B0C9C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D5D1CD-A38A-BB41-94A0-BA99853476F3}" type="datetime1">
              <a:rPr lang="en-US"/>
              <a:pPr>
                <a:defRPr/>
              </a:pPr>
              <a:t>1/31/2020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3D2D97-1890-6E4B-AF69-25E638079A2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5C5205-9ACE-B74C-BB70-543B5B664FA8}" type="slidenum">
              <a:rPr lang="en-US"/>
              <a:pPr>
                <a:defRPr/>
              </a:pPr>
              <a:t>‹#›</a:t>
            </a:fld>
            <a:endParaRPr lang="en-US" dirty="0"/>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A199C1-3646-4848-A69D-01C54AC1A938}" type="slidenum">
              <a:rPr lang="en-US"/>
              <a:pPr>
                <a:defRPr/>
              </a:pPr>
              <a:t>‹#›</a:t>
            </a:fld>
            <a:endParaRPr lang="en-US" dirty="0"/>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B64102-430A-D945-A239-CB9021035759}" type="slidenum">
              <a:rPr lang="en-US"/>
              <a:pPr>
                <a:defRPr/>
              </a:pPr>
              <a:t>‹#›</a:t>
            </a:fld>
            <a:endParaRPr lang="en-US" dirty="0"/>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B1E2E9-9F54-A949-9522-1A91A8D88D5C}" type="slidenum">
              <a:rPr lang="en-US"/>
              <a:pPr>
                <a:defRPr/>
              </a:pPr>
              <a:t>‹#›</a:t>
            </a:fld>
            <a:endParaRPr lang="en-US" dirty="0"/>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EDAB95-5E9D-944E-A911-2E0B875C3F9E}" type="slidenum">
              <a:rPr lang="en-US"/>
              <a:pPr>
                <a:defRPr/>
              </a:pPr>
              <a:t>‹#›</a:t>
            </a:fld>
            <a:endParaRPr lang="en-US" dirty="0"/>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E5D7C7-12FE-F44B-9012-3B80A1A8342D}" type="slidenum">
              <a:rPr lang="en-US"/>
              <a:pPr>
                <a:defRPr/>
              </a:pPr>
              <a:t>‹#›</a:t>
            </a:fld>
            <a:endParaRPr lang="en-US" dirty="0"/>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806F11B-4414-1E4F-8B76-E8740B98E60D}" type="slidenum">
              <a:rPr lang="en-US"/>
              <a:pPr>
                <a:defRPr/>
              </a:pPr>
              <a:t>‹#›</a:t>
            </a:fld>
            <a:endParaRPr lang="en-US" dirty="0"/>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D08027-AC07-C04D-98A4-A9B41A48B788}" type="slidenum">
              <a:rPr lang="en-US"/>
              <a:pPr>
                <a:defRPr/>
              </a:pPr>
              <a:t>‹#›</a:t>
            </a:fld>
            <a:endParaRPr lang="en-US" dirty="0"/>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CE71F78-7AE8-5C49-8830-3691537B2731}" type="slidenum">
              <a:rPr lang="en-US"/>
              <a:pPr>
                <a:defRPr/>
              </a:pPr>
              <a:t>‹#›</a:t>
            </a:fld>
            <a:endParaRPr lang="en-US" dirty="0"/>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60072E-DE6F-7F49-8BD2-343BAA332E59}" type="slidenum">
              <a:rPr lang="en-US"/>
              <a:pPr>
                <a:defRPr/>
              </a:pPr>
              <a:t>‹#›</a:t>
            </a:fld>
            <a:endParaRPr lang="en-US" dirty="0"/>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B0D0F3-94E3-FB45-9B87-1E64BA5D6FD4}" type="slidenum">
              <a:rPr lang="en-US"/>
              <a:pPr>
                <a:defRPr/>
              </a:pPr>
              <a:t>‹#›</a:t>
            </a:fld>
            <a:endParaRPr lang="en-US" dirty="0"/>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AB2FEB-B3D5-4C43-8B8C-3711CE7FCE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971800"/>
            <a:ext cx="8077200" cy="707886"/>
          </a:xfrm>
          <a:prstGeom prst="rect">
            <a:avLst/>
          </a:prstGeom>
          <a:noFill/>
        </p:spPr>
        <p:txBody>
          <a:bodyPr wrap="square" rtlCol="0">
            <a:spAutoFit/>
          </a:bodyPr>
          <a:lstStyle/>
          <a:p>
            <a:pPr algn="ctr"/>
            <a:r>
              <a:rPr lang="en-US" sz="4000" dirty="0">
                <a:solidFill>
                  <a:srgbClr val="FF0000"/>
                </a:solidFill>
                <a:latin typeface="Big Caslon"/>
                <a:cs typeface="Big Caslon"/>
              </a:rPr>
              <a:t>Disciples Making Disciples</a:t>
            </a:r>
          </a:p>
        </p:txBody>
      </p:sp>
      <p:pic>
        <p:nvPicPr>
          <p:cNvPr id="1026" name="Picture 2" descr="Image result for pass the baton">
            <a:extLst>
              <a:ext uri="{FF2B5EF4-FFF2-40B4-BE49-F238E27FC236}">
                <a16:creationId xmlns:a16="http://schemas.microsoft.com/office/drawing/2014/main" id="{F8AFC233-59EA-40AF-A6A8-8A0631233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414" y="3679686"/>
            <a:ext cx="4619172" cy="29288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Image result for becoming everyday disciples">
            <a:extLst>
              <a:ext uri="{FF2B5EF4-FFF2-40B4-BE49-F238E27FC236}">
                <a16:creationId xmlns:a16="http://schemas.microsoft.com/office/drawing/2014/main" id="{4B20DE48-FAF4-49DC-B978-F505B19A0C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1199874" y="277181"/>
            <a:ext cx="6744252"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266700" y="1600200"/>
            <a:ext cx="8610600" cy="4755148"/>
          </a:xfrm>
          <a:prstGeom prst="rect">
            <a:avLst/>
          </a:prstGeom>
          <a:noFill/>
          <a:ln w="9525">
            <a:noFill/>
            <a:miter lim="800000"/>
            <a:headEnd/>
            <a:tailEnd/>
          </a:ln>
        </p:spPr>
        <p:txBody>
          <a:bodyPr wrap="square">
            <a:prstTxWarp prst="textNoShape">
              <a:avLst/>
            </a:prstTxWarp>
            <a:spAutoFit/>
          </a:bodyPr>
          <a:lstStyle/>
          <a:p>
            <a:pPr marL="457200" indent="-457200"/>
            <a:r>
              <a:rPr lang="en-US" sz="4400" dirty="0">
                <a:solidFill>
                  <a:srgbClr val="FF0000"/>
                </a:solidFill>
                <a:latin typeface="Big Caslon" charset="0"/>
                <a:ea typeface="Big Caslon" charset="0"/>
                <a:cs typeface="Big Caslon" charset="0"/>
              </a:rPr>
              <a:t>Pointing Others To Christ</a:t>
            </a:r>
          </a:p>
          <a:p>
            <a:pPr marL="457200" indent="-457200"/>
            <a:endParaRPr lang="en-US" sz="1100" dirty="0">
              <a:latin typeface="Big Caslon" charset="0"/>
              <a:ea typeface="Big Caslon" charset="0"/>
              <a:cs typeface="Big Caslon" charset="0"/>
            </a:endParaRPr>
          </a:p>
          <a:p>
            <a:pPr marL="457200" indent="-457200">
              <a:buFont typeface="Times" charset="0"/>
              <a:buAutoNum type="arabicPeriod"/>
            </a:pPr>
            <a:r>
              <a:rPr lang="en-US" sz="3600" dirty="0">
                <a:latin typeface="Big Caslon"/>
                <a:cs typeface="Big Caslon"/>
              </a:rPr>
              <a:t>The mission of the great commission is to lead men and women to the </a:t>
            </a:r>
            <a:r>
              <a:rPr lang="en-US" sz="3600" dirty="0" err="1">
                <a:latin typeface="Big Caslon"/>
                <a:cs typeface="Big Caslon"/>
              </a:rPr>
              <a:t>Saviour</a:t>
            </a:r>
            <a:r>
              <a:rPr lang="en-US" sz="3600" dirty="0">
                <a:latin typeface="Big Caslon"/>
                <a:cs typeface="Big Caslon"/>
              </a:rPr>
              <a:t>. </a:t>
            </a:r>
          </a:p>
          <a:p>
            <a:pPr marL="457200" indent="-457200">
              <a:buFont typeface="Times" charset="0"/>
              <a:buAutoNum type="arabicPeriod"/>
            </a:pPr>
            <a:r>
              <a:rPr lang="en-US" sz="3600" dirty="0">
                <a:latin typeface="Big Caslon"/>
                <a:cs typeface="Big Caslon"/>
              </a:rPr>
              <a:t>At the very heart of discipleship is a love for the souls and salvation of others.</a:t>
            </a:r>
          </a:p>
          <a:p>
            <a:pPr marL="457200" indent="-457200">
              <a:buFont typeface="Times" charset="0"/>
              <a:buAutoNum type="arabicPeriod"/>
            </a:pPr>
            <a:r>
              <a:rPr lang="en-US" sz="3600" dirty="0">
                <a:latin typeface="Big Caslon"/>
                <a:cs typeface="Big Caslon"/>
              </a:rPr>
              <a:t>To see others grow in Christ </a:t>
            </a:r>
          </a:p>
          <a:p>
            <a:endParaRPr lang="en-US" sz="3600" dirty="0">
              <a:latin typeface="Big Caslon"/>
              <a:ea typeface="Big Caslon" charset="0"/>
              <a:cs typeface="Big Caslon"/>
            </a:endParaRPr>
          </a:p>
          <a:p>
            <a:pPr marL="457200" indent="-457200">
              <a:buFont typeface="Times" charset="0"/>
              <a:buAutoNum type="arabicPeriod"/>
            </a:pPr>
            <a:endParaRPr lang="en-US" sz="3200" dirty="0">
              <a:latin typeface="Big Caslon"/>
              <a:ea typeface="Big Caslon" charset="0"/>
              <a:cs typeface="Big Caslon"/>
            </a:endParaRPr>
          </a:p>
        </p:txBody>
      </p:sp>
      <p:pic>
        <p:nvPicPr>
          <p:cNvPr id="5" name="Picture 2" descr="Image result for becoming everyday disciples">
            <a:extLst>
              <a:ext uri="{FF2B5EF4-FFF2-40B4-BE49-F238E27FC236}">
                <a16:creationId xmlns:a16="http://schemas.microsoft.com/office/drawing/2014/main" id="{103E5EEA-FBA6-4BB4-BC31-8CC3BA4D1D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dissolve">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Effect transition="in" filter="dissolve">
                                      <p:cBhvr>
                                        <p:cTn id="12" dur="500"/>
                                        <p:tgtEl>
                                          <p:spTgt spid="204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animEffect transition="in" filter="dissolve">
                                      <p:cBhvr>
                                        <p:cTn id="17" dur="500"/>
                                        <p:tgtEl>
                                          <p:spTgt spid="204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4">
                                            <p:txEl>
                                              <p:pRg st="4" end="4"/>
                                            </p:txEl>
                                          </p:spTgt>
                                        </p:tgtEl>
                                        <p:attrNameLst>
                                          <p:attrName>style.visibility</p:attrName>
                                        </p:attrNameLst>
                                      </p:cBhvr>
                                      <p:to>
                                        <p:strVal val="visible"/>
                                      </p:to>
                                    </p:set>
                                    <p:animEffect transition="in" filter="dissolve">
                                      <p:cBhvr>
                                        <p:cTn id="22" dur="500"/>
                                        <p:tgtEl>
                                          <p:spTgt spid="204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304800" y="1676400"/>
            <a:ext cx="8534400" cy="3477875"/>
          </a:xfrm>
          <a:prstGeom prst="rect">
            <a:avLst/>
          </a:prstGeom>
          <a:noFill/>
          <a:ln w="9525">
            <a:noFill/>
            <a:miter lim="800000"/>
            <a:headEnd/>
            <a:tailEnd/>
          </a:ln>
        </p:spPr>
        <p:txBody>
          <a:bodyPr wrap="square">
            <a:prstTxWarp prst="textNoShape">
              <a:avLst/>
            </a:prstTxWarp>
            <a:spAutoFit/>
          </a:bodyPr>
          <a:lstStyle/>
          <a:p>
            <a:pPr marL="457200" indent="-457200"/>
            <a:r>
              <a:rPr lang="en-US" sz="4800" dirty="0">
                <a:solidFill>
                  <a:srgbClr val="FF0000"/>
                </a:solidFill>
                <a:latin typeface="Big Caslon" charset="0"/>
                <a:ea typeface="Big Caslon" charset="0"/>
                <a:cs typeface="Big Caslon" charset="0"/>
              </a:rPr>
              <a:t>What Making Disciples Is… </a:t>
            </a:r>
          </a:p>
          <a:p>
            <a:pPr marL="457200" indent="-457200"/>
            <a:endParaRPr lang="en-US" sz="1200" dirty="0">
              <a:latin typeface="Big Caslon" charset="0"/>
              <a:ea typeface="Big Caslon" charset="0"/>
              <a:cs typeface="Big Caslon" charset="0"/>
            </a:endParaRPr>
          </a:p>
          <a:p>
            <a:r>
              <a:rPr lang="en-US" sz="4000" dirty="0">
                <a:latin typeface="Big Caslon"/>
                <a:cs typeface="Big Caslon"/>
              </a:rPr>
              <a:t>It is… serving with purpose and passion.</a:t>
            </a:r>
          </a:p>
          <a:p>
            <a:pPr marL="914400" lvl="1" indent="-457200">
              <a:buFont typeface="Times" charset="0"/>
              <a:buAutoNum type="arabicPeriod"/>
            </a:pPr>
            <a:r>
              <a:rPr lang="en-US" sz="4000" dirty="0">
                <a:latin typeface="Big Caslon"/>
                <a:ea typeface="Big Caslon" charset="0"/>
                <a:cs typeface="Big Caslon"/>
              </a:rPr>
              <a:t>Taking the Lord’s words seriously</a:t>
            </a:r>
          </a:p>
          <a:p>
            <a:pPr marL="914400" lvl="1" indent="-457200">
              <a:buFont typeface="Times" charset="0"/>
              <a:buAutoNum type="arabicPeriod"/>
            </a:pPr>
            <a:r>
              <a:rPr lang="en-US" sz="4000" dirty="0">
                <a:latin typeface="Big Caslon"/>
                <a:ea typeface="Big Caslon" charset="0"/>
                <a:cs typeface="Big Caslon"/>
              </a:rPr>
              <a:t>Taking the command personally</a:t>
            </a:r>
          </a:p>
          <a:p>
            <a:pPr marL="914400" lvl="1" indent="-457200">
              <a:buFont typeface="Times" charset="0"/>
              <a:buAutoNum type="arabicPeriod"/>
            </a:pPr>
            <a:r>
              <a:rPr lang="en-US" sz="4000" dirty="0">
                <a:latin typeface="Big Caslon"/>
                <a:ea typeface="Big Caslon" charset="0"/>
                <a:cs typeface="Big Caslon"/>
              </a:rPr>
              <a:t>Taking on the mission passionately</a:t>
            </a:r>
          </a:p>
        </p:txBody>
      </p:sp>
      <p:pic>
        <p:nvPicPr>
          <p:cNvPr id="5" name="Picture 2" descr="Image result for becoming everyday disciples">
            <a:extLst>
              <a:ext uri="{FF2B5EF4-FFF2-40B4-BE49-F238E27FC236}">
                <a16:creationId xmlns:a16="http://schemas.microsoft.com/office/drawing/2014/main" id="{A44BA8D5-CFF0-452F-BB1D-5AE76D74F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dissolve">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Effect transition="in" filter="dissolve">
                                      <p:cBhvr>
                                        <p:cTn id="12" dur="500"/>
                                        <p:tgtEl>
                                          <p:spTgt spid="204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animEffect transition="in" filter="dissolve">
                                      <p:cBhvr>
                                        <p:cTn id="17" dur="500"/>
                                        <p:tgtEl>
                                          <p:spTgt spid="204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4">
                                            <p:txEl>
                                              <p:pRg st="4" end="4"/>
                                            </p:txEl>
                                          </p:spTgt>
                                        </p:tgtEl>
                                        <p:attrNameLst>
                                          <p:attrName>style.visibility</p:attrName>
                                        </p:attrNameLst>
                                      </p:cBhvr>
                                      <p:to>
                                        <p:strVal val="visible"/>
                                      </p:to>
                                    </p:set>
                                    <p:animEffect transition="in" filter="dissolve">
                                      <p:cBhvr>
                                        <p:cTn id="22" dur="500"/>
                                        <p:tgtEl>
                                          <p:spTgt spid="204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animEffect transition="in" filter="dissolve">
                                      <p:cBhvr>
                                        <p:cTn id="27" dur="500"/>
                                        <p:tgtEl>
                                          <p:spTgt spid="20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152400" y="1676400"/>
            <a:ext cx="8839200" cy="4401205"/>
          </a:xfrm>
          <a:prstGeom prst="rect">
            <a:avLst/>
          </a:prstGeom>
          <a:noFill/>
          <a:ln w="9525">
            <a:noFill/>
            <a:miter lim="800000"/>
            <a:headEnd/>
            <a:tailEnd/>
          </a:ln>
        </p:spPr>
        <p:txBody>
          <a:bodyPr wrap="square">
            <a:prstTxWarp prst="textNoShape">
              <a:avLst/>
            </a:prstTxWarp>
            <a:spAutoFit/>
          </a:bodyPr>
          <a:lstStyle/>
          <a:p>
            <a:pPr marL="571500" indent="-571500">
              <a:buFont typeface="Arial" panose="020B0604020202020204" pitchFamily="34" charset="0"/>
              <a:buChar char="•"/>
            </a:pPr>
            <a:r>
              <a:rPr lang="en-US" sz="4000" dirty="0">
                <a:latin typeface="Big Caslon"/>
                <a:ea typeface="Big Caslon" charset="0"/>
                <a:cs typeface="Big Caslon"/>
              </a:rPr>
              <a:t>If you watch a cooking show, One thing is very important, if you are going to duplicate the dish, you have to follow the recipe.</a:t>
            </a:r>
          </a:p>
          <a:p>
            <a:pPr marL="571500" indent="-571500">
              <a:buFont typeface="Arial" panose="020B0604020202020204" pitchFamily="34" charset="0"/>
              <a:buChar char="•"/>
            </a:pPr>
            <a:r>
              <a:rPr lang="en-US" sz="4000" dirty="0">
                <a:latin typeface="Big Caslon"/>
                <a:ea typeface="Big Caslon" charset="0"/>
                <a:cs typeface="Big Caslon"/>
              </a:rPr>
              <a:t>Making disciple of Christ is no different. It means following the Lord’s directions. (Acts 26:1-29) </a:t>
            </a:r>
          </a:p>
        </p:txBody>
      </p:sp>
      <p:pic>
        <p:nvPicPr>
          <p:cNvPr id="5" name="Picture 2" descr="Image result for becoming everyday disciples">
            <a:extLst>
              <a:ext uri="{FF2B5EF4-FFF2-40B4-BE49-F238E27FC236}">
                <a16:creationId xmlns:a16="http://schemas.microsoft.com/office/drawing/2014/main" id="{72D7445F-3D8C-47D3-BDC6-99227EDC3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dissolve">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dissolve">
                                      <p:cBhvr>
                                        <p:cTn id="12" dur="500"/>
                                        <p:tgtEl>
                                          <p:spTgt spid="204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76200" y="152400"/>
            <a:ext cx="8991600" cy="6247864"/>
          </a:xfrm>
          <a:prstGeom prst="rect">
            <a:avLst/>
          </a:prstGeom>
          <a:noFill/>
          <a:ln w="9525">
            <a:noFill/>
            <a:miter lim="800000"/>
            <a:headEnd/>
            <a:tailEnd/>
          </a:ln>
        </p:spPr>
        <p:txBody>
          <a:bodyPr wrap="square">
            <a:prstTxWarp prst="textNoShape">
              <a:avLst/>
            </a:prstTxWarp>
            <a:spAutoFit/>
          </a:bodyPr>
          <a:lstStyle/>
          <a:p>
            <a:pPr marL="457200" indent="-457200"/>
            <a:endParaRPr lang="en-US" sz="4400" dirty="0">
              <a:solidFill>
                <a:srgbClr val="FF0000"/>
              </a:solidFill>
              <a:latin typeface="Big Caslon" charset="0"/>
              <a:ea typeface="Big Caslon" charset="0"/>
              <a:cs typeface="Big Caslon" charset="0"/>
            </a:endParaRPr>
          </a:p>
          <a:p>
            <a:pPr marL="457200" indent="-457200"/>
            <a:endParaRPr lang="en-US" sz="1200" dirty="0">
              <a:latin typeface="Big Caslon" charset="0"/>
              <a:ea typeface="Big Caslon" charset="0"/>
              <a:cs typeface="Big Caslon" charset="0"/>
            </a:endParaRPr>
          </a:p>
          <a:p>
            <a:pPr marL="457200" indent="-457200">
              <a:buFont typeface="Arial"/>
              <a:buChar char="•"/>
            </a:pPr>
            <a:r>
              <a:rPr lang="en-US" sz="4400" dirty="0">
                <a:latin typeface="Big Caslon"/>
                <a:cs typeface="Big Caslon"/>
              </a:rPr>
              <a:t>We can’t make disciples by accident. It requires “going.</a:t>
            </a:r>
            <a:r>
              <a:rPr lang="en-US" sz="4400" i="1" dirty="0">
                <a:latin typeface="Big Caslon"/>
                <a:cs typeface="Big Caslon"/>
              </a:rPr>
              <a:t>”</a:t>
            </a:r>
            <a:r>
              <a:rPr lang="en-US" sz="4400" dirty="0">
                <a:latin typeface="Big Caslon"/>
                <a:cs typeface="Big Caslon"/>
              </a:rPr>
              <a:t>  Jn. 4:32-35</a:t>
            </a:r>
          </a:p>
          <a:p>
            <a:pPr marL="457200" indent="-457200">
              <a:buFont typeface="Arial"/>
              <a:buChar char="•"/>
            </a:pPr>
            <a:r>
              <a:rPr lang="en-US" sz="4400" dirty="0">
                <a:latin typeface="Big Caslon"/>
                <a:cs typeface="Big Caslon"/>
              </a:rPr>
              <a:t>Make the most of our opportunities. Phil. 1:12-14</a:t>
            </a:r>
          </a:p>
          <a:p>
            <a:pPr marL="457200" indent="-457200">
              <a:buFont typeface="Arial"/>
              <a:buChar char="•"/>
            </a:pPr>
            <a:r>
              <a:rPr lang="en-US" sz="4400" dirty="0">
                <a:latin typeface="Big Caslon"/>
                <a:cs typeface="Big Caslon"/>
              </a:rPr>
              <a:t>Remember that it is God’s plan for making disciples. 1Cor. 3:3-9</a:t>
            </a:r>
          </a:p>
          <a:p>
            <a:pPr marL="457200" indent="-457200">
              <a:buFont typeface="Arial"/>
              <a:buChar char="•"/>
            </a:pPr>
            <a:endParaRPr lang="en-US" sz="4400" dirty="0">
              <a:latin typeface="Big Caslon"/>
              <a:cs typeface="Big Caslon"/>
            </a:endParaRPr>
          </a:p>
          <a:p>
            <a:pPr marL="457200" indent="-457200"/>
            <a:endParaRPr lang="en-US" sz="3600" dirty="0">
              <a:latin typeface="Big Caslon"/>
              <a:cs typeface="Big Caslon"/>
            </a:endParaRPr>
          </a:p>
        </p:txBody>
      </p:sp>
      <p:pic>
        <p:nvPicPr>
          <p:cNvPr id="5" name="Picture 2" descr="Image result for becoming everyday disciples">
            <a:extLst>
              <a:ext uri="{FF2B5EF4-FFF2-40B4-BE49-F238E27FC236}">
                <a16:creationId xmlns:a16="http://schemas.microsoft.com/office/drawing/2014/main" id="{06FD2815-55A2-412A-95F4-8BA17CA421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animEffect transition="in" filter="dissolve">
                                      <p:cBhvr>
                                        <p:cTn id="7" dur="500"/>
                                        <p:tgtEl>
                                          <p:spTgt spid="204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4">
                                            <p:txEl>
                                              <p:pRg st="3" end="3"/>
                                            </p:txEl>
                                          </p:spTgt>
                                        </p:tgtEl>
                                        <p:attrNameLst>
                                          <p:attrName>style.visibility</p:attrName>
                                        </p:attrNameLst>
                                      </p:cBhvr>
                                      <p:to>
                                        <p:strVal val="visible"/>
                                      </p:to>
                                    </p:set>
                                    <p:animEffect transition="in" filter="dissolve">
                                      <p:cBhvr>
                                        <p:cTn id="12" dur="500"/>
                                        <p:tgtEl>
                                          <p:spTgt spid="2048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animEffect transition="in" filter="dissolve">
                                      <p:cBhvr>
                                        <p:cTn id="17" dur="500"/>
                                        <p:tgtEl>
                                          <p:spTgt spid="204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0" y="25400"/>
            <a:ext cx="9144000" cy="7540526"/>
          </a:xfrm>
          <a:prstGeom prst="rect">
            <a:avLst/>
          </a:prstGeom>
          <a:noFill/>
          <a:ln w="9525">
            <a:noFill/>
            <a:miter lim="800000"/>
            <a:headEnd/>
            <a:tailEnd/>
          </a:ln>
        </p:spPr>
        <p:txBody>
          <a:bodyPr wrap="square">
            <a:prstTxWarp prst="textNoShape">
              <a:avLst/>
            </a:prstTxWarp>
            <a:spAutoFit/>
          </a:bodyPr>
          <a:lstStyle/>
          <a:p>
            <a:r>
              <a:rPr lang="en-US" sz="3200" dirty="0"/>
              <a:t>		God has given me the responsibility of serving his church by proclaiming his entire message to you. This message was kept secret for centuries and generations past, but now it has been revealed to God's people. For God wanted them to know that the riches and glory of Christ are for you Gentiles, too. And this is the secret: Christ lives in you. This gives you assurance of sharing his glory. So we tell others about Christ, warning everyone and teaching everyone with all the wisdom God has given us. We want to present them to God, perfect in their relationship to Christ. That's why I work and struggle so hard, depending on Christ's mighty power that works within me. (Col. 1:25-29).</a:t>
            </a:r>
            <a:endParaRPr lang="en-US" sz="3200" dirty="0">
              <a:latin typeface="Big Caslon"/>
              <a:cs typeface="Big Caslon"/>
            </a:endParaRPr>
          </a:p>
          <a:p>
            <a:pPr marL="457200" indent="-457200"/>
            <a:endParaRPr lang="en-US" sz="3600" dirty="0">
              <a:latin typeface="Big Caslon"/>
              <a:cs typeface="Big Caslon"/>
            </a:endParaRPr>
          </a:p>
        </p:txBody>
      </p:sp>
      <p:pic>
        <p:nvPicPr>
          <p:cNvPr id="5" name="Picture 2" descr="Image result for becoming everyday disciples">
            <a:extLst>
              <a:ext uri="{FF2B5EF4-FFF2-40B4-BE49-F238E27FC236}">
                <a16:creationId xmlns:a16="http://schemas.microsoft.com/office/drawing/2014/main" id="{873B06E4-DDA1-4A3C-9410-0E186BB458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ubuntu meaning">
            <a:extLst>
              <a:ext uri="{FF2B5EF4-FFF2-40B4-BE49-F238E27FC236}">
                <a16:creationId xmlns:a16="http://schemas.microsoft.com/office/drawing/2014/main" id="{87794069-EA9F-4604-AB89-2BC926F56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one anothering">
            <a:extLst>
              <a:ext uri="{FF2B5EF4-FFF2-40B4-BE49-F238E27FC236}">
                <a16:creationId xmlns:a16="http://schemas.microsoft.com/office/drawing/2014/main" id="{A93A4AA7-742E-46D6-B14F-985D19189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074" b="30740"/>
          <a:stretch/>
        </p:blipFill>
        <p:spPr bwMode="auto">
          <a:xfrm>
            <a:off x="0" y="5029200"/>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ecoming everyday disciples">
            <a:extLst>
              <a:ext uri="{FF2B5EF4-FFF2-40B4-BE49-F238E27FC236}">
                <a16:creationId xmlns:a16="http://schemas.microsoft.com/office/drawing/2014/main" id="{DE3D4956-A9BF-45F8-A674-7E23D300AF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99399"/>
      </p:ext>
    </p:extLst>
  </p:cSld>
  <p:clrMapOvr>
    <a:masterClrMapping/>
  </p:clrMapOvr>
  <p:transition>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89689E07-C8E5-46B8-AB9B-E99D4A373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7D80AB2D-7939-450F-96B0-F30B0FDAD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4250"/>
      </p:ext>
    </p:extLst>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john 13:34 nkjv">
            <a:extLst>
              <a:ext uri="{FF2B5EF4-FFF2-40B4-BE49-F238E27FC236}">
                <a16:creationId xmlns:a16="http://schemas.microsoft.com/office/drawing/2014/main" id="{2CA3C247-FAEC-4DEF-8975-D03E9FBA3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1F397C81-8999-405D-A744-E95E64F8E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12416"/>
      </p:ext>
    </p:extLst>
  </p:cSld>
  <p:clrMapOvr>
    <a:masterClrMapping/>
  </p:clrMapOvr>
  <p:transition>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romans 12:10 nkjv">
            <a:extLst>
              <a:ext uri="{FF2B5EF4-FFF2-40B4-BE49-F238E27FC236}">
                <a16:creationId xmlns:a16="http://schemas.microsoft.com/office/drawing/2014/main" id="{C1E7F28E-B9A0-4C0C-9BF5-4C9146050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55F4C55C-E12A-4A0C-B5B1-1BC4B30F9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923983"/>
      </p:ext>
    </p:extLst>
  </p:cSld>
  <p:clrMapOvr>
    <a:masterClrMapping/>
  </p:clrMapOvr>
  <p:transition>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romans 15:7 nkjv">
            <a:extLst>
              <a:ext uri="{FF2B5EF4-FFF2-40B4-BE49-F238E27FC236}">
                <a16:creationId xmlns:a16="http://schemas.microsoft.com/office/drawing/2014/main" id="{1F898769-521D-4B41-800D-0C6334221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0"/>
            <a:ext cx="7793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4B91BE3E-CD46-4EED-97EB-A2D81FADBD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21514"/>
      </p:ext>
    </p:extLst>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2 tim 2:2 NKJV">
            <a:extLst>
              <a:ext uri="{FF2B5EF4-FFF2-40B4-BE49-F238E27FC236}">
                <a16:creationId xmlns:a16="http://schemas.microsoft.com/office/drawing/2014/main" id="{0AD71C90-9AFD-4E9F-9489-429069A3B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12785"/>
      </p:ext>
    </p:extLst>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gal 5:13 nkjv">
            <a:extLst>
              <a:ext uri="{FF2B5EF4-FFF2-40B4-BE49-F238E27FC236}">
                <a16:creationId xmlns:a16="http://schemas.microsoft.com/office/drawing/2014/main" id="{B338BE0D-DF17-42A2-AAB3-C18BCD1F3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217A0D51-8652-43C0-A4B4-8AFB11D0A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51819"/>
      </p:ext>
    </p:extLst>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gal 6:2 nkjv">
            <a:extLst>
              <a:ext uri="{FF2B5EF4-FFF2-40B4-BE49-F238E27FC236}">
                <a16:creationId xmlns:a16="http://schemas.microsoft.com/office/drawing/2014/main" id="{F98F1CBB-0768-4669-B223-0F1FB7CED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46B4AE0A-F862-4457-AEB0-569ABC75F8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53063"/>
      </p:ext>
    </p:extLst>
  </p:cSld>
  <p:clrMapOvr>
    <a:masterClrMapping/>
  </p:clrMapOvr>
  <p:transition>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col3:13 nkjv">
            <a:extLst>
              <a:ext uri="{FF2B5EF4-FFF2-40B4-BE49-F238E27FC236}">
                <a16:creationId xmlns:a16="http://schemas.microsoft.com/office/drawing/2014/main" id="{F6759E57-FB27-4FA0-816D-6BEE24335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32460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889F2E7A-FA0E-4FAE-A354-B07C771F64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65409"/>
      </p:ext>
    </p:extLst>
  </p:cSld>
  <p:clrMapOvr>
    <a:masterClrMapping/>
  </p:clrMapOvr>
  <p:transition>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1 thess 5:11 nkjv">
            <a:extLst>
              <a:ext uri="{FF2B5EF4-FFF2-40B4-BE49-F238E27FC236}">
                <a16:creationId xmlns:a16="http://schemas.microsoft.com/office/drawing/2014/main" id="{1ED6AEAE-8934-496D-84FE-E39729701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33"/>
          <a:stretch/>
        </p:blipFill>
        <p:spPr bwMode="auto">
          <a:xfrm>
            <a:off x="1809750" y="0"/>
            <a:ext cx="5524500" cy="662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F8AF0187-F86D-4296-B6D5-7279F860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03025"/>
      </p:ext>
    </p:extLst>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lated image">
            <a:extLst>
              <a:ext uri="{FF2B5EF4-FFF2-40B4-BE49-F238E27FC236}">
                <a16:creationId xmlns:a16="http://schemas.microsoft.com/office/drawing/2014/main" id="{1B818179-20FD-4F18-BB82-899333CDA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95401"/>
      </p:ext>
    </p:extLst>
  </p:cSld>
  <p:clrMapOvr>
    <a:masterClrMapping/>
  </p:clrMapOvr>
  <p:transition>
    <p:split orient="ver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2724B-15B5-4BAC-B7C1-409030DE706B}"/>
              </a:ext>
            </a:extLst>
          </p:cNvPr>
          <p:cNvSpPr/>
          <p:nvPr/>
        </p:nvSpPr>
        <p:spPr>
          <a:xfrm>
            <a:off x="228600" y="685800"/>
            <a:ext cx="8610600" cy="5170646"/>
          </a:xfrm>
          <a:prstGeom prst="rect">
            <a:avLst/>
          </a:prstGeom>
        </p:spPr>
        <p:txBody>
          <a:bodyPr wrap="square">
            <a:spAutoFit/>
          </a:bodyPr>
          <a:lstStyle/>
          <a:p>
            <a:r>
              <a:rPr lang="en-GB" sz="6600" b="1" dirty="0">
                <a:solidFill>
                  <a:srgbClr val="000000"/>
                </a:solidFill>
                <a:latin typeface="Helvetica" panose="020B0604020202020204" pitchFamily="34" charset="0"/>
              </a:rPr>
              <a:t>Be… </a:t>
            </a:r>
          </a:p>
          <a:p>
            <a:r>
              <a:rPr lang="en-GB" sz="6600" b="1" dirty="0">
                <a:solidFill>
                  <a:srgbClr val="000000"/>
                </a:solidFill>
                <a:latin typeface="Helvetica" panose="020B0604020202020204" pitchFamily="34" charset="0"/>
              </a:rPr>
              <a:t>Intentional</a:t>
            </a:r>
          </a:p>
          <a:p>
            <a:r>
              <a:rPr lang="en-GB" sz="6600" b="1" dirty="0">
                <a:solidFill>
                  <a:srgbClr val="000000"/>
                </a:solidFill>
                <a:latin typeface="Helvetica" panose="020B0604020202020204" pitchFamily="34" charset="0"/>
              </a:rPr>
              <a:t>Deliberate, </a:t>
            </a:r>
          </a:p>
          <a:p>
            <a:r>
              <a:rPr lang="en-GB" sz="6600" b="1" dirty="0">
                <a:solidFill>
                  <a:srgbClr val="000000"/>
                </a:solidFill>
                <a:latin typeface="Helvetica" panose="020B0604020202020204" pitchFamily="34" charset="0"/>
              </a:rPr>
              <a:t>Purposeful and </a:t>
            </a:r>
          </a:p>
          <a:p>
            <a:r>
              <a:rPr lang="en-GB" sz="6600" b="1" dirty="0">
                <a:solidFill>
                  <a:srgbClr val="000000"/>
                </a:solidFill>
                <a:latin typeface="Helvetica" panose="020B0604020202020204" pitchFamily="34" charset="0"/>
              </a:rPr>
              <a:t>Fearless!</a:t>
            </a:r>
            <a:endParaRPr lang="en-GB" sz="6600" dirty="0"/>
          </a:p>
        </p:txBody>
      </p:sp>
    </p:spTree>
    <p:extLst>
      <p:ext uri="{BB962C8B-B14F-4D97-AF65-F5344CB8AC3E}">
        <p14:creationId xmlns:p14="http://schemas.microsoft.com/office/powerpoint/2010/main" val="2812214263"/>
      </p:ext>
    </p:extLst>
  </p:cSld>
  <p:clrMapOvr>
    <a:masterClrMapping/>
  </p:clrMapOvr>
  <p:transition>
    <p:split orient="ver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80D7C-EA55-48E8-8C7B-4A566A0EF254}"/>
              </a:ext>
            </a:extLst>
          </p:cNvPr>
          <p:cNvSpPr/>
          <p:nvPr/>
        </p:nvSpPr>
        <p:spPr>
          <a:xfrm>
            <a:off x="381000" y="1066800"/>
            <a:ext cx="8458200" cy="4832092"/>
          </a:xfrm>
          <a:prstGeom prst="rect">
            <a:avLst/>
          </a:prstGeom>
        </p:spPr>
        <p:txBody>
          <a:bodyPr wrap="square">
            <a:spAutoFit/>
          </a:bodyPr>
          <a:lstStyle/>
          <a:p>
            <a:r>
              <a:rPr lang="en-GB" sz="4400" dirty="0">
                <a:solidFill>
                  <a:srgbClr val="7E8C8C"/>
                </a:solidFill>
                <a:latin typeface="adobe-caslon-pro"/>
              </a:rPr>
              <a:t>In Colossians 1:28-29, </a:t>
            </a:r>
            <a:r>
              <a:rPr lang="en-GB" sz="4400" b="1" dirty="0">
                <a:solidFill>
                  <a:srgbClr val="FF0000"/>
                </a:solidFill>
                <a:latin typeface="adobe-caslon-pro"/>
              </a:rPr>
              <a:t>“Him we proclaim, </a:t>
            </a:r>
            <a:r>
              <a:rPr lang="en-GB" sz="4400" b="1" dirty="0">
                <a:solidFill>
                  <a:srgbClr val="FFC000"/>
                </a:solidFill>
                <a:latin typeface="adobe-caslon-pro"/>
              </a:rPr>
              <a:t>warning everyone and teaching everyone </a:t>
            </a:r>
            <a:r>
              <a:rPr lang="en-GB" sz="4400" b="1" dirty="0">
                <a:solidFill>
                  <a:srgbClr val="353A3D"/>
                </a:solidFill>
                <a:latin typeface="adobe-caslon-pro"/>
              </a:rPr>
              <a:t>with all wisdom, </a:t>
            </a:r>
            <a:r>
              <a:rPr lang="en-GB" sz="4400" b="1" dirty="0">
                <a:solidFill>
                  <a:srgbClr val="92D050"/>
                </a:solidFill>
                <a:latin typeface="adobe-caslon-pro"/>
              </a:rPr>
              <a:t>that we may present everyone mature in Christ</a:t>
            </a:r>
            <a:r>
              <a:rPr lang="en-GB" sz="4400" b="1" dirty="0">
                <a:solidFill>
                  <a:srgbClr val="353A3D"/>
                </a:solidFill>
                <a:latin typeface="adobe-caslon-pro"/>
              </a:rPr>
              <a:t>. </a:t>
            </a:r>
            <a:r>
              <a:rPr lang="en-GB" sz="4400" b="1" dirty="0">
                <a:solidFill>
                  <a:srgbClr val="00B0F0"/>
                </a:solidFill>
                <a:latin typeface="adobe-caslon-pro"/>
              </a:rPr>
              <a:t>For this I toil, struggling </a:t>
            </a:r>
            <a:r>
              <a:rPr lang="en-GB" sz="4400" b="1" dirty="0">
                <a:solidFill>
                  <a:srgbClr val="353A3D"/>
                </a:solidFill>
                <a:latin typeface="adobe-caslon-pro"/>
              </a:rPr>
              <a:t>with all </a:t>
            </a:r>
            <a:r>
              <a:rPr lang="en-GB" sz="4400" b="1" dirty="0">
                <a:solidFill>
                  <a:srgbClr val="7030A0"/>
                </a:solidFill>
                <a:latin typeface="adobe-caslon-pro"/>
              </a:rPr>
              <a:t>His energy that He powerfully works within me</a:t>
            </a:r>
            <a:r>
              <a:rPr lang="en-GB" sz="4400" b="1" dirty="0">
                <a:solidFill>
                  <a:srgbClr val="353A3D"/>
                </a:solidFill>
                <a:latin typeface="adobe-caslon-pro"/>
              </a:rPr>
              <a:t>.”</a:t>
            </a:r>
            <a:endParaRPr lang="en-GB" sz="4400" dirty="0">
              <a:solidFill>
                <a:srgbClr val="7E8C8C"/>
              </a:solidFill>
              <a:latin typeface="adobe-caslon-pro"/>
            </a:endParaRPr>
          </a:p>
        </p:txBody>
      </p:sp>
    </p:spTree>
    <p:extLst>
      <p:ext uri="{BB962C8B-B14F-4D97-AF65-F5344CB8AC3E}">
        <p14:creationId xmlns:p14="http://schemas.microsoft.com/office/powerpoint/2010/main" val="2667790860"/>
      </p:ext>
    </p:extLst>
  </p:cSld>
  <p:clrMapOvr>
    <a:masterClrMapping/>
  </p:clrMapOvr>
  <p:transition>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1B44A1-CDD9-4DD8-B6FB-CBB13E6036E8}"/>
              </a:ext>
            </a:extLst>
          </p:cNvPr>
          <p:cNvSpPr/>
          <p:nvPr/>
        </p:nvSpPr>
        <p:spPr>
          <a:xfrm>
            <a:off x="0" y="0"/>
            <a:ext cx="9144000" cy="6986528"/>
          </a:xfrm>
          <a:prstGeom prst="rect">
            <a:avLst/>
          </a:prstGeom>
        </p:spPr>
        <p:txBody>
          <a:bodyPr wrap="square">
            <a:spAutoFit/>
          </a:bodyPr>
          <a:lstStyle/>
          <a:p>
            <a:r>
              <a:rPr lang="en-GB" sz="3200" b="1" dirty="0">
                <a:solidFill>
                  <a:srgbClr val="353A3D"/>
                </a:solidFill>
                <a:latin typeface="adobe-caslon-pro"/>
              </a:rPr>
              <a:t>1. The Heart of Discipleship: Proclaiming Jesus.</a:t>
            </a:r>
            <a:endParaRPr lang="en-GB" sz="3200" dirty="0">
              <a:solidFill>
                <a:srgbClr val="7E8C8C"/>
              </a:solidFill>
              <a:latin typeface="adobe-caslon-pro"/>
            </a:endParaRPr>
          </a:p>
          <a:p>
            <a:r>
              <a:rPr lang="en-GB" sz="3200" b="1" dirty="0">
                <a:solidFill>
                  <a:srgbClr val="353A3D"/>
                </a:solidFill>
                <a:latin typeface="adobe-caslon-pro"/>
              </a:rPr>
              <a:t>Temptation to fight: Proclaiming ourselves</a:t>
            </a:r>
            <a:r>
              <a:rPr lang="en-GB" sz="3200" dirty="0">
                <a:solidFill>
                  <a:srgbClr val="7E8C8C"/>
                </a:solidFill>
                <a:latin typeface="adobe-caslon-pro"/>
              </a:rPr>
              <a:t>. </a:t>
            </a:r>
          </a:p>
          <a:p>
            <a:r>
              <a:rPr lang="en-GB" sz="3200" b="1" dirty="0">
                <a:solidFill>
                  <a:srgbClr val="353A3D"/>
                </a:solidFill>
                <a:latin typeface="adobe-caslon-pro"/>
              </a:rPr>
              <a:t>2. The Means of Discipleship: Teaching and Warning With Wisdom.</a:t>
            </a:r>
            <a:endParaRPr lang="en-GB" sz="3200" dirty="0">
              <a:solidFill>
                <a:srgbClr val="7E8C8C"/>
              </a:solidFill>
              <a:latin typeface="adobe-caslon-pro"/>
            </a:endParaRPr>
          </a:p>
          <a:p>
            <a:r>
              <a:rPr lang="en-GB" sz="3200" b="1" dirty="0">
                <a:solidFill>
                  <a:srgbClr val="353A3D"/>
                </a:solidFill>
                <a:latin typeface="adobe-caslon-pro"/>
              </a:rPr>
              <a:t>Temptations to fight: People-pleasing and harshness. </a:t>
            </a:r>
          </a:p>
          <a:p>
            <a:r>
              <a:rPr lang="en-GB" sz="3200" b="1" dirty="0">
                <a:solidFill>
                  <a:srgbClr val="353A3D"/>
                </a:solidFill>
                <a:latin typeface="adobe-caslon-pro"/>
              </a:rPr>
              <a:t>3. The Goal of Discipleship: To Present Everyone Mature in Christ.</a:t>
            </a:r>
            <a:endParaRPr lang="en-GB" sz="3200" dirty="0">
              <a:solidFill>
                <a:srgbClr val="7E8C8C"/>
              </a:solidFill>
              <a:latin typeface="adobe-caslon-pro"/>
            </a:endParaRPr>
          </a:p>
          <a:p>
            <a:r>
              <a:rPr lang="en-GB" sz="3200" b="1" dirty="0">
                <a:solidFill>
                  <a:srgbClr val="353A3D"/>
                </a:solidFill>
                <a:latin typeface="adobe-caslon-pro"/>
              </a:rPr>
              <a:t>Temptation to fight: Seeking </a:t>
            </a:r>
            <a:r>
              <a:rPr lang="en-GB" sz="3200" b="1" dirty="0" err="1">
                <a:solidFill>
                  <a:srgbClr val="353A3D"/>
                </a:solidFill>
                <a:latin typeface="adobe-caslon-pro"/>
              </a:rPr>
              <a:t>fulfillment</a:t>
            </a:r>
            <a:r>
              <a:rPr lang="en-GB" sz="3200" b="1" dirty="0">
                <a:solidFill>
                  <a:srgbClr val="353A3D"/>
                </a:solidFill>
                <a:latin typeface="adobe-caslon-pro"/>
              </a:rPr>
              <a:t> in being needed</a:t>
            </a:r>
            <a:r>
              <a:rPr lang="en-GB" sz="3200" dirty="0">
                <a:solidFill>
                  <a:srgbClr val="7E8C8C"/>
                </a:solidFill>
                <a:latin typeface="adobe-caslon-pro"/>
              </a:rPr>
              <a:t>. </a:t>
            </a:r>
          </a:p>
          <a:p>
            <a:r>
              <a:rPr lang="en-GB" sz="3200" b="1" dirty="0">
                <a:solidFill>
                  <a:srgbClr val="353A3D"/>
                </a:solidFill>
                <a:latin typeface="adobe-caslon-pro"/>
              </a:rPr>
              <a:t>4. The Cost of Discipleship: Toil and Struggle.</a:t>
            </a:r>
            <a:endParaRPr lang="en-GB" sz="3200" dirty="0">
              <a:solidFill>
                <a:srgbClr val="7E8C8C"/>
              </a:solidFill>
              <a:latin typeface="adobe-caslon-pro"/>
            </a:endParaRPr>
          </a:p>
          <a:p>
            <a:r>
              <a:rPr lang="en-GB" sz="3200" b="1" dirty="0">
                <a:solidFill>
                  <a:srgbClr val="353A3D"/>
                </a:solidFill>
                <a:latin typeface="adobe-caslon-pro"/>
              </a:rPr>
              <a:t>Temptation to fight:</a:t>
            </a:r>
            <a:r>
              <a:rPr lang="en-GB" sz="3200" dirty="0">
                <a:solidFill>
                  <a:srgbClr val="7E8C8C"/>
                </a:solidFill>
                <a:latin typeface="adobe-caslon-pro"/>
              </a:rPr>
              <a:t> </a:t>
            </a:r>
            <a:r>
              <a:rPr lang="en-GB" sz="3200" b="1" dirty="0">
                <a:solidFill>
                  <a:srgbClr val="353A3D"/>
                </a:solidFill>
                <a:latin typeface="adobe-caslon-pro"/>
              </a:rPr>
              <a:t>Idolizing ease of life</a:t>
            </a:r>
            <a:r>
              <a:rPr lang="en-GB" sz="3200" dirty="0">
                <a:solidFill>
                  <a:srgbClr val="7E8C8C"/>
                </a:solidFill>
                <a:latin typeface="adobe-caslon-pro"/>
              </a:rPr>
              <a:t>. </a:t>
            </a:r>
          </a:p>
          <a:p>
            <a:r>
              <a:rPr lang="en-GB" sz="3200" b="1" dirty="0">
                <a:solidFill>
                  <a:srgbClr val="353A3D"/>
                </a:solidFill>
                <a:latin typeface="adobe-caslon-pro"/>
              </a:rPr>
              <a:t>5. The Power of Discipleship: His Energy. </a:t>
            </a:r>
            <a:endParaRPr lang="en-GB" sz="3200" dirty="0">
              <a:solidFill>
                <a:srgbClr val="7E8C8C"/>
              </a:solidFill>
              <a:latin typeface="adobe-caslon-pro"/>
            </a:endParaRPr>
          </a:p>
          <a:p>
            <a:r>
              <a:rPr lang="en-GB" sz="3200" b="1" dirty="0">
                <a:solidFill>
                  <a:srgbClr val="353A3D"/>
                </a:solidFill>
                <a:latin typeface="adobe-caslon-pro"/>
              </a:rPr>
              <a:t>Temptation to fight: Dependence on self. </a:t>
            </a:r>
            <a:endParaRPr lang="en-GB" sz="3200" b="0" i="0" dirty="0">
              <a:solidFill>
                <a:srgbClr val="7E8C8C"/>
              </a:solidFill>
              <a:effectLst/>
              <a:latin typeface="adobe-caslon-pro"/>
            </a:endParaRPr>
          </a:p>
        </p:txBody>
      </p:sp>
    </p:spTree>
    <p:extLst>
      <p:ext uri="{BB962C8B-B14F-4D97-AF65-F5344CB8AC3E}">
        <p14:creationId xmlns:p14="http://schemas.microsoft.com/office/powerpoint/2010/main" val="41581287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 calcmode="lin" valueType="num">
                                      <p:cBhvr additive="base">
                                        <p:cTn id="5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additive="base">
                                        <p:cTn id="5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 calcmode="lin" valueType="num">
                                      <p:cBhvr additive="base">
                                        <p:cTn id="6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ubuntu meaning">
            <a:extLst>
              <a:ext uri="{FF2B5EF4-FFF2-40B4-BE49-F238E27FC236}">
                <a16:creationId xmlns:a16="http://schemas.microsoft.com/office/drawing/2014/main" id="{08DD8391-3252-4DA6-ADCD-D09AC48FE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 y="1371600"/>
            <a:ext cx="9112469" cy="4129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ecoming everyday disciples">
            <a:extLst>
              <a:ext uri="{FF2B5EF4-FFF2-40B4-BE49-F238E27FC236}">
                <a16:creationId xmlns:a16="http://schemas.microsoft.com/office/drawing/2014/main" id="{408DFC5A-FBBC-4C4F-A830-F0BA90085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69295"/>
      </p:ext>
    </p:extLst>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essentials for discipling">
            <a:extLst>
              <a:ext uri="{FF2B5EF4-FFF2-40B4-BE49-F238E27FC236}">
                <a16:creationId xmlns:a16="http://schemas.microsoft.com/office/drawing/2014/main" id="{00ACFEF2-193C-43E5-8E05-DD5A5BBC9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50785"/>
      </p:ext>
    </p:extLst>
  </p:cSld>
  <p:clrMapOvr>
    <a:masterClrMapping/>
  </p:clrMapOvr>
  <p:transition>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3"/>
          <p:cNvSpPr txBox="1">
            <a:spLocks noChangeArrowheads="1"/>
          </p:cNvSpPr>
          <p:nvPr/>
        </p:nvSpPr>
        <p:spPr bwMode="auto">
          <a:xfrm>
            <a:off x="0" y="685800"/>
            <a:ext cx="9067800" cy="6155531"/>
          </a:xfrm>
          <a:prstGeom prst="rect">
            <a:avLst/>
          </a:prstGeom>
          <a:noFill/>
          <a:ln w="9525">
            <a:noFill/>
            <a:miter lim="800000"/>
            <a:headEnd/>
            <a:tailEnd/>
          </a:ln>
        </p:spPr>
        <p:txBody>
          <a:bodyPr wrap="square">
            <a:prstTxWarp prst="textNoShape">
              <a:avLst/>
            </a:prstTxWarp>
            <a:spAutoFit/>
          </a:bodyPr>
          <a:lstStyle/>
          <a:p>
            <a:pPr>
              <a:spcAft>
                <a:spcPts val="600"/>
              </a:spcAft>
              <a:buFont typeface="Arial"/>
              <a:buChar char="•"/>
            </a:pPr>
            <a:r>
              <a:rPr lang="en-US" sz="3200" dirty="0">
                <a:latin typeface="Big Caslon"/>
                <a:cs typeface="Big Caslon"/>
              </a:rPr>
              <a:t>“If anyone desires to come after Me, let him deny himself, and take up his cross daily, and follow me” (</a:t>
            </a:r>
            <a:r>
              <a:rPr lang="en-US" sz="3200" dirty="0" err="1">
                <a:latin typeface="Big Caslon"/>
                <a:cs typeface="Big Caslon"/>
              </a:rPr>
              <a:t>Lk</a:t>
            </a:r>
            <a:r>
              <a:rPr lang="en-US" sz="3200" dirty="0">
                <a:latin typeface="Big Caslon"/>
                <a:cs typeface="Big Caslon"/>
              </a:rPr>
              <a:t>. 9:23).</a:t>
            </a:r>
          </a:p>
          <a:p>
            <a:pPr>
              <a:spcAft>
                <a:spcPts val="600"/>
              </a:spcAft>
              <a:buFont typeface="Arial"/>
              <a:buChar char="•"/>
            </a:pPr>
            <a:r>
              <a:rPr lang="en-US" sz="3200" dirty="0">
                <a:latin typeface="Big Caslon"/>
                <a:cs typeface="Big Caslon"/>
              </a:rPr>
              <a:t>A disciple is not above his teacher, nor a servant above his master. It is enough for a disciple that he be like his teacher, and a servant like his master…” (Mt. 10:24, 25a).</a:t>
            </a:r>
          </a:p>
          <a:p>
            <a:pPr>
              <a:spcAft>
                <a:spcPts val="600"/>
              </a:spcAft>
              <a:buFont typeface="Arial"/>
              <a:buChar char="•"/>
            </a:pPr>
            <a:r>
              <a:rPr lang="en-US" sz="3200" dirty="0">
                <a:latin typeface="Big Caslon"/>
                <a:cs typeface="Big Caslon"/>
              </a:rPr>
              <a:t>“You call Me Teacher and Lord, and you say well, for so I am. If I then, your Lord and Teacher have washed your feet, you also ought to wash one another’s feet. For I have given you an example, that you should do as I have done to you” (Jn. 13:13-15).</a:t>
            </a:r>
          </a:p>
        </p:txBody>
      </p:sp>
      <p:pic>
        <p:nvPicPr>
          <p:cNvPr id="5" name="Picture 2" descr="Image result for becoming everyday disciples">
            <a:extLst>
              <a:ext uri="{FF2B5EF4-FFF2-40B4-BE49-F238E27FC236}">
                <a16:creationId xmlns:a16="http://schemas.microsoft.com/office/drawing/2014/main" id="{506680B7-83DD-4420-A963-2C5ECBEF6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28600" y="533400"/>
            <a:ext cx="8686800" cy="2769989"/>
          </a:xfrm>
          <a:prstGeom prst="rect">
            <a:avLst/>
          </a:prstGeom>
          <a:noFill/>
          <a:ln w="9525">
            <a:noFill/>
            <a:miter lim="800000"/>
            <a:headEnd/>
            <a:tailEnd/>
          </a:ln>
        </p:spPr>
        <p:txBody>
          <a:bodyPr wrap="square">
            <a:prstTxWarp prst="textNoShape">
              <a:avLst/>
            </a:prstTxWarp>
            <a:spAutoFit/>
          </a:bodyPr>
          <a:lstStyle/>
          <a:p>
            <a:pPr algn="ctr"/>
            <a:r>
              <a:rPr lang="en-US" sz="5800" b="1" dirty="0">
                <a:latin typeface="Big Caslon" charset="0"/>
              </a:rPr>
              <a:t>One of the fundamental aims of discipleship is to help others to become…</a:t>
            </a:r>
            <a:endParaRPr lang="en-US" sz="5800" dirty="0"/>
          </a:p>
        </p:txBody>
      </p:sp>
      <p:pic>
        <p:nvPicPr>
          <p:cNvPr id="2050" name="Picture 2" descr="Image result for becoming everyday disciples">
            <a:extLst>
              <a:ext uri="{FF2B5EF4-FFF2-40B4-BE49-F238E27FC236}">
                <a16:creationId xmlns:a16="http://schemas.microsoft.com/office/drawing/2014/main" id="{955C6E06-7C7E-4E79-89B1-DE90117C4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1199874" y="3810000"/>
            <a:ext cx="6744252"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76200" y="990600"/>
            <a:ext cx="8915400" cy="5078313"/>
          </a:xfrm>
          <a:prstGeom prst="rect">
            <a:avLst/>
          </a:prstGeom>
          <a:noFill/>
          <a:ln w="9525">
            <a:noFill/>
            <a:miter lim="800000"/>
            <a:headEnd/>
            <a:tailEnd/>
          </a:ln>
        </p:spPr>
        <p:txBody>
          <a:bodyPr wrap="square">
            <a:prstTxWarp prst="textNoShape">
              <a:avLst/>
            </a:prstTxWarp>
            <a:spAutoFit/>
          </a:bodyPr>
          <a:lstStyle/>
          <a:p>
            <a:pPr marL="457200" indent="-457200"/>
            <a:r>
              <a:rPr lang="en-US" sz="4800" dirty="0">
                <a:solidFill>
                  <a:srgbClr val="FF0000"/>
                </a:solidFill>
                <a:latin typeface="Big Caslon" charset="0"/>
                <a:ea typeface="Big Caslon" charset="0"/>
                <a:cs typeface="Big Caslon" charset="0"/>
              </a:rPr>
              <a:t>Disciples Making Disciples</a:t>
            </a:r>
          </a:p>
          <a:p>
            <a:pPr marL="457200" indent="-457200"/>
            <a:endParaRPr lang="en-US" sz="1200" dirty="0">
              <a:latin typeface="Big Caslon" charset="0"/>
              <a:ea typeface="Big Caslon" charset="0"/>
              <a:cs typeface="Big Caslon" charset="0"/>
            </a:endParaRPr>
          </a:p>
          <a:p>
            <a:pPr marL="457200" indent="-457200">
              <a:buFont typeface="Arial"/>
              <a:buChar char="•"/>
            </a:pPr>
            <a:r>
              <a:rPr lang="en-US" sz="4400" dirty="0">
                <a:latin typeface="Big Caslon" charset="0"/>
                <a:ea typeface="Big Caslon" charset="0"/>
                <a:cs typeface="Big Caslon" charset="0"/>
              </a:rPr>
              <a:t>At the heart of our mission as disciples is the reproduction in others of what Jesus has produced in us: faith, obedience, growth, compassion, love, and a bold, truthful message as his followers. </a:t>
            </a:r>
          </a:p>
        </p:txBody>
      </p:sp>
      <p:pic>
        <p:nvPicPr>
          <p:cNvPr id="5" name="Picture 2" descr="Image result for becoming everyday disciples">
            <a:extLst>
              <a:ext uri="{FF2B5EF4-FFF2-40B4-BE49-F238E27FC236}">
                <a16:creationId xmlns:a16="http://schemas.microsoft.com/office/drawing/2014/main" id="{FD6C2F8A-0138-4443-8C06-BA8D71AB2F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p:cNvSpPr txBox="1">
            <a:spLocks noChangeArrowheads="1"/>
          </p:cNvSpPr>
          <p:nvPr/>
        </p:nvSpPr>
        <p:spPr bwMode="auto">
          <a:xfrm>
            <a:off x="152400" y="990600"/>
            <a:ext cx="8839200" cy="5509200"/>
          </a:xfrm>
          <a:prstGeom prst="rect">
            <a:avLst/>
          </a:prstGeom>
          <a:noFill/>
          <a:ln w="9525">
            <a:noFill/>
            <a:miter lim="800000"/>
            <a:headEnd/>
            <a:tailEnd/>
          </a:ln>
        </p:spPr>
        <p:txBody>
          <a:bodyPr wrap="square">
            <a:prstTxWarp prst="textNoShape">
              <a:avLst/>
            </a:prstTxWarp>
            <a:spAutoFit/>
          </a:bodyPr>
          <a:lstStyle/>
          <a:p>
            <a:r>
              <a:rPr lang="en-US" sz="3200" dirty="0"/>
              <a:t>Then the eleven disciples went away into Galilee, to the mountain which Jesus had appointed for them. And when they saw Him, they worshiped Him; but some doubted. Then Jesus came and spoke to them, saying, </a:t>
            </a:r>
            <a:r>
              <a:rPr lang="en-US" sz="3200" dirty="0">
                <a:solidFill>
                  <a:srgbClr val="FF0000"/>
                </a:solidFill>
              </a:rPr>
              <a:t>“All authority has been given to Me in heaven and on earth. Go therefore and make disciples of all nations, baptizing them in the name of the Father and of the Son and of the Holy Spirit, teaching them to observe all things I have command you; and lo I am with you always, even to the end of age.” </a:t>
            </a:r>
            <a:r>
              <a:rPr lang="en-US" sz="3200" dirty="0"/>
              <a:t>(Mt. 28:16-20).</a:t>
            </a:r>
            <a:endParaRPr lang="en-US" sz="3200" dirty="0">
              <a:solidFill>
                <a:srgbClr val="FF0000"/>
              </a:solidFill>
            </a:endParaRPr>
          </a:p>
        </p:txBody>
      </p:sp>
      <p:pic>
        <p:nvPicPr>
          <p:cNvPr id="5" name="Picture 2" descr="Image result for becoming everyday disciples">
            <a:extLst>
              <a:ext uri="{FF2B5EF4-FFF2-40B4-BE49-F238E27FC236}">
                <a16:creationId xmlns:a16="http://schemas.microsoft.com/office/drawing/2014/main" id="{DA9CBAC7-4F76-4F3A-ACF0-7E72BE4E2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3"/>
          <p:cNvSpPr txBox="1">
            <a:spLocks noChangeArrowheads="1"/>
          </p:cNvSpPr>
          <p:nvPr/>
        </p:nvSpPr>
        <p:spPr bwMode="auto">
          <a:xfrm>
            <a:off x="152400" y="685800"/>
            <a:ext cx="8839200" cy="6247864"/>
          </a:xfrm>
          <a:prstGeom prst="rect">
            <a:avLst/>
          </a:prstGeom>
          <a:noFill/>
          <a:ln w="9525">
            <a:noFill/>
            <a:miter lim="800000"/>
            <a:headEnd/>
            <a:tailEnd/>
          </a:ln>
        </p:spPr>
        <p:txBody>
          <a:bodyPr wrap="square">
            <a:prstTxWarp prst="textNoShape">
              <a:avLst/>
            </a:prstTxWarp>
            <a:spAutoFit/>
          </a:bodyPr>
          <a:lstStyle/>
          <a:p>
            <a:r>
              <a:rPr lang="en-US" sz="4000" dirty="0">
                <a:latin typeface="Big Caslon" charset="0"/>
                <a:ea typeface="Big Caslon" charset="0"/>
                <a:cs typeface="Big Caslon" charset="0"/>
              </a:rPr>
              <a:t>“Go therefore and </a:t>
            </a:r>
            <a:r>
              <a:rPr lang="en-US" sz="4000" dirty="0">
                <a:solidFill>
                  <a:srgbClr val="FF0000"/>
                </a:solidFill>
                <a:latin typeface="Big Caslon" charset="0"/>
                <a:ea typeface="Big Caslon" charset="0"/>
                <a:cs typeface="Big Caslon" charset="0"/>
              </a:rPr>
              <a:t>make disciples </a:t>
            </a:r>
            <a:r>
              <a:rPr lang="en-US" sz="4000" dirty="0">
                <a:latin typeface="Big Caslon" charset="0"/>
                <a:ea typeface="Big Caslon" charset="0"/>
                <a:cs typeface="Big Caslon" charset="0"/>
              </a:rPr>
              <a:t>of all nations, baptizing them in the name of the Father and of the Son and of the Holy Spirit” (Mt. 28:19).</a:t>
            </a:r>
          </a:p>
          <a:p>
            <a:pPr>
              <a:spcAft>
                <a:spcPts val="1200"/>
              </a:spcAft>
            </a:pPr>
            <a:r>
              <a:rPr lang="en-US" sz="4000" dirty="0">
                <a:latin typeface="Big Caslon" charset="0"/>
                <a:ea typeface="Big Caslon" charset="0"/>
                <a:cs typeface="Big Caslon" charset="0"/>
              </a:rPr>
              <a:t>The word “go” is a present participle meaning (going or as you go). The only command in the entire great commission is to “make disciples.” In order to make disciples we must teach them what it means to be a disciple.</a:t>
            </a:r>
          </a:p>
        </p:txBody>
      </p:sp>
      <p:pic>
        <p:nvPicPr>
          <p:cNvPr id="6" name="Picture 2" descr="Image result for becoming everyday disciples">
            <a:extLst>
              <a:ext uri="{FF2B5EF4-FFF2-40B4-BE49-F238E27FC236}">
                <a16:creationId xmlns:a16="http://schemas.microsoft.com/office/drawing/2014/main" id="{796AEAE5-71D0-4E20-898F-22E8C1D027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98"/>
          <a:stretch/>
        </p:blipFill>
        <p:spPr bwMode="auto">
          <a:xfrm>
            <a:off x="0" y="0"/>
            <a:ext cx="1905000" cy="6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11739</TotalTime>
  <Words>844</Words>
  <Application>Microsoft Office PowerPoint</Application>
  <PresentationFormat>On-screen Show (4:3)</PresentationFormat>
  <Paragraphs>46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adobe-caslon-pro</vt:lpstr>
      <vt:lpstr>Arial</vt:lpstr>
      <vt:lpstr>Big Caslon</vt:lpstr>
      <vt:lpstr>Calibri</vt:lpstr>
      <vt:lpstr>Helvetica</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閈]櫤逄徘뿿�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Trial User</dc:creator>
  <cp:lastModifiedBy>Rockey Andrew</cp:lastModifiedBy>
  <cp:revision>270</cp:revision>
  <cp:lastPrinted>2010-07-16T22:13:25Z</cp:lastPrinted>
  <dcterms:created xsi:type="dcterms:W3CDTF">2014-05-27T15:47:51Z</dcterms:created>
  <dcterms:modified xsi:type="dcterms:W3CDTF">2020-01-31T11:57:09Z</dcterms:modified>
</cp:coreProperties>
</file>