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8"/>
  </p:notesMasterIdLst>
  <p:sldIdLst>
    <p:sldId id="268" r:id="rId2"/>
    <p:sldId id="265" r:id="rId3"/>
    <p:sldId id="269" r:id="rId4"/>
    <p:sldId id="270" r:id="rId5"/>
    <p:sldId id="281" r:id="rId6"/>
    <p:sldId id="277" r:id="rId7"/>
    <p:sldId id="280" r:id="rId8"/>
    <p:sldId id="279" r:id="rId9"/>
    <p:sldId id="278" r:id="rId10"/>
    <p:sldId id="273" r:id="rId11"/>
    <p:sldId id="272" r:id="rId12"/>
    <p:sldId id="284" r:id="rId13"/>
    <p:sldId id="285" r:id="rId14"/>
    <p:sldId id="286" r:id="rId15"/>
    <p:sldId id="275" r:id="rId16"/>
    <p:sldId id="288" r:id="rId17"/>
    <p:sldId id="305" r:id="rId18"/>
    <p:sldId id="304" r:id="rId19"/>
    <p:sldId id="296" r:id="rId20"/>
    <p:sldId id="313" r:id="rId21"/>
    <p:sldId id="309" r:id="rId22"/>
    <p:sldId id="320" r:id="rId23"/>
    <p:sldId id="319" r:id="rId24"/>
    <p:sldId id="318" r:id="rId25"/>
    <p:sldId id="317" r:id="rId26"/>
    <p:sldId id="316" r:id="rId27"/>
    <p:sldId id="315" r:id="rId28"/>
    <p:sldId id="333" r:id="rId29"/>
    <p:sldId id="339" r:id="rId30"/>
    <p:sldId id="340" r:id="rId31"/>
    <p:sldId id="341" r:id="rId32"/>
    <p:sldId id="342" r:id="rId33"/>
    <p:sldId id="343" r:id="rId34"/>
    <p:sldId id="337" r:id="rId35"/>
    <p:sldId id="352" r:id="rId36"/>
    <p:sldId id="351" r:id="rId37"/>
    <p:sldId id="350" r:id="rId38"/>
    <p:sldId id="349" r:id="rId39"/>
    <p:sldId id="348" r:id="rId40"/>
    <p:sldId id="347" r:id="rId41"/>
    <p:sldId id="346" r:id="rId42"/>
    <p:sldId id="335" r:id="rId43"/>
    <p:sldId id="331" r:id="rId44"/>
    <p:sldId id="355" r:id="rId45"/>
    <p:sldId id="338" r:id="rId46"/>
    <p:sldId id="360" r:id="rId47"/>
    <p:sldId id="359" r:id="rId48"/>
    <p:sldId id="358" r:id="rId49"/>
    <p:sldId id="329" r:id="rId50"/>
    <p:sldId id="400" r:id="rId51"/>
    <p:sldId id="382" r:id="rId52"/>
    <p:sldId id="383" r:id="rId53"/>
    <p:sldId id="384" r:id="rId54"/>
    <p:sldId id="385" r:id="rId55"/>
    <p:sldId id="386" r:id="rId56"/>
    <p:sldId id="387" r:id="rId57"/>
    <p:sldId id="388" r:id="rId58"/>
    <p:sldId id="389" r:id="rId59"/>
    <p:sldId id="390" r:id="rId60"/>
    <p:sldId id="391" r:id="rId61"/>
    <p:sldId id="392" r:id="rId62"/>
    <p:sldId id="393" r:id="rId63"/>
    <p:sldId id="394" r:id="rId64"/>
    <p:sldId id="395" r:id="rId65"/>
    <p:sldId id="396" r:id="rId66"/>
    <p:sldId id="397" r:id="rId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6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40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34361-4829-4549-8FD4-E67C9A57311F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BAC23-1F8E-4292-A202-CC13D8933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42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9E8E-0D37-4D4C-BF4C-76DAC8EFB004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224B-CDA8-46AE-ADA9-B110A7A7F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30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9E8E-0D37-4D4C-BF4C-76DAC8EFB004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224B-CDA8-46AE-ADA9-B110A7A7F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025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9E8E-0D37-4D4C-BF4C-76DAC8EFB004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224B-CDA8-46AE-ADA9-B110A7A7F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257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9E8E-0D37-4D4C-BF4C-76DAC8EFB004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224B-CDA8-46AE-ADA9-B110A7A7F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933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9E8E-0D37-4D4C-BF4C-76DAC8EFB004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224B-CDA8-46AE-ADA9-B110A7A7F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96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9E8E-0D37-4D4C-BF4C-76DAC8EFB004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224B-CDA8-46AE-ADA9-B110A7A7F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58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9E8E-0D37-4D4C-BF4C-76DAC8EFB004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224B-CDA8-46AE-ADA9-B110A7A7F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186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9E8E-0D37-4D4C-BF4C-76DAC8EFB004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224B-CDA8-46AE-ADA9-B110A7A7F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469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9E8E-0D37-4D4C-BF4C-76DAC8EFB004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224B-CDA8-46AE-ADA9-B110A7A7F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963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9E8E-0D37-4D4C-BF4C-76DAC8EFB004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224B-CDA8-46AE-ADA9-B110A7A7F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385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9E8E-0D37-4D4C-BF4C-76DAC8EFB004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224B-CDA8-46AE-ADA9-B110A7A7F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09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C9E8E-0D37-4D4C-BF4C-76DAC8EFB004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D224B-CDA8-46AE-ADA9-B110A7A7F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58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.uk/url?sa=i&amp;rct=j&amp;q=&amp;esrc=s&amp;source=images&amp;cd=&amp;cad=rja&amp;uact=8&amp;ved=0CAcQjRxqFQoTCNL6ram88sgCFQSmHgodxUwF_w&amp;url=https://prezi.com/j-htu-xvkisp/copy-of-untitled-prezi/&amp;bvm=bv.106379543,d.d2s&amp;psig=AFQjCNHF8-Ne8bT8qui9njFBUMKEpIVoRg&amp;ust=1446578845110456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://www.google.co.uk/url?sa=i&amp;rct=j&amp;q=&amp;esrc=s&amp;source=images&amp;cd=&amp;cad=rja&amp;uact=8&amp;ved=0CAcQjRxqFQoTCL_7otr458cCFQZK2wodzosP5Q&amp;url=http://www.clipartsheep.com/chili-pepper-coloring-pages-clipart/dT1hSFIwY0RvdkwzZDNkeTV0ZVdacGNuTjBZV0pqTG1OdmJTOXBiV0ZuWlhNdlkyOXNiM0pwYm1jdlpuUXZZMmhwYkdrdGNHVndjR1Z5TG5CdVp3fHc9NzE4fGg9OTU4fHQ9cG5nfA/&amp;psig=AFQjCNGfIYtJBJtKsne-_ClT_By8Gqylcw&amp;ust=1441819046971684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89.png"/><Relationship Id="rId12" Type="http://schemas.openxmlformats.org/officeDocument/2006/relationships/hyperlink" Target="http://www.google.co.uk/url?sa=i&amp;rct=j&amp;q=&amp;esrc=s&amp;source=images&amp;cd=&amp;cad=rja&amp;uact=8&amp;ved=0CAcQjRxqFQoTCO_3uqP17sgCFUI8FAodzCcCoQ&amp;url=http://www.iconshut.com/-and-answers-questions-icons/dT1hSFIwY0RvdkwzZDNkeTV0WVdkcFkyRnNiV0YwYUhNdWIzSm5MM2R3TFdOdmJuUmxiblF2ZFhCc2IyRmtjeTh5TURFeUx6RXhMM0YxWlhOMGFXOXVjMTloYm5OM1pYSnpYelV1YW5Cbnx1cj1odHRwOi8vd3d3Lm1hZ2ljYWxtYXRocy5vcmcvZG93bmxvYWQtZnJlZS1xdWVzdGlvbi1hbmQtYW5zd2VyLWltYWdlcy98dz0xMDAwfGg9NzU2fHQ9anBlZ3w/&amp;bvm=bv.106379543,d.d24&amp;psig=AFQjCNG73OBz_5NcquGhzXcyCq2U4W2tCQ&amp;ust=1446456701116415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5.png"/><Relationship Id="rId10" Type="http://schemas.openxmlformats.org/officeDocument/2006/relationships/image" Target="../media/image92.png"/><Relationship Id="rId4" Type="http://schemas.openxmlformats.org/officeDocument/2006/relationships/hyperlink" Target="http://www.google.co.uk/url?sa=i&amp;rct=j&amp;q=&amp;esrc=s&amp;source=images&amp;cd=&amp;cad=rja&amp;uact=8&amp;ved=0CAcQjRxqFQoTCL_7otr458cCFQZK2wodzosP5Q&amp;url=http://www.clipartsheep.com/chili-pepper-coloring-pages-clipart/dT1hSFIwY0RvdkwzZDNkeTV0ZVdacGNuTjBZV0pqTG1OdmJTOXBiV0ZuWlhNdlkyOXNiM0pwYm1jdlpuUXZZMmhwYkdrdGNHVndjR1Z5TG5CdVp3fHc9NzE4fGg9OTU4fHQ9cG5nfA/&amp;psig=AFQjCNGfIYtJBJtKsne-_ClT_By8Gqylcw&amp;ust=1441819046971684" TargetMode="External"/><Relationship Id="rId9" Type="http://schemas.openxmlformats.org/officeDocument/2006/relationships/image" Target="../media/image9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hyperlink" Target="http://www.google.co.uk/url?sa=i&amp;rct=j&amp;q=&amp;esrc=s&amp;source=images&amp;cd=&amp;cad=rja&amp;uact=8&amp;ved=0CAcQjRxqFQoTCL_7otr458cCFQZK2wodzosP5Q&amp;url=http://www.clipartsheep.com/chili-pepper-coloring-pages-clipart/dT1hSFIwY0RvdkwzZDNkeTV0ZVdacGNuTjBZV0pqTG1OdmJTOXBiV0ZuWlhNdlkyOXNiM0pwYm1jdlpuUXZZMmhwYkdrdGNHVndjR1Z5TG5CdVp3fHc9NzE4fGg9OTU4fHQ9cG5nfA/&amp;psig=AFQjCNGfIYtJBJtKsne-_ClT_By8Gqylcw&amp;ust=1441819046971684" TargetMode="External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image" Target="../media/image11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hyperlink" Target="http://www.google.co.uk/url?sa=i&amp;rct=j&amp;q=&amp;esrc=s&amp;source=images&amp;cd=&amp;cad=rja&amp;uact=8&amp;ved=0CAcQjRxqFQoTCO_3uqP17sgCFUI8FAodzCcCoQ&amp;url=http://www.iconshut.com/-and-answers-questions-icons/dT1hSFIwY0RvdkwzZDNkeTV0WVdkcFkyRnNiV0YwYUhNdWIzSm5MM2R3TFdOdmJuUmxiblF2ZFhCc2IyRmtjeTh5TURFeUx6RXhMM0YxWlhOMGFXOXVjMTloYm5OM1pYSnpYelV1YW5Cbnx1cj1odHRwOi8vd3d3Lm1hZ2ljYWxtYXRocy5vcmcvZG93bmxvYWQtZnJlZS1xdWVzdGlvbi1hbmQtYW5zd2VyLWltYWdlcy98dz0xMDAwfGg9NzU2fHQ9anBlZ3w/&amp;bvm=bv.106379543,d.d24&amp;psig=AFQjCNG73OBz_5NcquGhzXcyCq2U4W2tCQ&amp;ust=1446456701116415" TargetMode="External"/><Relationship Id="rId10" Type="http://schemas.openxmlformats.org/officeDocument/2006/relationships/image" Target="../media/image99.png"/><Relationship Id="rId4" Type="http://schemas.openxmlformats.org/officeDocument/2006/relationships/image" Target="../media/image5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uk/url?sa=i&amp;rct=j&amp;q=&amp;esrc=s&amp;source=images&amp;cd=&amp;cad=rja&amp;uact=8&amp;ved=0CAcQjRxqFQoTCNL6ram88sgCFQSmHgodxUwF_w&amp;url=https://prezi.com/j-htu-xvkisp/copy-of-untitled-prezi/&amp;bvm=bv.106379543,d.d2s&amp;psig=AFQjCNHF8-Ne8bT8qui9njFBUMKEpIVoRg&amp;ust=1446578845110456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sa=i&amp;rct=j&amp;q=&amp;esrc=s&amp;source=images&amp;cd=&amp;cad=rja&amp;uact=8&amp;ved=0CAcQjRxqFQoTCL_7otr458cCFQZK2wodzosP5Q&amp;url=http://www.clipartsheep.com/chili-pepper-coloring-pages-clipart/dT1hSFIwY0RvdkwzZDNkeTV0ZVdacGNuTjBZV0pqTG1OdmJTOXBiV0ZuWlhNdlkyOXNiM0pwYm1jdlpuUXZZMmhwYkdrdGNHVndjR1Z5TG5CdVp3fHc9NzE4fGg9OTU4fHQ9cG5nfA/&amp;psig=AFQjCNGfIYtJBJtKsne-_ClT_By8Gqylcw&amp;ust=1441819046971684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sa=i&amp;rct=j&amp;q=&amp;esrc=s&amp;source=images&amp;cd=&amp;cad=rja&amp;uact=8&amp;ved=0CAcQjRxqFQoTCO_3uqP17sgCFUI8FAodzCcCoQ&amp;url=http://www.iconshut.com/-and-answers-questions-icons/dT1hSFIwY0RvdkwzZDNkeTV0WVdkcFkyRnNiV0YwYUhNdWIzSm5MM2R3TFdOdmJuUmxiblF2ZFhCc2IyRmtjeTh5TURFeUx6RXhMM0YxWlhOMGFXOXVjMTloYm5OM1pYSnpYelV1YW5Cbnx1cj1odHRwOi8vd3d3Lm1hZ2ljYWxtYXRocy5vcmcvZG93bmxvYWQtZnJlZS1xdWVzdGlvbi1hbmQtYW5zd2VyLWltYWdlcy98dz0xMDAwfGg9NzU2fHQ9anBlZ3w/&amp;bvm=bv.106379543,d.d24&amp;psig=AFQjCNG73OBz_5NcquGhzXcyCq2U4W2tCQ&amp;ust=1446456701116415" TargetMode="Externa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png"/><Relationship Id="rId7" Type="http://schemas.openxmlformats.org/officeDocument/2006/relationships/hyperlink" Target="http://www.google.co.uk/url?sa=i&amp;rct=j&amp;q=&amp;esrc=s&amp;source=images&amp;cd=&amp;cad=rja&amp;uact=8&amp;ved=0CAcQjRxqFQoTCO_3uqP17sgCFUI8FAodzCcCoQ&amp;url=http://www.iconshut.com/-and-answers-questions-icons/dT1hSFIwY0RvdkwzZDNkeTV0WVdkcFkyRnNiV0YwYUhNdWIzSm5MM2R3TFdOdmJuUmxiblF2ZFhCc2IyRmtjeTh5TURFeUx6RXhMM0YxWlhOMGFXOXVjMTloYm5OM1pYSnpYelV1YW5Cbnx1cj1odHRwOi8vd3d3Lm1hZ2ljYWxtYXRocy5vcmcvZG93bmxvYWQtZnJlZS1xdWVzdGlvbi1hbmQtYW5zd2VyLWltYWdlcy98dz0xMDAwfGg9NzU2fHQ9anBlZ3w/&amp;bvm=bv.106379543,d.d24&amp;psig=AFQjCNG73OBz_5NcquGhzXcyCq2U4W2tCQ&amp;ust=1446456701116415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0.png"/><Relationship Id="rId5" Type="http://schemas.openxmlformats.org/officeDocument/2006/relationships/image" Target="../media/image123.png"/><Relationship Id="rId4" Type="http://schemas.openxmlformats.org/officeDocument/2006/relationships/image" Target="../media/image118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7.png"/><Relationship Id="rId7" Type="http://schemas.openxmlformats.org/officeDocument/2006/relationships/image" Target="../media/image1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10" Type="http://schemas.openxmlformats.org/officeDocument/2006/relationships/image" Target="../media/image19.png"/><Relationship Id="rId4" Type="http://schemas.openxmlformats.org/officeDocument/2006/relationships/image" Target="../media/image124.png"/><Relationship Id="rId9" Type="http://schemas.openxmlformats.org/officeDocument/2006/relationships/hyperlink" Target="http://www.google.co.uk/url?sa=i&amp;rct=j&amp;q=&amp;esrc=s&amp;source=images&amp;cd=&amp;cad=rja&amp;uact=8&amp;ved=0CAcQjRxqFQoTCO_3uqP17sgCFUI8FAodzCcCoQ&amp;url=http://www.iconshut.com/-and-answers-questions-icons/dT1hSFIwY0RvdkwzZDNkeTV0WVdkcFkyRnNiV0YwYUhNdWIzSm5MM2R3TFdOdmJuUmxiblF2ZFhCc2IyRmtjeTh5TURFeUx6RXhMM0YxWlhOMGFXOXVjMTloYm5OM1pYSnpYelV1YW5Cbnx1cj1odHRwOi8vd3d3Lm1hZ2ljYWxtYXRocy5vcmcvZG93bmxvYWQtZnJlZS1xdWVzdGlvbi1hbmQtYW5zd2VyLWltYWdlcy98dz0xMDAwfGg9NzU2fHQ9anBlZ3w/&amp;bvm=bv.106379543,d.d24&amp;psig=AFQjCNG73OBz_5NcquGhzXcyCq2U4W2tCQ&amp;ust=1446456701116415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xqFQoTCL_7otr458cCFQZK2wodzosP5Q&amp;url=http://www.clipartsheep.com/chili-pepper-coloring-pages-clipart/dT1hSFIwY0RvdkwzZDNkeTV0ZVdacGNuTjBZV0pqTG1OdmJTOXBiV0ZuWlhNdlkyOXNiM0pwYm1jdlpuUXZZMmhwYkdrdGNHVndjR1Z5TG5CdVp3fHc9NzE4fGg9OTU4fHQ9cG5nfA/&amp;psig=AFQjCNGfIYtJBJtKsne-_ClT_By8Gqylcw&amp;ust=1441819046971684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s://www.google.co.uk/url?sa=i&amp;rct=j&amp;q=&amp;esrc=s&amp;source=images&amp;cd=&amp;cad=rja&amp;uact=8&amp;ved=0CAcQjRxqFQoTCNL6ram88sgCFQSmHgodxUwF_w&amp;url=https://prezi.com/j-htu-xvkisp/copy-of-untitled-prezi/&amp;bvm=bv.106379543,d.d2s&amp;psig=AFQjCNHF8-Ne8bT8qui9njFBUMKEpIVoRg&amp;ust=1446578845110456" TargetMode="Externa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xqFQoTCO_3uqP17sgCFUI8FAodzCcCoQ&amp;url=http://www.iconshut.com/-and-answers-questions-icons/dT1hSFIwY0RvdkwzZDNkeTV0WVdkcFkyRnNiV0YwYUhNdWIzSm5MM2R3TFdOdmJuUmxiblF2ZFhCc2IyRmtjeTh5TURFeUx6RXhMM0YxWlhOMGFXOXVjMTloYm5OM1pYSnpYelV1YW5Cbnx1cj1odHRwOi8vd3d3Lm1hZ2ljYWxtYXRocy5vcmcvZG93bmxvYWQtZnJlZS1xdWVzdGlvbi1hbmQtYW5zd2VyLWltYWdlcy98dz0xMDAwfGg9NzU2fHQ9anBlZ3w/&amp;bvm=bv.106379543,d.d24&amp;psig=AFQjCNG73OBz_5NcquGhzXcyCq2U4W2tCQ&amp;ust=1446456701116415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xqFQoTCO_3uqP17sgCFUI8FAodzCcCoQ&amp;url=http://www.iconshut.com/-and-answers-questions-icons/dT1hSFIwY0RvdkwzZDNkeTV0WVdkcFkyRnNiV0YwYUhNdWIzSm5MM2R3TFdOdmJuUmxiblF2ZFhCc2IyRmtjeTh5TURFeUx6RXhMM0YxWlhOMGFXOXVjMTloYm5OM1pYSnpYelV1YW5Cbnx1cj1odHRwOi8vd3d3Lm1hZ2ljYWxtYXRocy5vcmcvZG93bmxvYWQtZnJlZS1xdWVzdGlvbi1hbmQtYW5zd2VyLWltYWdlcy98dz0xMDAwfGg9NzU2fHQ9anBlZ3w/&amp;bvm=bv.106379543,d.d24&amp;psig=AFQjCNG73OBz_5NcquGhzXcyCq2U4W2tCQ&amp;ust=1446456701116415" TargetMode="External"/><Relationship Id="rId7" Type="http://schemas.openxmlformats.org/officeDocument/2006/relationships/image" Target="../media/image14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xqFQoTCO_3uqP17sgCFUI8FAodzCcCoQ&amp;url=http://www.iconshut.com/-and-answers-questions-icons/dT1hSFIwY0RvdkwzZDNkeTV0WVdkcFkyRnNiV0YwYUhNdWIzSm5MM2R3TFdOdmJuUmxiblF2ZFhCc2IyRmtjeTh5TURFeUx6RXhMM0YxWlhOMGFXOXVjMTloYm5OM1pYSnpYelV1YW5Cbnx1cj1odHRwOi8vd3d3Lm1hZ2ljYWxtYXRocy5vcmcvZG93bmxvYWQtZnJlZS1xdWVzdGlvbi1hbmQtYW5zd2VyLWltYWdlcy98dz0xMDAwfGg9NzU2fHQ9anBlZ3w/&amp;bvm=bv.106379543,d.d24&amp;psig=AFQjCNG73OBz_5NcquGhzXcyCq2U4W2tCQ&amp;ust=1446456701116415" TargetMode="External"/><Relationship Id="rId7" Type="http://schemas.openxmlformats.org/officeDocument/2006/relationships/image" Target="../media/image15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hyperlink" Target="http://www.google.co.uk/url?sa=i&amp;rct=j&amp;q=&amp;esrc=s&amp;source=images&amp;cd=&amp;cad=rja&amp;uact=8&amp;ved=0CAcQjRxqFQoTCO_3uqP17sgCFUI8FAodzCcCoQ&amp;url=http://www.iconshut.com/-and-answers-questions-icons/dT1hSFIwY0RvdkwzZDNkeTV0WVdkcFkyRnNiV0YwYUhNdWIzSm5MM2R3TFdOdmJuUmxiblF2ZFhCc2IyRmtjeTh5TURFeUx6RXhMM0YxWlhOMGFXOXVjMTloYm5OM1pYSnpYelV1YW5Cbnx1cj1odHRwOi8vd3d3Lm1hZ2ljYWxtYXRocy5vcmcvZG93bmxvYWQtZnJlZS1xdWVzdGlvbi1hbmQtYW5zd2VyLWltYWdlcy98dz0xMDAwfGg9NzU2fHQ9anBlZ3w/&amp;bvm=bv.106379543,d.d24&amp;psig=AFQjCNG73OBz_5NcquGhzXcyCq2U4W2tCQ&amp;ust=1446456701116415" TargetMode="External"/><Relationship Id="rId7" Type="http://schemas.openxmlformats.org/officeDocument/2006/relationships/image" Target="../media/image15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hyperlink" Target="http://www.google.co.uk/url?sa=i&amp;rct=j&amp;q=&amp;esrc=s&amp;source=images&amp;cd=&amp;cad=rja&amp;uact=8&amp;ved=0CAcQjRxqFQoTCO_3uqP17sgCFUI8FAodzCcCoQ&amp;url=http://www.iconshut.com/-and-answers-questions-icons/dT1hSFIwY0RvdkwzZDNkeTV0WVdkcFkyRnNiV0YwYUhNdWIzSm5MM2R3TFdOdmJuUmxiblF2ZFhCc2IyRmtjeTh5TURFeUx6RXhMM0YxWlhOMGFXOXVjMTloYm5OM1pYSnpYelV1YW5Cbnx1cj1odHRwOi8vd3d3Lm1hZ2ljYWxtYXRocy5vcmcvZG93bmxvYWQtZnJlZS1xdWVzdGlvbi1hbmQtYW5zd2VyLWltYWdlcy98dz0xMDAwfGg9NzU2fHQ9anBlZ3w/&amp;bvm=bv.106379543,d.d24&amp;psig=AFQjCNG73OBz_5NcquGhzXcyCq2U4W2tCQ&amp;ust=1446456701116415" TargetMode="External"/><Relationship Id="rId7" Type="http://schemas.openxmlformats.org/officeDocument/2006/relationships/image" Target="../media/image15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hyperlink" Target="http://www.google.co.uk/url?sa=i&amp;rct=j&amp;q=&amp;esrc=s&amp;source=images&amp;cd=&amp;cad=rja&amp;uact=8&amp;ved=0CAcQjRxqFQoTCO_3uqP17sgCFUI8FAodzCcCoQ&amp;url=http://www.iconshut.com/-and-answers-questions-icons/dT1hSFIwY0RvdkwzZDNkeTV0WVdkcFkyRnNiV0YwYUhNdWIzSm5MM2R3TFdOdmJuUmxiblF2ZFhCc2IyRmtjeTh5TURFeUx6RXhMM0YxWlhOMGFXOXVjMTloYm5OM1pYSnpYelV1YW5Cbnx1cj1odHRwOi8vd3d3Lm1hZ2ljYWxtYXRocy5vcmcvZG93bmxvYWQtZnJlZS1xdWVzdGlvbi1hbmQtYW5zd2VyLWltYWdlcy98dz0xMDAwfGg9NzU2fHQ9anBlZ3w/&amp;bvm=bv.106379543,d.d24&amp;psig=AFQjCNG73OBz_5NcquGhzXcyCq2U4W2tCQ&amp;ust=1446456701116415" TargetMode="External"/><Relationship Id="rId7" Type="http://schemas.openxmlformats.org/officeDocument/2006/relationships/image" Target="../media/image16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image" Target="../media/image7.png"/><Relationship Id="rId9" Type="http://schemas.openxmlformats.org/officeDocument/2006/relationships/image" Target="../media/image16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magnifying+class&amp;source=images&amp;cd=&amp;cad=rja&amp;uact=8&amp;ved=0CAcQjRw&amp;url=http://articles.clarkedesign.co.uk/search-engines/how-to-check-up-on-your-seo-team/attachment/search-magnifying-glass/&amp;ei=PdcSVaW7AdLcar6NgcAH&amp;psig=AFQjCNGyv7dsCy7JinScOXuPZmq0PbgBiA&amp;ust=1427384498748173" TargetMode="External"/><Relationship Id="rId7" Type="http://schemas.openxmlformats.org/officeDocument/2006/relationships/image" Target="../media/image172.png"/><Relationship Id="rId2" Type="http://schemas.openxmlformats.org/officeDocument/2006/relationships/hyperlink" Target="http://www.google.co.uk/url?sa=i&amp;rct=j&amp;q=vector+maths&amp;source=images&amp;cd=&amp;cad=rja&amp;uact=8&amp;ved=0CAcQjRw&amp;url=http://emweb.unl.edu/Math/mathweb/vectors/vectors.html&amp;ei=dNgSVc3RGcmvU7T8gaAG&amp;psig=AFQjCNFv15ZD9wSBKa-j7uZ7UzNelhRJ_g&amp;ust=1427384321410215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1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8.png"/><Relationship Id="rId4" Type="http://schemas.openxmlformats.org/officeDocument/2006/relationships/image" Target="../media/image39.png"/><Relationship Id="rId9" Type="http://schemas.openxmlformats.org/officeDocument/2006/relationships/image" Target="../media/image4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google.co.uk/url?sa=i&amp;rct=j&amp;q=vector+maths&amp;source=images&amp;cd=&amp;cad=rja&amp;uact=8&amp;ved=0CAcQjRw&amp;url=http://emweb.unl.edu/Math/mathweb/vectors/vectors.html&amp;ei=dNgSVc3RGcmvU7T8gaAG&amp;psig=AFQjCNFv15ZD9wSBKa-j7uZ7UzNelhRJ_g&amp;ust=1427384321410215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2.jpeg"/><Relationship Id="rId4" Type="http://schemas.openxmlformats.org/officeDocument/2006/relationships/hyperlink" Target="http://www.google.co.uk/url?sa=i&amp;rct=j&amp;q=magnifying+class&amp;source=images&amp;cd=&amp;cad=rja&amp;uact=8&amp;ved=0CAcQjRw&amp;url=http://articles.clarkedesign.co.uk/search-engines/how-to-check-up-on-your-seo-team/attachment/search-magnifying-glass/&amp;ei=PdcSVaW7AdLcar6NgcAH&amp;psig=AFQjCNGyv7dsCy7JinScOXuPZmq0PbgBiA&amp;ust=1427384498748173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82.png"/><Relationship Id="rId7" Type="http://schemas.openxmlformats.org/officeDocument/2006/relationships/image" Target="../media/image18.png"/><Relationship Id="rId12" Type="http://schemas.openxmlformats.org/officeDocument/2006/relationships/image" Target="../media/image18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.uk/url?sa=i&amp;rct=j&amp;q=&amp;esrc=s&amp;source=images&amp;cd=&amp;cad=rja&amp;uact=8&amp;ved=0CAcQjRxqFQoTCNL6ram88sgCFQSmHgodxUwF_w&amp;url=https://prezi.com/j-htu-xvkisp/copy-of-untitled-prezi/&amp;bvm=bv.106379543,d.d2s&amp;psig=AFQjCNHF8-Ne8bT8qui9njFBUMKEpIVoRg&amp;ust=1446578845110456" TargetMode="External"/><Relationship Id="rId11" Type="http://schemas.openxmlformats.org/officeDocument/2006/relationships/image" Target="../media/image32.png"/><Relationship Id="rId5" Type="http://schemas.openxmlformats.org/officeDocument/2006/relationships/image" Target="../media/image5.png"/><Relationship Id="rId10" Type="http://schemas.openxmlformats.org/officeDocument/2006/relationships/image" Target="../media/image185.png"/><Relationship Id="rId4" Type="http://schemas.openxmlformats.org/officeDocument/2006/relationships/hyperlink" Target="http://www.google.co.uk/url?sa=i&amp;rct=j&amp;q=&amp;esrc=s&amp;source=images&amp;cd=&amp;cad=rja&amp;uact=8&amp;ved=0CAcQjRxqFQoTCL_7otr458cCFQZK2wodzosP5Q&amp;url=http://www.clipartsheep.com/chili-pepper-coloring-pages-clipart/dT1hSFIwY0RvdkwzZDNkeTV0ZVdacGNuTjBZV0pqTG1OdmJTOXBiV0ZuWlhNdlkyOXNiM0pwYm1jdlpuUXZZMmhwYkdrdGNHVndjR1Z5TG5CdVp3fHc9NzE4fGg9OTU4fHQ9cG5nfA/&amp;psig=AFQjCNGfIYtJBJtKsne-_ClT_By8Gqylcw&amp;ust=1441819046971684" TargetMode="External"/><Relationship Id="rId9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50.png"/><Relationship Id="rId10" Type="http://schemas.openxmlformats.org/officeDocument/2006/relationships/image" Target="../media/image53.png"/><Relationship Id="rId4" Type="http://schemas.openxmlformats.org/officeDocument/2006/relationships/image" Target="../media/image49.png"/><Relationship Id="rId9" Type="http://schemas.openxmlformats.org/officeDocument/2006/relationships/image" Target="../media/image5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2.png"/><Relationship Id="rId2" Type="http://schemas.openxmlformats.org/officeDocument/2006/relationships/hyperlink" Target="http://www.google.co.uk/url?sa=i&amp;rct=j&amp;q=vector+maths&amp;source=images&amp;cd=&amp;cad=rja&amp;uact=8&amp;ved=0CAcQjRw&amp;url=http://emweb.unl.edu/Math/mathweb/vectors/vectors.html&amp;ei=dNgSVc3RGcmvU7T8gaAG&amp;psig=AFQjCNFv15ZD9wSBKa-j7uZ7UzNelhRJ_g&amp;ust=1427384321410215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22.jpeg"/><Relationship Id="rId4" Type="http://schemas.openxmlformats.org/officeDocument/2006/relationships/hyperlink" Target="http://www.google.co.uk/url?sa=i&amp;rct=j&amp;q=magnifying+class&amp;source=images&amp;cd=&amp;cad=rja&amp;uact=8&amp;ved=0CAcQjRw&amp;url=http://articles.clarkedesign.co.uk/search-engines/how-to-check-up-on-your-seo-team/attachment/search-magnifying-glass/&amp;ei=PdcSVaW7AdLcar6NgcAH&amp;psig=AFQjCNGyv7dsCy7JinScOXuPZmq0PbgBiA&amp;ust=1427384498748173" TargetMode="Externa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2.png"/><Relationship Id="rId7" Type="http://schemas.openxmlformats.org/officeDocument/2006/relationships/hyperlink" Target="https://www.google.co.uk/url?sa=i&amp;rct=j&amp;q=&amp;esrc=s&amp;source=images&amp;cd=&amp;cad=rja&amp;uact=8&amp;ved=0CAcQjRxqFQoTCNL6ram88sgCFQSmHgodxUwF_w&amp;url=https://prezi.com/j-htu-xvkisp/copy-of-untitled-prezi/&amp;bvm=bv.106379543,d.d2s&amp;psig=AFQjCNHF8-Ne8bT8qui9njFBUMKEpIVoRg&amp;ust=1446578845110456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://www.google.co.uk/url?sa=i&amp;rct=j&amp;q=&amp;esrc=s&amp;source=images&amp;cd=&amp;cad=rja&amp;uact=8&amp;ved=0CAcQjRxqFQoTCL_7otr458cCFQZK2wodzosP5Q&amp;url=http://www.clipartsheep.com/chili-pepper-coloring-pages-clipart/dT1hSFIwY0RvdkwzZDNkeTV0ZVdacGNuTjBZV0pqTG1OdmJTOXBiV0ZuWlhNdlkyOXNiM0pwYm1jdlpuUXZZMmhwYkdrdGNHVndjR1Z5TG5CdVp3fHc9NzE4fGg9OTU4fHQ9cG5nfA/&amp;psig=AFQjCNGfIYtJBJtKsne-_ClT_By8Gqylcw&amp;ust=1441819046971684" TargetMode="External"/><Relationship Id="rId4" Type="http://schemas.openxmlformats.org/officeDocument/2006/relationships/image" Target="../media/image6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3" Type="http://schemas.openxmlformats.org/officeDocument/2006/relationships/hyperlink" Target="http://www.google.co.uk/url?sa=i&amp;rct=j&amp;q=&amp;esrc=s&amp;source=images&amp;cd=&amp;cad=rja&amp;uact=8&amp;ved=0CAcQjRxqFQoTCO_3uqP17sgCFUI8FAodzCcCoQ&amp;url=http://www.iconshut.com/-and-answers-questions-icons/dT1hSFIwY0RvdkwzZDNkeTV0WVdkcFkyRnNiV0YwYUhNdWIzSm5MM2R3TFdOdmJuUmxiblF2ZFhCc2IyRmtjeTh5TURFeUx6RXhMM0YxWlhOMGFXOXVjMTloYm5OM1pYSnpYelV1YW5Cbnx1cj1odHRwOi8vd3d3Lm1hZ2ljYWxtYXRocy5vcmcvZG93bmxvYWQtZnJlZS1xdWVzdGlvbi1hbmQtYW5zd2VyLWltYWdlcy98dz0xMDAwfGg9NzU2fHQ9anBlZ3w/&amp;bvm=bv.106379543,d.d24&amp;psig=AFQjCNG73OBz_5NcquGhzXcyCq2U4W2tCQ&amp;ust=1446456701116415" TargetMode="External"/><Relationship Id="rId7" Type="http://schemas.openxmlformats.org/officeDocument/2006/relationships/image" Target="../media/image20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4.png"/><Relationship Id="rId5" Type="http://schemas.openxmlformats.org/officeDocument/2006/relationships/image" Target="../media/image203.png"/><Relationship Id="rId10" Type="http://schemas.openxmlformats.org/officeDocument/2006/relationships/image" Target="../media/image208.png"/><Relationship Id="rId4" Type="http://schemas.openxmlformats.org/officeDocument/2006/relationships/image" Target="../media/image7.png"/><Relationship Id="rId9" Type="http://schemas.openxmlformats.org/officeDocument/2006/relationships/image" Target="../media/image20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3" Type="http://schemas.openxmlformats.org/officeDocument/2006/relationships/hyperlink" Target="http://www.google.co.uk/url?sa=i&amp;rct=j&amp;q=&amp;esrc=s&amp;source=images&amp;cd=&amp;cad=rja&amp;uact=8&amp;ved=0CAcQjRxqFQoTCO_3uqP17sgCFUI8FAodzCcCoQ&amp;url=http://www.iconshut.com/-and-answers-questions-icons/dT1hSFIwY0RvdkwzZDNkeTV0WVdkcFkyRnNiV0YwYUhNdWIzSm5MM2R3TFdOdmJuUmxiblF2ZFhCc2IyRmtjeTh5TURFeUx6RXhMM0YxWlhOMGFXOXVjMTloYm5OM1pYSnpYelV1YW5Cbnx1cj1odHRwOi8vd3d3Lm1hZ2ljYWxtYXRocy5vcmcvZG93bmxvYWQtZnJlZS1xdWVzdGlvbi1hbmQtYW5zd2VyLWltYWdlcy98dz0xMDAwfGg9NzU2fHQ9anBlZ3w/&amp;bvm=bv.106379543,d.d24&amp;psig=AFQjCNG73OBz_5NcquGhzXcyCq2U4W2tCQ&amp;ust=1446456701116415" TargetMode="External"/><Relationship Id="rId7" Type="http://schemas.openxmlformats.org/officeDocument/2006/relationships/image" Target="../media/image21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0.png"/><Relationship Id="rId11" Type="http://schemas.openxmlformats.org/officeDocument/2006/relationships/image" Target="../media/image215.png"/><Relationship Id="rId5" Type="http://schemas.openxmlformats.org/officeDocument/2006/relationships/image" Target="../media/image209.png"/><Relationship Id="rId10" Type="http://schemas.openxmlformats.org/officeDocument/2006/relationships/image" Target="../media/image214.png"/><Relationship Id="rId4" Type="http://schemas.openxmlformats.org/officeDocument/2006/relationships/image" Target="../media/image7.png"/><Relationship Id="rId9" Type="http://schemas.openxmlformats.org/officeDocument/2006/relationships/image" Target="../media/image21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13" Type="http://schemas.openxmlformats.org/officeDocument/2006/relationships/image" Target="../media/image224.png"/><Relationship Id="rId3" Type="http://schemas.openxmlformats.org/officeDocument/2006/relationships/hyperlink" Target="http://www.google.co.uk/url?sa=i&amp;rct=j&amp;q=&amp;esrc=s&amp;source=images&amp;cd=&amp;cad=rja&amp;uact=8&amp;ved=0CAcQjRxqFQoTCO_3uqP17sgCFUI8FAodzCcCoQ&amp;url=http://www.iconshut.com/-and-answers-questions-icons/dT1hSFIwY0RvdkwzZDNkeTV0WVdkcFkyRnNiV0YwYUhNdWIzSm5MM2R3TFdOdmJuUmxiblF2ZFhCc2IyRmtjeTh5TURFeUx6RXhMM0YxWlhOMGFXOXVjMTloYm5OM1pYSnpYelV1YW5Cbnx1cj1odHRwOi8vd3d3Lm1hZ2ljYWxtYXRocy5vcmcvZG93bmxvYWQtZnJlZS1xdWVzdGlvbi1hbmQtYW5zd2VyLWltYWdlcy98dz0xMDAwfGg9NzU2fHQ9anBlZ3w/&amp;bvm=bv.106379543,d.d24&amp;psig=AFQjCNG73OBz_5NcquGhzXcyCq2U4W2tCQ&amp;ust=1446456701116415" TargetMode="External"/><Relationship Id="rId7" Type="http://schemas.openxmlformats.org/officeDocument/2006/relationships/image" Target="../media/image218.png"/><Relationship Id="rId12" Type="http://schemas.openxmlformats.org/officeDocument/2006/relationships/image" Target="../media/image22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7.png"/><Relationship Id="rId11" Type="http://schemas.openxmlformats.org/officeDocument/2006/relationships/image" Target="../media/image222.png"/><Relationship Id="rId5" Type="http://schemas.openxmlformats.org/officeDocument/2006/relationships/image" Target="../media/image216.png"/><Relationship Id="rId15" Type="http://schemas.openxmlformats.org/officeDocument/2006/relationships/image" Target="../media/image226.png"/><Relationship Id="rId10" Type="http://schemas.openxmlformats.org/officeDocument/2006/relationships/image" Target="../media/image221.png"/><Relationship Id="rId4" Type="http://schemas.openxmlformats.org/officeDocument/2006/relationships/image" Target="../media/image7.png"/><Relationship Id="rId9" Type="http://schemas.openxmlformats.org/officeDocument/2006/relationships/image" Target="../media/image220.png"/><Relationship Id="rId14" Type="http://schemas.openxmlformats.org/officeDocument/2006/relationships/image" Target="../media/image22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2260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2240.png"/><Relationship Id="rId4" Type="http://schemas.openxmlformats.org/officeDocument/2006/relationships/image" Target="../media/image22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0.png"/><Relationship Id="rId4" Type="http://schemas.openxmlformats.org/officeDocument/2006/relationships/image" Target="../media/image55.png"/><Relationship Id="rId9" Type="http://schemas.openxmlformats.org/officeDocument/2006/relationships/image" Target="../media/image59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13" Type="http://schemas.openxmlformats.org/officeDocument/2006/relationships/image" Target="../media/image230.png"/><Relationship Id="rId3" Type="http://schemas.openxmlformats.org/officeDocument/2006/relationships/image" Target="../media/image65.png"/><Relationship Id="rId7" Type="http://schemas.openxmlformats.org/officeDocument/2006/relationships/image" Target="../media/image22600.png"/><Relationship Id="rId12" Type="http://schemas.openxmlformats.org/officeDocument/2006/relationships/image" Target="../media/image229.png"/><Relationship Id="rId2" Type="http://schemas.openxmlformats.org/officeDocument/2006/relationships/image" Target="../media/image64.jpeg"/><Relationship Id="rId16" Type="http://schemas.openxmlformats.org/officeDocument/2006/relationships/image" Target="../media/image2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11" Type="http://schemas.openxmlformats.org/officeDocument/2006/relationships/image" Target="../media/image228.png"/><Relationship Id="rId5" Type="http://schemas.openxmlformats.org/officeDocument/2006/relationships/image" Target="../media/image22400.png"/><Relationship Id="rId15" Type="http://schemas.openxmlformats.org/officeDocument/2006/relationships/image" Target="../media/image232.png"/><Relationship Id="rId10" Type="http://schemas.openxmlformats.org/officeDocument/2006/relationships/image" Target="../media/image227.png"/><Relationship Id="rId4" Type="http://schemas.openxmlformats.org/officeDocument/2006/relationships/image" Target="../media/image22300.png"/><Relationship Id="rId9" Type="http://schemas.openxmlformats.org/officeDocument/2006/relationships/image" Target="../media/image202.png"/><Relationship Id="rId14" Type="http://schemas.openxmlformats.org/officeDocument/2006/relationships/image" Target="../media/image23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22.png"/><Relationship Id="rId7" Type="http://schemas.openxmlformats.org/officeDocument/2006/relationships/hyperlink" Target="https://www.google.co.uk/url?sa=i&amp;rct=j&amp;q=&amp;esrc=s&amp;source=images&amp;cd=&amp;cad=rja&amp;uact=8&amp;ved=0CAcQjRxqFQoTCNL6ram88sgCFQSmHgodxUwF_w&amp;url=https://prezi.com/j-htu-xvkisp/copy-of-untitled-prezi/&amp;bvm=bv.106379543,d.d2s&amp;psig=AFQjCNHF8-Ne8bT8qui9njFBUMKEpIVoRg&amp;ust=1446578845110456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5.png"/><Relationship Id="rId4" Type="http://schemas.openxmlformats.org/officeDocument/2006/relationships/image" Target="../media/image74.png"/><Relationship Id="rId9" Type="http://schemas.openxmlformats.org/officeDocument/2006/relationships/hyperlink" Target="http://www.google.co.uk/url?sa=i&amp;rct=j&amp;q=&amp;esrc=s&amp;source=images&amp;cd=&amp;cad=rja&amp;uact=8&amp;ved=0CAcQjRxqFQoTCL_7otr458cCFQZK2wodzosP5Q&amp;url=http://www.clipartsheep.com/chili-pepper-coloring-pages-clipart/dT1hSFIwY0RvdkwzZDNkeTV0ZVdacGNuTjBZV0pqTG1OdmJTOXBiV0ZuWlhNdlkyOXNiM0pwYm1jdlpuUXZZMmhwYkdrdGNHVndjR1Z5TG5CdVp3fHc9NzE4fGg9OTU4fHQ9cG5nfA/&amp;psig=AFQjCNGfIYtJBJtKsne-_ClT_By8Gqylcw&amp;ust=1441819046971684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30.png"/><Relationship Id="rId5" Type="http://schemas.openxmlformats.org/officeDocument/2006/relationships/image" Target="../media/image7.png"/><Relationship Id="rId4" Type="http://schemas.openxmlformats.org/officeDocument/2006/relationships/hyperlink" Target="http://www.google.co.uk/url?sa=i&amp;rct=j&amp;q=&amp;esrc=s&amp;source=images&amp;cd=&amp;cad=rja&amp;uact=8&amp;ved=0CAcQjRxqFQoTCO_3uqP17sgCFUI8FAodzCcCoQ&amp;url=http://www.iconshut.com/-and-answers-questions-icons/dT1hSFIwY0RvdkwzZDNkeTV0WVdkcFkyRnNiV0YwYUhNdWIzSm5MM2R3TFdOdmJuUmxiblF2ZFhCc2IyRmtjeTh5TURFeUx6RXhMM0YxWlhOMGFXOXVjMTloYm5OM1pYSnpYelV1YW5Cbnx1cj1odHRwOi8vd3d3Lm1hZ2ljYWxtYXRocy5vcmcvZG93bmxvYWQtZnJlZS1xdWVzdGlvbi1hbmQtYW5zd2VyLWltYWdlcy98dz0xMDAwfGg9NzU2fHQ9anBlZ3w/&amp;bvm=bv.106379543,d.d24&amp;psig=AFQjCNG73OBz_5NcquGhzXcyCq2U4W2tCQ&amp;ust=1446456701116415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xqFQoTCO_3uqP17sgCFUI8FAodzCcCoQ&amp;url=http://www.iconshut.com/-and-answers-questions-icons/dT1hSFIwY0RvdkwzZDNkeTV0WVdkcFkyRnNiV0YwYUhNdWIzSm5MM2R3TFdOdmJuUmxiblF2ZFhCc2IyRmtjeTh5TURFeUx6RXhMM0YxWlhOMGFXOXVjMTloYm5OM1pYSnpYelV1YW5Cbnx1cj1odHRwOi8vd3d3Lm1hZ2ljYWxtYXRocy5vcmcvZG93bmxvYWQtZnJlZS1xdWVzdGlvbi1hbmQtYW5zd2VyLWltYWdlcy98dz0xMDAwfGg9NzU2fHQ9anBlZ3w/&amp;bvm=bv.106379543,d.d24&amp;psig=AFQjCNG73OBz_5NcquGhzXcyCq2U4W2tCQ&amp;ust=1446456701116415" TargetMode="Externa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40.png"/><Relationship Id="rId4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xqFQoTCO_3uqP17sgCFUI8FAodzCcCoQ&amp;url=http://www.iconshut.com/-and-answers-questions-icons/dT1hSFIwY0RvdkwzZDNkeTV0WVdkcFkyRnNiV0YwYUhNdWIzSm5MM2R3TFdOdmJuUmxiblF2ZFhCc2IyRmtjeTh5TURFeUx6RXhMM0YxWlhOMGFXOXVjMTloYm5OM1pYSnpYelV1YW5Cbnx1cj1odHRwOi8vd3d3Lm1hZ2ljYWxtYXRocy5vcmcvZG93bmxvYWQtZnJlZS1xdWVzdGlvbi1hbmQtYW5zd2VyLWltYWdlcy98dz0xMDAwfGg9NzU2fHQ9anBlZ3w/&amp;bvm=bv.106379543,d.d24&amp;psig=AFQjCNG73OBz_5NcquGhzXcyCq2U4W2tCQ&amp;ust=1446456701116415" TargetMode="Externa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3" Type="http://schemas.openxmlformats.org/officeDocument/2006/relationships/hyperlink" Target="http://www.google.co.uk/url?sa=i&amp;rct=j&amp;q=&amp;esrc=s&amp;source=images&amp;cd=&amp;cad=rja&amp;uact=8&amp;ved=0CAcQjRxqFQoTCO_3uqP17sgCFUI8FAodzCcCoQ&amp;url=http://www.iconshut.com/-and-answers-questions-icons/dT1hSFIwY0RvdkwzZDNkeTV0WVdkcFkyRnNiV0YwYUhNdWIzSm5MM2R3TFdOdmJuUmxiblF2ZFhCc2IyRmtjeTh5TURFeUx6RXhMM0YxWlhOMGFXOXVjMTloYm5OM1pYSnpYelV1YW5Cbnx1cj1odHRwOi8vd3d3Lm1hZ2ljYWxtYXRocy5vcmcvZG93bmxvYWQtZnJlZS1xdWVzdGlvbi1hbmQtYW5zd2VyLWltYWdlcy98dz0xMDAwfGg9NzU2fHQ9anBlZ3w/&amp;bvm=bv.106379543,d.d24&amp;psig=AFQjCNG73OBz_5NcquGhzXcyCq2U4W2tCQ&amp;ust=1446456701116415" TargetMode="External"/><Relationship Id="rId7" Type="http://schemas.openxmlformats.org/officeDocument/2006/relationships/image" Target="../media/image241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0.png"/><Relationship Id="rId5" Type="http://schemas.openxmlformats.org/officeDocument/2006/relationships/image" Target="../media/image239.png"/><Relationship Id="rId4" Type="http://schemas.openxmlformats.org/officeDocument/2006/relationships/image" Target="../media/image7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0CAcQjRxqFQoTCL_7otr458cCFQZK2wodzosP5Q&amp;url=http://www.clipartsheep.com/chili-pepper-coloring-pages-clipart/dT1hSFIwY0RvdkwzZDNkeTV0ZVdacGNuTjBZV0pqTG1OdmJTOXBiV0ZuWlhNdlkyOXNiM0pwYm1jdlpuUXZZMmhwYkdrdGNHVndjR1Z5TG5CdVp3fHc9NzE4fGg9OTU4fHQ9cG5nfA/&amp;psig=AFQjCNGfIYtJBJtKsne-_ClT_By8Gqylcw&amp;ust=1441819046971684" TargetMode="External"/><Relationship Id="rId3" Type="http://schemas.openxmlformats.org/officeDocument/2006/relationships/image" Target="../media/image79.png"/><Relationship Id="rId7" Type="http://schemas.openxmlformats.org/officeDocument/2006/relationships/image" Target="../media/image7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.uk/url?sa=i&amp;rct=j&amp;q=&amp;esrc=s&amp;source=images&amp;cd=&amp;cad=rja&amp;uact=8&amp;ved=0CAcQjRxqFQoTCNL6ram88sgCFQSmHgodxUwF_w&amp;url=https://prezi.com/j-htu-xvkisp/copy-of-untitled-prezi/&amp;bvm=bv.106379543,d.d2s&amp;psig=AFQjCNHF8-Ne8bT8qui9njFBUMKEpIVoRg&amp;ust=1446578845110456" TargetMode="External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co.uk/url?sa=i&amp;rct=j&amp;q=&amp;esrc=s&amp;source=images&amp;cd=&amp;cad=rja&amp;uact=8&amp;ved=0CAcQjRxqFQoTCO_3uqP17sgCFUI8FAodzCcCoQ&amp;url=http://www.iconshut.com/-and-answers-questions-icons/dT1hSFIwY0RvdkwzZDNkeTV0WVdkcFkyRnNiV0YwYUhNdWIzSm5MM2R3TFdOdmJuUmxiblF2ZFhCc2IyRmtjeTh5TURFeUx6RXhMM0YxWlhOMGFXOXVjMTloYm5OM1pYSnpYelV1YW5Cbnx1cj1odHRwOi8vd3d3Lm1hZ2ljYWxtYXRocy5vcmcvZG93bmxvYWQtZnJlZS1xdWVzdGlvbi1hbmQtYW5zd2VyLWltYWdlcy98dz0xMDAwfGg9NzU2fHQ9anBlZ3w/&amp;bvm=bv.106379543,d.d24&amp;psig=AFQjCNG73OBz_5NcquGhzXcyCq2U4W2tCQ&amp;ust=1446456701116415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30.png"/><Relationship Id="rId5" Type="http://schemas.openxmlformats.org/officeDocument/2006/relationships/image" Target="../media/image2420.png"/><Relationship Id="rId4" Type="http://schemas.openxmlformats.org/officeDocument/2006/relationships/image" Target="../media/image78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3" Type="http://schemas.openxmlformats.org/officeDocument/2006/relationships/image" Target="../media/image7.png"/><Relationship Id="rId7" Type="http://schemas.openxmlformats.org/officeDocument/2006/relationships/image" Target="../media/image2460.png"/><Relationship Id="rId2" Type="http://schemas.openxmlformats.org/officeDocument/2006/relationships/hyperlink" Target="http://www.google.co.uk/url?sa=i&amp;rct=j&amp;q=&amp;esrc=s&amp;source=images&amp;cd=&amp;cad=rja&amp;uact=8&amp;ved=0CAcQjRxqFQoTCO_3uqP17sgCFUI8FAodzCcCoQ&amp;url=http://www.iconshut.com/-and-answers-questions-icons/dT1hSFIwY0RvdkwzZDNkeTV0WVdkcFkyRnNiV0YwYUhNdWIzSm5MM2R3TFdOdmJuUmxiblF2ZFhCc2IyRmtjeTh5TURFeUx6RXhMM0YxWlhOMGFXOXVjMTloYm5OM1pYSnpYelV1YW5Cbnx1cj1odHRwOi8vd3d3Lm1hZ2ljYWxtYXRocy5vcmcvZG93bmxvYWQtZnJlZS1xdWVzdGlvbi1hbmQtYW5zd2VyLWltYWdlcy98dz0xMDAwfGg9NzU2fHQ9anBlZ3w/&amp;bvm=bv.106379543,d.d24&amp;psig=AFQjCNG73OBz_5NcquGhzXcyCq2U4W2tCQ&amp;ust=1446456701116415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50.png"/><Relationship Id="rId5" Type="http://schemas.openxmlformats.org/officeDocument/2006/relationships/image" Target="../media/image2440.png"/><Relationship Id="rId4" Type="http://schemas.openxmlformats.org/officeDocument/2006/relationships/image" Target="../media/image79.png"/><Relationship Id="rId9" Type="http://schemas.openxmlformats.org/officeDocument/2006/relationships/image" Target="../media/image248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3.png"/><Relationship Id="rId3" Type="http://schemas.openxmlformats.org/officeDocument/2006/relationships/image" Target="../media/image7.png"/><Relationship Id="rId7" Type="http://schemas.openxmlformats.org/officeDocument/2006/relationships/image" Target="../media/image252.png"/><Relationship Id="rId2" Type="http://schemas.openxmlformats.org/officeDocument/2006/relationships/hyperlink" Target="http://www.google.co.uk/url?sa=i&amp;rct=j&amp;q=&amp;esrc=s&amp;source=images&amp;cd=&amp;cad=rja&amp;uact=8&amp;ved=0CAcQjRxqFQoTCO_3uqP17sgCFUI8FAodzCcCoQ&amp;url=http://www.iconshut.com/-and-answers-questions-icons/dT1hSFIwY0RvdkwzZDNkeTV0WVdkcFkyRnNiV0YwYUhNdWIzSm5MM2R3TFdOdmJuUmxiblF2ZFhCc2IyRmtjeTh5TURFeUx6RXhMM0YxWlhOMGFXOXVjMTloYm5OM1pYSnpYelV1YW5Cbnx1cj1odHRwOi8vd3d3Lm1hZ2ljYWxtYXRocy5vcmcvZG93bmxvYWQtZnJlZS1xdWVzdGlvbi1hbmQtYW5zd2VyLWltYWdlcy98dz0xMDAwfGg9NzU2fHQ9anBlZ3w/&amp;bvm=bv.106379543,d.d24&amp;psig=AFQjCNG73OBz_5NcquGhzXcyCq2U4W2tCQ&amp;ust=1446456701116415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1.png"/><Relationship Id="rId5" Type="http://schemas.openxmlformats.org/officeDocument/2006/relationships/image" Target="../media/image82.png"/><Relationship Id="rId10" Type="http://schemas.openxmlformats.org/officeDocument/2006/relationships/image" Target="../media/image255.png"/><Relationship Id="rId4" Type="http://schemas.openxmlformats.org/officeDocument/2006/relationships/image" Target="../media/image80.png"/><Relationship Id="rId9" Type="http://schemas.openxmlformats.org/officeDocument/2006/relationships/image" Target="../media/image25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hyperlink" Target="https://www.google.co.uk/url?sa=i&amp;rct=j&amp;q=&amp;esrc=s&amp;source=images&amp;cd=&amp;cad=rja&amp;uact=8&amp;ved=0CAcQjRxqFQoTCNL6ram88sgCFQSmHgodxUwF_w&amp;url=https://prezi.com/j-htu-xvkisp/copy-of-untitled-prezi/&amp;bvm=bv.106379543,d.d2s&amp;psig=AFQjCNHF8-Ne8bT8qui9njFBUMKEpIVoRg&amp;ust=144657884511045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://www.google.co.uk/url?sa=i&amp;rct=j&amp;q=&amp;esrc=s&amp;source=images&amp;cd=&amp;cad=rja&amp;uact=8&amp;ved=0CAcQjRxqFQoTCL_7otr458cCFQZK2wodzosP5Q&amp;url=http://www.clipartsheep.com/chili-pepper-coloring-pages-clipart/dT1hSFIwY0RvdkwzZDNkeTV0ZVdacGNuTjBZV0pqTG1OdmJTOXBiV0ZuWlhNdlkyOXNiM0pwYm1jdlpuUXZZMmhwYkdrdGNHVndjR1Z5TG5CdVp3fHc9NzE4fGg9OTU4fHQ9cG5nfA/&amp;psig=AFQjCNGfIYtJBJtKsne-_ClT_By8Gqylcw&amp;ust=1441819046971684" TargetMode="Externa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co.uk/url?sa=i&amp;rct=j&amp;q=&amp;esrc=s&amp;source=images&amp;cd=&amp;cad=rja&amp;uact=8&amp;ved=0CAcQjRxqFQoTCO_3uqP17sgCFUI8FAodzCcCoQ&amp;url=http://www.iconshut.com/-and-answers-questions-icons/dT1hSFIwY0RvdkwzZDNkeTV0WVdkcFkyRnNiV0YwYUhNdWIzSm5MM2R3TFdOdmJuUmxiblF2ZFhCc2IyRmtjeTh5TURFeUx6RXhMM0YxWlhOMGFXOXVjMTloYm5OM1pYSnpYelV1YW5Cbnx1cj1odHRwOi8vd3d3Lm1hZ2ljYWxtYXRocy5vcmcvZG93bmxvYWQtZnJlZS1xdWVzdGlvbi1hbmQtYW5zd2VyLWltYWdlcy98dz0xMDAwfGg9NzU2fHQ9anBlZ3w/&amp;bvm=bv.106379543,d.d24&amp;psig=AFQjCNG73OBz_5NcquGhzXcyCq2U4W2tCQ&amp;ust=144645670111641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6.png"/><Relationship Id="rId4" Type="http://schemas.openxmlformats.org/officeDocument/2006/relationships/image" Target="../media/image81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0CAcQjRxqFQoTCL_7otr458cCFQZK2wodzosP5Q&amp;url=http://www.clipartsheep.com/chili-pepper-coloring-pages-clipart/dT1hSFIwY0RvdkwzZDNkeTV0ZVdacGNuTjBZV0pqTG1OdmJTOXBiV0ZuWlhNdlkyOXNiM0pwYm1jdlpuUXZZMmhwYkdrdGNHVndjR1Z5TG5CdVp3fHc9NzE4fGg9OTU4fHQ9cG5nfA/&amp;psig=AFQjCNGfIYtJBJtKsne-_ClT_By8Gqylcw&amp;ust=1441819046971684" TargetMode="External"/><Relationship Id="rId3" Type="http://schemas.openxmlformats.org/officeDocument/2006/relationships/image" Target="../media/image86.png"/><Relationship Id="rId7" Type="http://schemas.openxmlformats.org/officeDocument/2006/relationships/image" Target="../media/image77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.uk/url?sa=i&amp;rct=j&amp;q=&amp;esrc=s&amp;source=images&amp;cd=&amp;cad=rja&amp;uact=8&amp;ved=0CAcQjRxqFQoTCNL6ram88sgCFQSmHgodxUwF_w&amp;url=https://prezi.com/j-htu-xvkisp/copy-of-untitled-prezi/&amp;bvm=bv.106379543,d.d2s&amp;psig=AFQjCNHF8-Ne8bT8qui9njFBUMKEpIVoRg&amp;ust=1446578845110456" TargetMode="External"/><Relationship Id="rId5" Type="http://schemas.openxmlformats.org/officeDocument/2006/relationships/image" Target="../media/image104.png"/><Relationship Id="rId4" Type="http://schemas.openxmlformats.org/officeDocument/2006/relationships/image" Target="../media/image87.png"/><Relationship Id="rId9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xqFQoTCO_3uqP17sgCFUI8FAodzCcCoQ&amp;url=http://www.iconshut.com/-and-answers-questions-icons/dT1hSFIwY0RvdkwzZDNkeTV0WVdkcFkyRnNiV0YwYUhNdWIzSm5MM2R3TFdOdmJuUmxiblF2ZFhCc2IyRmtjeTh5TURFeUx6RXhMM0YxWlhOMGFXOXVjMTloYm5OM1pYSnpYelV1YW5Cbnx1cj1odHRwOi8vd3d3Lm1hZ2ljYWxtYXRocy5vcmcvZG93bmxvYWQtZnJlZS1xdWVzdGlvbi1hbmQtYW5zd2VyLWltYWdlcy98dz0xMDAwfGg9NzU2fHQ9anBlZ3w/&amp;bvm=bv.106379543,d.d24&amp;psig=AFQjCNG73OBz_5NcquGhzXcyCq2U4W2tCQ&amp;ust=1446456701116415" TargetMode="Externa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2.png"/><Relationship Id="rId4" Type="http://schemas.openxmlformats.org/officeDocument/2006/relationships/image" Target="../media/image7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png"/><Relationship Id="rId13" Type="http://schemas.openxmlformats.org/officeDocument/2006/relationships/image" Target="../media/image271.png"/><Relationship Id="rId3" Type="http://schemas.openxmlformats.org/officeDocument/2006/relationships/hyperlink" Target="http://www.google.co.uk/url?sa=i&amp;rct=j&amp;q=&amp;esrc=s&amp;source=images&amp;cd=&amp;cad=rja&amp;uact=8&amp;ved=0CAcQjRxqFQoTCO_3uqP17sgCFUI8FAodzCcCoQ&amp;url=http://www.iconshut.com/-and-answers-questions-icons/dT1hSFIwY0RvdkwzZDNkeTV0WVdkcFkyRnNiV0YwYUhNdWIzSm5MM2R3TFdOdmJuUmxiblF2ZFhCc2IyRmtjeTh5TURFeUx6RXhMM0YxWlhOMGFXOXVjMTloYm5OM1pYSnpYelV1YW5Cbnx1cj1odHRwOi8vd3d3Lm1hZ2ljYWxtYXRocy5vcmcvZG93bmxvYWQtZnJlZS1xdWVzdGlvbi1hbmQtYW5zd2VyLWltYWdlcy98dz0xMDAwfGg9NzU2fHQ9anBlZ3w/&amp;bvm=bv.106379543,d.d24&amp;psig=AFQjCNG73OBz_5NcquGhzXcyCq2U4W2tCQ&amp;ust=1446456701116415" TargetMode="External"/><Relationship Id="rId7" Type="http://schemas.openxmlformats.org/officeDocument/2006/relationships/image" Target="../media/image265.png"/><Relationship Id="rId12" Type="http://schemas.openxmlformats.org/officeDocument/2006/relationships/image" Target="../media/image27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4.png"/><Relationship Id="rId11" Type="http://schemas.openxmlformats.org/officeDocument/2006/relationships/image" Target="../media/image269.png"/><Relationship Id="rId5" Type="http://schemas.openxmlformats.org/officeDocument/2006/relationships/image" Target="../media/image263.png"/><Relationship Id="rId10" Type="http://schemas.openxmlformats.org/officeDocument/2006/relationships/image" Target="../media/image268.png"/><Relationship Id="rId4" Type="http://schemas.openxmlformats.org/officeDocument/2006/relationships/image" Target="../media/image7.png"/><Relationship Id="rId9" Type="http://schemas.openxmlformats.org/officeDocument/2006/relationships/image" Target="../media/image267.png"/><Relationship Id="rId14" Type="http://schemas.openxmlformats.org/officeDocument/2006/relationships/image" Target="../media/image272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4.png"/><Relationship Id="rId3" Type="http://schemas.openxmlformats.org/officeDocument/2006/relationships/hyperlink" Target="http://www.google.co.uk/url?sa=i&amp;rct=j&amp;q=&amp;esrc=s&amp;source=images&amp;cd=&amp;cad=rja&amp;uact=8&amp;ved=0CAcQjRxqFQoTCO_3uqP17sgCFUI8FAodzCcCoQ&amp;url=http://www.iconshut.com/-and-answers-questions-icons/dT1hSFIwY0RvdkwzZDNkeTV0WVdkcFkyRnNiV0YwYUhNdWIzSm5MM2R3TFdOdmJuUmxiblF2ZFhCc2IyRmtjeTh5TURFeUx6RXhMM0YxWlhOMGFXOXVjMTloYm5OM1pYSnpYelV1YW5Cbnx1cj1odHRwOi8vd3d3Lm1hZ2ljYWxtYXRocy5vcmcvZG93bmxvYWQtZnJlZS1xdWVzdGlvbi1hbmQtYW5zd2VyLWltYWdlcy98dz0xMDAwfGg9NzU2fHQ9anBlZ3w/&amp;bvm=bv.106379543,d.d24&amp;psig=AFQjCNG73OBz_5NcquGhzXcyCq2U4W2tCQ&amp;ust=1446456701116415" TargetMode="External"/><Relationship Id="rId7" Type="http://schemas.openxmlformats.org/officeDocument/2006/relationships/image" Target="../media/image273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4.png"/><Relationship Id="rId5" Type="http://schemas.openxmlformats.org/officeDocument/2006/relationships/image" Target="../media/image263.png"/><Relationship Id="rId10" Type="http://schemas.openxmlformats.org/officeDocument/2006/relationships/image" Target="../media/image276.png"/><Relationship Id="rId4" Type="http://schemas.openxmlformats.org/officeDocument/2006/relationships/image" Target="../media/image7.png"/><Relationship Id="rId9" Type="http://schemas.openxmlformats.org/officeDocument/2006/relationships/image" Target="../media/image275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hyperlink" Target="http://www.google.co.uk/url?sa=i&amp;rct=j&amp;q=&amp;esrc=s&amp;source=images&amp;cd=&amp;cad=rja&amp;uact=8&amp;ved=0CAcQjRxqFQoTCO_3uqP17sgCFUI8FAodzCcCoQ&amp;url=http://www.iconshut.com/-and-answers-questions-icons/dT1hSFIwY0RvdkwzZDNkeTV0WVdkcFkyRnNiV0YwYUhNdWIzSm5MM2R3TFdOdmJuUmxiblF2ZFhCc2IyRmtjeTh5TURFeUx6RXhMM0YxWlhOMGFXOXVjMTloYm5OM1pYSnpYelV1YW5Cbnx1cj1odHRwOi8vd3d3Lm1hZ2ljYWxtYXRocy5vcmcvZG93bmxvYWQtZnJlZS1xdWVzdGlvbi1hbmQtYW5zd2VyLWltYWdlcy98dz0xMDAwfGg9NzU2fHQ9anBlZ3w/&amp;bvm=bv.106379543,d.d24&amp;psig=AFQjCNG73OBz_5NcquGhzXcyCq2U4W2tCQ&amp;ust=1446456701116415" TargetMode="External"/><Relationship Id="rId7" Type="http://schemas.openxmlformats.org/officeDocument/2006/relationships/image" Target="../media/image27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8.png"/><Relationship Id="rId5" Type="http://schemas.openxmlformats.org/officeDocument/2006/relationships/image" Target="../media/image277.png"/><Relationship Id="rId4" Type="http://schemas.openxmlformats.org/officeDocument/2006/relationships/image" Target="../media/image7.png"/><Relationship Id="rId9" Type="http://schemas.openxmlformats.org/officeDocument/2006/relationships/image" Target="../media/image28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xqFQoTCO_3uqP17sgCFUI8FAodzCcCoQ&amp;url=http://www.iconshut.com/-and-answers-questions-icons/dT1hSFIwY0RvdkwzZDNkeTV0WVdkcFkyRnNiV0YwYUhNdWIzSm5MM2R3TFdOdmJuUmxiblF2ZFhCc2IyRmtjeTh5TURFeUx6RXhMM0YxWlhOMGFXOXVjMTloYm5OM1pYSnpYelV1YW5Cbnx1cj1odHRwOi8vd3d3Lm1hZ2ljYWxtYXRocy5vcmcvZG93bmxvYWQtZnJlZS1xdWVzdGlvbi1hbmQtYW5zd2VyLWltYWdlcy98dz0xMDAwfGg9NzU2fHQ9anBlZ3w/&amp;bvm=bv.106379543,d.d24&amp;psig=AFQjCNG73OBz_5NcquGhzXcyCq2U4W2tCQ&amp;ust=1446456701116415" TargetMode="External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xqFQoTCL_7otr458cCFQZK2wodzosP5Q&amp;url=http://www.clipartsheep.com/chili-pepper-coloring-pages-clipart/dT1hSFIwY0RvdkwzZDNkeTV0ZVdacGNuTjBZV0pqTG1OdmJTOXBiV0ZuWlhNdlkyOXNiM0pwYm1jdlpuUXZZMmhwYkdrdGNHVndjR1Z5TG5CdVp3fHc9NzE4fGg9OTU4fHQ9cG5nfA/&amp;psig=AFQjCNGfIYtJBJtKsne-_ClT_By8Gqylcw&amp;ust=1441819046971684" TargetMode="External"/><Relationship Id="rId7" Type="http://schemas.openxmlformats.org/officeDocument/2006/relationships/image" Target="../media/image6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://www.google.co.uk/url?sa=i&amp;rct=j&amp;q=&amp;esrc=s&amp;source=images&amp;cd=&amp;cad=rja&amp;uact=8&amp;ved=0CAcQjRxqFQoTCO_3uqP17sgCFUI8FAodzCcCoQ&amp;url=http://www.iconshut.com/-and-answers-questions-icons/dT1hSFIwY0RvdkwzZDNkeTV0WVdkcFkyRnNiV0YwYUhNdWIzSm5MM2R3TFdOdmJuUmxiblF2ZFhCc2IyRmtjeTh5TURFeUx6RXhMM0YxWlhOMGFXOXVjMTloYm5OM1pYSnpYelV1YW5Cbnx1cj1odHRwOi8vd3d3Lm1hZ2ljYWxtYXRocy5vcmcvZG93bmxvYWQtZnJlZS1xdWVzdGlvbi1hbmQtYW5zd2VyLWltYWdlcy98dz0xMDAwfGg9NzU2fHQ9anBlZ3w/&amp;bvm=bv.106379543,d.d24&amp;psig=AFQjCNG73OBz_5NcquGhzXcyCq2U4W2tCQ&amp;ust=1446456701116415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sa=i&amp;rct=j&amp;q=&amp;esrc=s&amp;source=images&amp;cd=&amp;cad=rja&amp;uact=8&amp;ved=0CAcQjRxqFQoTCO_3uqP17sgCFUI8FAodzCcCoQ&amp;url=http://www.iconshut.com/-and-answers-questions-icons/dT1hSFIwY0RvdkwzZDNkeTV0WVdkcFkyRnNiV0YwYUhNdWIzSm5MM2R3TFdOdmJuUmxiblF2ZFhCc2IyRmtjeTh5TURFeUx6RXhMM0YxWlhOMGFXOXVjMTloYm5OM1pYSnpYelV1YW5Cbnx1cj1odHRwOi8vd3d3Lm1hZ2ljYWxtYXRocy5vcmcvZG93bmxvYWQtZnJlZS1xdWVzdGlvbi1hbmQtYW5zd2VyLWltYWdlcy98dz0xMDAwfGg9NzU2fHQ9anBlZ3w/&amp;bvm=bv.106379543,d.d24&amp;psig=AFQjCNG73OBz_5NcquGhzXcyCq2U4W2tCQ&amp;ust=1446456701116415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://www.google.co.uk/url?sa=i&amp;rct=j&amp;q=&amp;esrc=s&amp;source=images&amp;cd=&amp;cad=rja&amp;uact=8&amp;ved=0CAcQjRxqFQoTCL_7otr458cCFQZK2wodzosP5Q&amp;url=http://www.clipartsheep.com/chili-pepper-coloring-pages-clipart/dT1hSFIwY0RvdkwzZDNkeTV0ZVdacGNuTjBZV0pqTG1OdmJTOXBiV0ZuWlhNdlkyOXNiM0pwYm1jdlpuUXZZMmhwYkdrdGNHVndjR1Z5TG5CdVp3fHc9NzE4fGg9OTU4fHQ9cG5nfA/&amp;psig=AFQjCNGfIYtJBJtKsne-_ClT_By8Gqylcw&amp;ust=1441819046971684" TargetMode="External"/><Relationship Id="rId9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sa=i&amp;rct=j&amp;q=&amp;esrc=s&amp;source=images&amp;cd=&amp;cad=rja&amp;uact=8&amp;ved=0CAcQjRxqFQoTCO_3uqP17sgCFUI8FAodzCcCoQ&amp;url=http://www.iconshut.com/-and-answers-questions-icons/dT1hSFIwY0RvdkwzZDNkeTV0WVdkcFkyRnNiV0YwYUhNdWIzSm5MM2R3TFdOdmJuUmxiblF2ZFhCc2IyRmtjeTh5TURFeUx6RXhMM0YxWlhOMGFXOXVjMTloYm5OM1pYSnpYelV1YW5Cbnx1cj1odHRwOi8vd3d3Lm1hZ2ljYWxtYXRocy5vcmcvZG93bmxvYWQtZnJlZS1xdWVzdGlvbi1hbmQtYW5zd2VyLWltYWdlcy98dz0xMDAwfGg9NzU2fHQ9anBlZ3w/&amp;bvm=bv.106379543,d.d24&amp;psig=AFQjCNG73OBz_5NcquGhzXcyCq2U4W2tCQ&amp;ust=1446456701116415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73.png"/><Relationship Id="rId4" Type="http://schemas.openxmlformats.org/officeDocument/2006/relationships/hyperlink" Target="http://www.google.co.uk/url?sa=i&amp;rct=j&amp;q=&amp;esrc=s&amp;source=images&amp;cd=&amp;cad=rja&amp;uact=8&amp;ved=0CAcQjRxqFQoTCL_7otr458cCFQZK2wodzosP5Q&amp;url=http://www.clipartsheep.com/chili-pepper-coloring-pages-clipart/dT1hSFIwY0RvdkwzZDNkeTV0ZVdacGNuTjBZV0pqTG1OdmJTOXBiV0ZuWlhNdlkyOXNiM0pwYm1jdlpuUXZZMmhwYkdrdGNHVndjR1Z5TG5CdVp3fHc9NzE4fGg9OTU4fHQ9cG5nfA/&amp;psig=AFQjCNGfIYtJBJtKsne-_ClT_By8Gqylcw&amp;ust=1441819046971684" TargetMode="External"/><Relationship Id="rId9" Type="http://schemas.openxmlformats.org/officeDocument/2006/relationships/image" Target="../media/image7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9550" y="875594"/>
            <a:ext cx="8686800" cy="54299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4B183"/>
              </a:clrFrom>
              <a:clrTo>
                <a:srgbClr val="F4B183">
                  <a:alpha val="0"/>
                </a:srgbClr>
              </a:clrTo>
            </a:clrChange>
          </a:blip>
          <a:srcRect l="33000" t="19111" r="32375" b="18889"/>
          <a:stretch/>
        </p:blipFill>
        <p:spPr>
          <a:xfrm>
            <a:off x="552252" y="2095500"/>
            <a:ext cx="3839212" cy="386693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09550" y="875594"/>
            <a:ext cx="81999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Circle Theorem 1</a:t>
            </a:r>
          </a:p>
          <a:p>
            <a:r>
              <a:rPr lang="en-GB" sz="2400" b="1" dirty="0">
                <a:solidFill>
                  <a:srgbClr val="7030A0"/>
                </a:solidFill>
              </a:rPr>
              <a:t>The angle at the centre is twice the angle at the circumference.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81300" y="1719748"/>
            <a:ext cx="5663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When they are subtended by the same arc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262407" y="2983720"/>
                <a:ext cx="6880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407" y="2983720"/>
                <a:ext cx="68800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595657" y="4469620"/>
                <a:ext cx="4732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657" y="4469620"/>
                <a:ext cx="47320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loud 38"/>
          <p:cNvSpPr/>
          <p:nvPr/>
        </p:nvSpPr>
        <p:spPr>
          <a:xfrm>
            <a:off x="5918093" y="2980059"/>
            <a:ext cx="2796194" cy="2979121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Subtended: The angle made by a line, arc or object</a:t>
            </a:r>
          </a:p>
        </p:txBody>
      </p:sp>
      <p:sp>
        <p:nvSpPr>
          <p:cNvPr id="10" name="Arc 9"/>
          <p:cNvSpPr/>
          <p:nvPr/>
        </p:nvSpPr>
        <p:spPr>
          <a:xfrm>
            <a:off x="680484" y="2398297"/>
            <a:ext cx="3306725" cy="3268856"/>
          </a:xfrm>
          <a:prstGeom prst="arc">
            <a:avLst>
              <a:gd name="adj1" fmla="val 14814449"/>
              <a:gd name="adj2" fmla="val 20021805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Pentagon 41"/>
          <p:cNvSpPr/>
          <p:nvPr/>
        </p:nvSpPr>
        <p:spPr>
          <a:xfrm>
            <a:off x="11917" y="6529800"/>
            <a:ext cx="8837928" cy="333910"/>
          </a:xfrm>
          <a:prstGeom prst="homePlate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7030A0"/>
                </a:solidFill>
              </a:rPr>
              <a:t>Aim: Prove and use circle theorems</a:t>
            </a:r>
          </a:p>
        </p:txBody>
      </p:sp>
    </p:spTree>
    <p:extLst>
      <p:ext uri="{BB962C8B-B14F-4D97-AF65-F5344CB8AC3E}">
        <p14:creationId xmlns:p14="http://schemas.microsoft.com/office/powerpoint/2010/main" val="256994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4" grpId="0"/>
      <p:bldP spid="35" grpId="0"/>
      <p:bldP spid="37" grpId="0"/>
      <p:bldP spid="3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9550" y="875594"/>
            <a:ext cx="8686800" cy="54299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209550" y="875594"/>
            <a:ext cx="8504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Circle Theorem 2</a:t>
            </a:r>
          </a:p>
          <a:p>
            <a:r>
              <a:rPr lang="en-GB" sz="2400" b="1" dirty="0">
                <a:solidFill>
                  <a:srgbClr val="7030A0"/>
                </a:solidFill>
              </a:rPr>
              <a:t>Every angle subtended at the circumference of a semicircle by the diameter is a right angle</a:t>
            </a:r>
          </a:p>
        </p:txBody>
      </p:sp>
      <p:sp>
        <p:nvSpPr>
          <p:cNvPr id="39" name="Cloud 38"/>
          <p:cNvSpPr/>
          <p:nvPr/>
        </p:nvSpPr>
        <p:spPr>
          <a:xfrm>
            <a:off x="5918093" y="2980059"/>
            <a:ext cx="2796194" cy="1934841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Angle in a semi circle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4B183"/>
              </a:clrFrom>
              <a:clrTo>
                <a:srgbClr val="F4B183">
                  <a:alpha val="0"/>
                </a:srgbClr>
              </a:clrTo>
            </a:clrChange>
          </a:blip>
          <a:srcRect l="29625" t="23778" r="34625" b="14667"/>
          <a:stretch/>
        </p:blipFill>
        <p:spPr>
          <a:xfrm>
            <a:off x="431956" y="2194570"/>
            <a:ext cx="3737101" cy="3619500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11917" y="6529800"/>
            <a:ext cx="8837928" cy="333910"/>
          </a:xfrm>
          <a:prstGeom prst="homePlate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7030A0"/>
                </a:solidFill>
              </a:rPr>
              <a:t>Aim: Prove and use circle theorems</a:t>
            </a:r>
          </a:p>
        </p:txBody>
      </p:sp>
    </p:spTree>
    <p:extLst>
      <p:ext uri="{BB962C8B-B14F-4D97-AF65-F5344CB8AC3E}">
        <p14:creationId xmlns:p14="http://schemas.microsoft.com/office/powerpoint/2010/main" val="389725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0995" y="171450"/>
            <a:ext cx="3483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</a:rPr>
              <a:t>Can you spot the link?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5369" t="25532" r="8421" b="15334"/>
          <a:stretch/>
        </p:blipFill>
        <p:spPr>
          <a:xfrm>
            <a:off x="3649729" y="3384884"/>
            <a:ext cx="5078344" cy="30051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5224" t="25602" r="8269" b="14856"/>
          <a:stretch/>
        </p:blipFill>
        <p:spPr>
          <a:xfrm>
            <a:off x="218573" y="171450"/>
            <a:ext cx="5069743" cy="30048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649056" y="4536184"/>
                <a:ext cx="8306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𝟗𝟎</m:t>
                      </m:r>
                      <m:r>
                        <a:rPr lang="en-GB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056" y="4536184"/>
                <a:ext cx="83067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c 5"/>
          <p:cNvSpPr/>
          <p:nvPr/>
        </p:nvSpPr>
        <p:spPr>
          <a:xfrm>
            <a:off x="4448635" y="4864015"/>
            <a:ext cx="760168" cy="760168"/>
          </a:xfrm>
          <a:prstGeom prst="arc">
            <a:avLst>
              <a:gd name="adj1" fmla="val 2788601"/>
              <a:gd name="adj2" fmla="val 13397578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42837" y="5604941"/>
                <a:ext cx="104547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𝟏𝟖𝟎</m:t>
                      </m:r>
                      <m:r>
                        <a:rPr lang="en-GB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837" y="5604941"/>
                <a:ext cx="104547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-Right Arrow 11"/>
          <p:cNvSpPr/>
          <p:nvPr/>
        </p:nvSpPr>
        <p:spPr>
          <a:xfrm rot="2602864">
            <a:off x="1920559" y="3094997"/>
            <a:ext cx="2649081" cy="80929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entagon 13"/>
          <p:cNvSpPr/>
          <p:nvPr/>
        </p:nvSpPr>
        <p:spPr>
          <a:xfrm>
            <a:off x="11917" y="6529800"/>
            <a:ext cx="8837928" cy="333910"/>
          </a:xfrm>
          <a:prstGeom prst="homePlate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7030A0"/>
                </a:solidFill>
              </a:rPr>
              <a:t>Aim: Prove and use circle theorems</a:t>
            </a:r>
          </a:p>
        </p:txBody>
      </p:sp>
    </p:spTree>
    <p:extLst>
      <p:ext uri="{BB962C8B-B14F-4D97-AF65-F5344CB8AC3E}">
        <p14:creationId xmlns:p14="http://schemas.microsoft.com/office/powerpoint/2010/main" val="241251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0442" t="71345" r="75648" b="9284"/>
          <a:stretch/>
        </p:blipFill>
        <p:spPr>
          <a:xfrm>
            <a:off x="163773" y="3778647"/>
            <a:ext cx="3807726" cy="23440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442" t="71345" r="75648" b="9284"/>
          <a:stretch/>
        </p:blipFill>
        <p:spPr>
          <a:xfrm>
            <a:off x="4605522" y="2977485"/>
            <a:ext cx="4333761" cy="37918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806" t="18120" r="34776" b="9284"/>
          <a:stretch/>
        </p:blipFill>
        <p:spPr>
          <a:xfrm>
            <a:off x="4605522" y="69120"/>
            <a:ext cx="4333762" cy="39842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442" t="71345" r="75648" b="9284"/>
          <a:stretch/>
        </p:blipFill>
        <p:spPr>
          <a:xfrm>
            <a:off x="8693622" y="327546"/>
            <a:ext cx="245661" cy="6846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05521" y="4099428"/>
            <a:ext cx="49012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Sketch the diagram: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000" b="1" dirty="0">
                <a:solidFill>
                  <a:srgbClr val="7030A0"/>
                </a:solidFill>
              </a:rPr>
              <a:t>work out the size of the angle ACB. State reasons for your answer. 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000" b="1" dirty="0">
                <a:solidFill>
                  <a:srgbClr val="7030A0"/>
                </a:solidFill>
              </a:rPr>
              <a:t>work out the size of the angle DBC. State reasons for your answer.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000" b="1" dirty="0">
                <a:solidFill>
                  <a:srgbClr val="7030A0"/>
                </a:solidFill>
              </a:rPr>
              <a:t>work out the size of the angle BOA. State reasons for your answer.</a:t>
            </a:r>
          </a:p>
          <a:p>
            <a:endParaRPr lang="en-GB" sz="2000" b="1" dirty="0">
              <a:solidFill>
                <a:srgbClr val="7030A0"/>
              </a:solidFill>
            </a:endParaRPr>
          </a:p>
          <a:p>
            <a:endParaRPr lang="en-GB" sz="2000" b="1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284" t="19233" r="50895" b="10717"/>
          <a:stretch/>
        </p:blipFill>
        <p:spPr>
          <a:xfrm>
            <a:off x="163773" y="191069"/>
            <a:ext cx="3807725" cy="35875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3773" y="3875967"/>
            <a:ext cx="39578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Sketch the diagram: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000" b="1" dirty="0">
                <a:solidFill>
                  <a:srgbClr val="7030A0"/>
                </a:solidFill>
              </a:rPr>
              <a:t>work out the size of the angle BAD. State reasons for your answer. 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000" b="1" dirty="0">
                <a:solidFill>
                  <a:srgbClr val="7030A0"/>
                </a:solidFill>
              </a:rPr>
              <a:t>work out the size of the angle CBD. State reasons for your answer.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3350" y="198760"/>
            <a:ext cx="3838148" cy="5923976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3585523" y="419953"/>
            <a:ext cx="444277" cy="946396"/>
            <a:chOff x="3335273" y="2886419"/>
            <a:chExt cx="796120" cy="1695891"/>
          </a:xfrm>
        </p:grpSpPr>
        <p:pic>
          <p:nvPicPr>
            <p:cNvPr id="15" name="Picture 2" descr="http://images.clipshrine.com/download/downloadpngmedium/chili-pepper--16921-medium.pn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3335273" y="2886419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://images.clipshrine.com/download/downloadpngmedium/chili-pepper--16921-medium.pn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8" r="-668"/>
            <a:stretch/>
          </p:blipFill>
          <p:spPr bwMode="auto">
            <a:xfrm>
              <a:off x="3614746" y="3053034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Oval 16"/>
          <p:cNvSpPr/>
          <p:nvPr/>
        </p:nvSpPr>
        <p:spPr>
          <a:xfrm>
            <a:off x="75048" y="114926"/>
            <a:ext cx="522515" cy="52251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605521" y="114926"/>
            <a:ext cx="522515" cy="52251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1903" y="69119"/>
            <a:ext cx="4367380" cy="6700171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8579862" y="3615879"/>
            <a:ext cx="449717" cy="965517"/>
            <a:chOff x="4799512" y="3429000"/>
            <a:chExt cx="805869" cy="1730155"/>
          </a:xfrm>
        </p:grpSpPr>
        <p:pic>
          <p:nvPicPr>
            <p:cNvPr id="12" name="Picture 2" descr="http://images.clipshrine.com/download/downloadpngmedium/chili-pepper--16921-medium.pn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4799512" y="3429000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images.clipshrine.com/download/downloadpngmedium/chili-pepper--16921-medium.pn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5088734" y="3629879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2" descr="http://content.presentermedia.com/files/clipart/00001000/1680/stickman_question_mark_thinking_pc_image_500_clr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20" y="5271380"/>
            <a:ext cx="1546366" cy="176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872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0442" t="71345" r="75648" b="9284"/>
          <a:stretch/>
        </p:blipFill>
        <p:spPr>
          <a:xfrm>
            <a:off x="163773" y="191068"/>
            <a:ext cx="8843749" cy="63801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284" t="19233" r="50895" b="10717"/>
          <a:stretch/>
        </p:blipFill>
        <p:spPr>
          <a:xfrm>
            <a:off x="163773" y="191068"/>
            <a:ext cx="5258142" cy="49541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6156" y="154088"/>
            <a:ext cx="39578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Sketch the diagram: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000" b="1" dirty="0">
                <a:solidFill>
                  <a:srgbClr val="7030A0"/>
                </a:solidFill>
              </a:rPr>
              <a:t>work out the size of the angle BAD. State reasons for your answer. 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000" b="1" dirty="0">
                <a:solidFill>
                  <a:srgbClr val="7030A0"/>
                </a:solidFill>
              </a:rPr>
              <a:t>work out the size of the angle CBD. State reasons for your answer.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97563" y="81844"/>
            <a:ext cx="444277" cy="946396"/>
            <a:chOff x="3335273" y="2886419"/>
            <a:chExt cx="796120" cy="1695891"/>
          </a:xfrm>
        </p:grpSpPr>
        <p:pic>
          <p:nvPicPr>
            <p:cNvPr id="15" name="Picture 2" descr="http://images.clipshrine.com/download/downloadpngmedium/chili-pepper--16921-medium.pn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3335273" y="2886419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://images.clipshrine.com/download/downloadpngmedium/chili-pepper--16921-medium.pn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8" r="-668"/>
            <a:stretch/>
          </p:blipFill>
          <p:spPr bwMode="auto">
            <a:xfrm>
              <a:off x="3614746" y="3053034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Oval 16"/>
          <p:cNvSpPr/>
          <p:nvPr/>
        </p:nvSpPr>
        <p:spPr>
          <a:xfrm>
            <a:off x="75048" y="114926"/>
            <a:ext cx="522515" cy="52251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rot="19698025">
            <a:off x="3558387" y="822253"/>
            <a:ext cx="436729" cy="4367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669699" y="2437837"/>
            <a:ext cx="32115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Angle subtended at the circumference of a semicircle by a diameter is a right angle.</a:t>
            </a:r>
          </a:p>
        </p:txBody>
      </p:sp>
      <p:sp>
        <p:nvSpPr>
          <p:cNvPr id="23" name="Arc 22"/>
          <p:cNvSpPr/>
          <p:nvPr/>
        </p:nvSpPr>
        <p:spPr>
          <a:xfrm>
            <a:off x="115654" y="2315954"/>
            <a:ext cx="867219" cy="867219"/>
          </a:xfrm>
          <a:prstGeom prst="arc">
            <a:avLst>
              <a:gd name="adj1" fmla="val 21591323"/>
              <a:gd name="adj2" fmla="val 178821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c 23"/>
          <p:cNvSpPr/>
          <p:nvPr/>
        </p:nvSpPr>
        <p:spPr>
          <a:xfrm>
            <a:off x="2351165" y="2314203"/>
            <a:ext cx="867219" cy="867219"/>
          </a:xfrm>
          <a:prstGeom prst="arc">
            <a:avLst>
              <a:gd name="adj1" fmla="val 3524664"/>
              <a:gd name="adj2" fmla="val 10776944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824500" y="3048504"/>
                <a:ext cx="92204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𝟏𝟏𝟎</m:t>
                      </m:r>
                      <m:r>
                        <a:rPr lang="en-GB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1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500" y="3048504"/>
                <a:ext cx="92204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5669699" y="3369886"/>
            <a:ext cx="3211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Angles on a straight line sum to 180 </a:t>
            </a:r>
            <a:r>
              <a:rPr lang="en-GB" b="1" baseline="30000" dirty="0">
                <a:solidFill>
                  <a:srgbClr val="7030A0"/>
                </a:solidFill>
              </a:rPr>
              <a:t>o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824500" y="2579646"/>
            <a:ext cx="0" cy="28378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218384" y="3619799"/>
            <a:ext cx="231695" cy="14650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669699" y="4016217"/>
                <a:ext cx="321154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⊿</m:t>
                    </m:r>
                    <m:r>
                      <a:rPr lang="en-GB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𝑶𝑪𝑩</m:t>
                    </m:r>
                  </m:oMath>
                </a14:m>
                <a:r>
                  <a:rPr lang="en-GB" b="1" dirty="0">
                    <a:solidFill>
                      <a:srgbClr val="7030A0"/>
                    </a:solidFill>
                  </a:rPr>
                  <a:t> is an Isosceles triangle therefore base angles are equal.</a:t>
                </a:r>
                <a:endParaRPr lang="en-GB" b="1" baseline="30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699" y="4016217"/>
                <a:ext cx="3211542" cy="923330"/>
              </a:xfrm>
              <a:prstGeom prst="rect">
                <a:avLst/>
              </a:prstGeom>
              <a:blipFill>
                <a:blip r:embed="rId7"/>
                <a:stretch>
                  <a:fillRect l="-1518" t="-397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/>
          <p:cNvSpPr/>
          <p:nvPr/>
        </p:nvSpPr>
        <p:spPr>
          <a:xfrm flipH="1">
            <a:off x="3507280" y="4249937"/>
            <a:ext cx="867219" cy="867219"/>
          </a:xfrm>
          <a:prstGeom prst="arc">
            <a:avLst>
              <a:gd name="adj1" fmla="val 18047437"/>
              <a:gd name="adj2" fmla="val 19744778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5669699" y="4964919"/>
            <a:ext cx="32115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Angles in a triangle sum to 180</a:t>
            </a:r>
            <a:r>
              <a:rPr lang="en-GB" b="1" baseline="30000" dirty="0">
                <a:solidFill>
                  <a:srgbClr val="7030A0"/>
                </a:solidFill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19782" y="5217174"/>
                <a:ext cx="3211542" cy="362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GB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𝑶𝑩𝑪</m:t>
                      </m:r>
                      <m:r>
                        <a:rPr lang="en-GB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∠</m:t>
                      </m:r>
                      <m:r>
                        <a:rPr lang="en-GB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𝑶𝑪𝑩</m:t>
                      </m:r>
                      <m:r>
                        <a:rPr lang="en-GB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𝟏𝟖𝟎</m:t>
                      </m:r>
                      <m:r>
                        <a:rPr lang="en-GB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𝟏𝟏𝟎</m:t>
                      </m:r>
                    </m:oMath>
                  </m:oMathPara>
                </a14:m>
                <a:endParaRPr lang="en-GB" b="1" baseline="30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82" y="5217174"/>
                <a:ext cx="3211542" cy="3629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621" y="5548249"/>
                <a:ext cx="3211542" cy="362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GB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𝑶𝑩𝑪</m:t>
                      </m:r>
                      <m:r>
                        <a:rPr lang="en-GB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∠</m:t>
                      </m:r>
                      <m:r>
                        <a:rPr lang="en-GB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𝑶𝑪𝑩</m:t>
                      </m:r>
                      <m:r>
                        <a:rPr lang="en-GB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𝟕𝟎</m:t>
                      </m:r>
                    </m:oMath>
                  </m:oMathPara>
                </a14:m>
                <a:endParaRPr lang="en-GB" b="1" baseline="30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" y="5548249"/>
                <a:ext cx="3211542" cy="3629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-632" y="5847792"/>
                <a:ext cx="3211542" cy="362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GB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𝑶𝑩𝑪</m:t>
                      </m:r>
                      <m:r>
                        <a:rPr lang="en-GB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∠</m:t>
                      </m:r>
                      <m:r>
                        <a:rPr lang="en-GB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𝑶𝑪𝑩</m:t>
                      </m:r>
                      <m:r>
                        <a:rPr lang="en-GB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𝟑𝟓</m:t>
                      </m:r>
                    </m:oMath>
                  </m:oMathPara>
                </a14:m>
                <a:endParaRPr lang="en-GB" b="1" baseline="30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32" y="5847792"/>
                <a:ext cx="3211542" cy="36298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23732" y="2706753"/>
                <a:ext cx="7377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𝟑𝟓</m:t>
                      </m:r>
                      <m:r>
                        <a:rPr lang="en-GB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1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732" y="2706753"/>
                <a:ext cx="737702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 descr="http://www.cbam.edu.vn/images/answer-icon.pn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499" y="5635559"/>
            <a:ext cx="1092028" cy="101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49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24" grpId="0" animBg="1"/>
      <p:bldP spid="25" grpId="0"/>
      <p:bldP spid="26" grpId="0"/>
      <p:bldP spid="31" grpId="0"/>
      <p:bldP spid="32" grpId="0" animBg="1"/>
      <p:bldP spid="33" grpId="0"/>
      <p:bldP spid="34" grpId="0"/>
      <p:bldP spid="35" grpId="0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442" t="71345" r="75648" b="9284"/>
          <a:stretch/>
        </p:blipFill>
        <p:spPr>
          <a:xfrm>
            <a:off x="141097" y="69120"/>
            <a:ext cx="8888481" cy="67001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806" t="18120" r="34776" b="9284"/>
          <a:stretch/>
        </p:blipFill>
        <p:spPr>
          <a:xfrm>
            <a:off x="141097" y="69120"/>
            <a:ext cx="6291976" cy="57845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442" t="71345" r="75648" b="9284"/>
          <a:stretch/>
        </p:blipFill>
        <p:spPr>
          <a:xfrm>
            <a:off x="6187412" y="496308"/>
            <a:ext cx="245661" cy="6846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33895" y="162866"/>
            <a:ext cx="314514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7030A0"/>
                </a:solidFill>
              </a:rPr>
              <a:t>Sketch the diagram: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1600" b="1" dirty="0">
                <a:solidFill>
                  <a:srgbClr val="7030A0"/>
                </a:solidFill>
              </a:rPr>
              <a:t>work out the size of the angle ACB. State reasons for your answer. 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1600" b="1" dirty="0">
                <a:solidFill>
                  <a:srgbClr val="7030A0"/>
                </a:solidFill>
              </a:rPr>
              <a:t>work out the size of the angle DBC. State reasons for your answer.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1600" b="1" dirty="0">
                <a:solidFill>
                  <a:srgbClr val="7030A0"/>
                </a:solidFill>
              </a:rPr>
              <a:t>work out the size of the angle BOA. State reasons for your answer.</a:t>
            </a:r>
          </a:p>
          <a:p>
            <a:endParaRPr lang="en-GB" sz="1600" b="1" dirty="0">
              <a:solidFill>
                <a:srgbClr val="7030A0"/>
              </a:solidFill>
            </a:endParaRPr>
          </a:p>
          <a:p>
            <a:endParaRPr lang="en-GB" sz="1600" b="1" dirty="0">
              <a:solidFill>
                <a:srgbClr val="7030A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41097" y="69120"/>
            <a:ext cx="522515" cy="52251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2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63612" y="0"/>
            <a:ext cx="449717" cy="965517"/>
            <a:chOff x="4799512" y="3429000"/>
            <a:chExt cx="805869" cy="1730155"/>
          </a:xfrm>
        </p:grpSpPr>
        <p:pic>
          <p:nvPicPr>
            <p:cNvPr id="12" name="Picture 2" descr="http://images.clipshrine.com/download/downloadpngmedium/chili-pepper--16921-medium.png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4799512" y="3429000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images.clipshrine.com/download/downloadpngmedium/chili-pepper--16921-medium.png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5088734" y="3629879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Arc 20"/>
          <p:cNvSpPr/>
          <p:nvPr/>
        </p:nvSpPr>
        <p:spPr>
          <a:xfrm flipH="1">
            <a:off x="5662362" y="2531945"/>
            <a:ext cx="867219" cy="867219"/>
          </a:xfrm>
          <a:prstGeom prst="arc">
            <a:avLst>
              <a:gd name="adj1" fmla="val 17631468"/>
              <a:gd name="adj2" fmla="val 21578388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 rot="20210211">
            <a:off x="4963480" y="1055369"/>
            <a:ext cx="363705" cy="36370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811653" y="3907334"/>
                <a:ext cx="32115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GB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𝑨𝑪𝑩</m:t>
                      </m:r>
                      <m:r>
                        <a:rPr lang="en-GB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𝟏𝟖𝟎</m:t>
                      </m:r>
                      <m:r>
                        <a:rPr lang="en-GB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𝟗𝟎</m:t>
                      </m:r>
                      <m:r>
                        <a:rPr lang="en-GB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𝟑𝟓</m:t>
                      </m:r>
                    </m:oMath>
                  </m:oMathPara>
                </a14:m>
                <a:endParaRPr lang="en-GB" b="1" baseline="30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653" y="3907334"/>
                <a:ext cx="321154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6249837" y="4178236"/>
            <a:ext cx="2585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Angles in a triangle sum to 180 </a:t>
            </a:r>
            <a:r>
              <a:rPr lang="en-GB" b="1" baseline="30000" dirty="0">
                <a:solidFill>
                  <a:srgbClr val="7030A0"/>
                </a:solidFill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280816" y="4714379"/>
                <a:ext cx="32115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GB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𝑨𝑪𝑩</m:t>
                      </m:r>
                      <m:r>
                        <a:rPr lang="en-GB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𝟓𝟓</m:t>
                      </m:r>
                    </m:oMath>
                  </m:oMathPara>
                </a14:m>
                <a:endParaRPr lang="en-GB" b="1" baseline="30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816" y="4714379"/>
                <a:ext cx="321154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196193" y="2342949"/>
                <a:ext cx="7377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𝟓𝟓</m:t>
                      </m:r>
                      <m:r>
                        <a:rPr lang="en-GB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1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193" y="2342949"/>
                <a:ext cx="73770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6249837" y="2814106"/>
            <a:ext cx="26839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Angle subtended at the circumference of a semicircle by a diameter is a right angle.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250866" y="2793996"/>
            <a:ext cx="161238" cy="1612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6253104" y="5083711"/>
            <a:ext cx="2585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Angles on a straight line sum to 180 </a:t>
            </a:r>
            <a:r>
              <a:rPr lang="en-GB" b="1" baseline="300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30" name="Arc 29"/>
          <p:cNvSpPr/>
          <p:nvPr/>
        </p:nvSpPr>
        <p:spPr>
          <a:xfrm flipH="1">
            <a:off x="4817256" y="550747"/>
            <a:ext cx="867219" cy="867219"/>
          </a:xfrm>
          <a:prstGeom prst="arc">
            <a:avLst>
              <a:gd name="adj1" fmla="val 5371720"/>
              <a:gd name="adj2" fmla="val 671591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986044" y="5708304"/>
                <a:ext cx="32115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𝑫𝑩𝑪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𝟏𝟖𝟎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𝟓𝟓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𝟑𝟓</m:t>
                      </m:r>
                    </m:oMath>
                  </m:oMathPara>
                </a14:m>
                <a:endParaRPr lang="en-GB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044" y="5708304"/>
                <a:ext cx="321154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141725" y="1655760"/>
                <a:ext cx="55496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𝟑𝟓</m:t>
                      </m:r>
                      <m:r>
                        <a:rPr lang="en-GB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11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725" y="1655760"/>
                <a:ext cx="554960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 flipV="1">
            <a:off x="3287085" y="984356"/>
            <a:ext cx="1963780" cy="19811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123538" y="2862391"/>
            <a:ext cx="0" cy="2837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074469" y="1974955"/>
            <a:ext cx="196621" cy="2029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533263" y="3578071"/>
                <a:ext cx="268395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⊿</m:t>
                    </m:r>
                    <m:r>
                      <a:rPr lang="en-GB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𝑶𝑨𝑩</m:t>
                    </m:r>
                  </m:oMath>
                </a14:m>
                <a:r>
                  <a:rPr lang="en-GB" b="1" dirty="0">
                    <a:solidFill>
                      <a:srgbClr val="7030A0"/>
                    </a:solidFill>
                  </a:rPr>
                  <a:t> is Isosceles</a:t>
                </a:r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GB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𝑶𝑨𝑩</m:t>
                    </m:r>
                    <m:r>
                      <a:rPr lang="en-GB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∠</m:t>
                    </m:r>
                    <m:r>
                      <a:rPr lang="en-GB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𝑨𝑩𝑶</m:t>
                    </m:r>
                    <m:r>
                      <a:rPr lang="en-GB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𝟑𝟓</m:t>
                    </m:r>
                  </m:oMath>
                </a14:m>
                <a:r>
                  <a:rPr lang="en-GB" b="1" dirty="0">
                    <a:solidFill>
                      <a:srgbClr val="7030A0"/>
                    </a:solidFill>
                  </a:rPr>
                  <a:t> </a:t>
                </a:r>
              </a:p>
              <a:p>
                <a:endParaRPr lang="en-GB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263" y="3578071"/>
                <a:ext cx="2683956" cy="923330"/>
              </a:xfrm>
              <a:prstGeom prst="rect">
                <a:avLst/>
              </a:prstGeom>
              <a:blipFill>
                <a:blip r:embed="rId10"/>
                <a:stretch>
                  <a:fillRect t="-39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234196" y="1306670"/>
                <a:ext cx="55496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𝟑𝟓</m:t>
                      </m:r>
                      <m:r>
                        <a:rPr lang="en-GB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11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196" y="1306670"/>
                <a:ext cx="554960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743753" y="2431626"/>
                <a:ext cx="92204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𝟏𝟏𝟎</m:t>
                      </m:r>
                      <m:r>
                        <a:rPr lang="en-GB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1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753" y="2431626"/>
                <a:ext cx="922047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477810" y="4156824"/>
                <a:ext cx="26949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GB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𝑩𝑨𝑶</m:t>
                      </m:r>
                      <m:r>
                        <a:rPr lang="en-GB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𝟏𝟖𝟎</m:t>
                      </m:r>
                      <m:r>
                        <a:rPr lang="en-GB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𝟑𝟓</m:t>
                      </m:r>
                      <m:r>
                        <a:rPr lang="en-GB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𝟑𝟓</m:t>
                      </m:r>
                    </m:oMath>
                  </m:oMathPara>
                </a14:m>
                <a:endParaRPr lang="en-GB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810" y="4156824"/>
                <a:ext cx="269496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533263" y="4453469"/>
                <a:ext cx="15921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GB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𝑩𝑨𝑶</m:t>
                    </m:r>
                    <m:r>
                      <a:rPr lang="en-GB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𝟏𝟏𝟎</m:t>
                    </m:r>
                  </m:oMath>
                </a14:m>
                <a:r>
                  <a:rPr lang="en-GB" b="1" dirty="0">
                    <a:solidFill>
                      <a:srgbClr val="7030A0"/>
                    </a:solidFill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263" y="4453469"/>
                <a:ext cx="1592103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 descr="http://www.cbam.edu.vn/images/answer-icon.pn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56" y="5700889"/>
            <a:ext cx="1092028" cy="101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83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 animBg="1"/>
      <p:bldP spid="29" grpId="0"/>
      <p:bldP spid="30" grpId="0" animBg="1"/>
      <p:bldP spid="31" grpId="0"/>
      <p:bldP spid="32" grpId="0"/>
      <p:bldP spid="38" grpId="0"/>
      <p:bldP spid="39" grpId="0"/>
      <p:bldP spid="41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9550" y="875594"/>
            <a:ext cx="8686800" cy="54299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209550" y="875594"/>
            <a:ext cx="8504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Circle Theorem 3</a:t>
            </a:r>
          </a:p>
          <a:p>
            <a:r>
              <a:rPr lang="en-GB" sz="2400" b="1" dirty="0">
                <a:solidFill>
                  <a:srgbClr val="7030A0"/>
                </a:solidFill>
              </a:rPr>
              <a:t>Angles subtended at the circumference in the same segment of a circle are equal.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4B183"/>
              </a:clrFrom>
              <a:clrTo>
                <a:srgbClr val="F4B183">
                  <a:alpha val="0"/>
                </a:srgbClr>
              </a:clrTo>
            </a:clrChange>
          </a:blip>
          <a:srcRect l="31369" t="27029" r="32842" b="15147"/>
          <a:stretch/>
        </p:blipFill>
        <p:spPr>
          <a:xfrm>
            <a:off x="511549" y="2249389"/>
            <a:ext cx="4268999" cy="38797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040" t="30690" r="39937" b="19927"/>
          <a:stretch/>
        </p:blipFill>
        <p:spPr>
          <a:xfrm>
            <a:off x="5079582" y="1876971"/>
            <a:ext cx="3517733" cy="1713601"/>
          </a:xfrm>
          <a:prstGeom prst="round2Diag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Straight Connector 8"/>
          <p:cNvCxnSpPr/>
          <p:nvPr/>
        </p:nvCxnSpPr>
        <p:spPr>
          <a:xfrm flipH="1">
            <a:off x="890546" y="2973788"/>
            <a:ext cx="461176" cy="17254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342118" y="2733771"/>
                <a:ext cx="60785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118" y="2733771"/>
                <a:ext cx="60785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105693" y="3590572"/>
                <a:ext cx="60785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93" y="3590572"/>
                <a:ext cx="60785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702437" y="4698581"/>
                <a:ext cx="60785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437" y="4698581"/>
                <a:ext cx="60785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Pentagon 15"/>
          <p:cNvSpPr/>
          <p:nvPr/>
        </p:nvSpPr>
        <p:spPr>
          <a:xfrm>
            <a:off x="11917" y="6529800"/>
            <a:ext cx="8837928" cy="333910"/>
          </a:xfrm>
          <a:prstGeom prst="homePlate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7030A0"/>
                </a:solidFill>
              </a:rPr>
              <a:t>Aim: Prove and use circle theorems</a:t>
            </a:r>
          </a:p>
        </p:txBody>
      </p:sp>
    </p:spTree>
    <p:extLst>
      <p:ext uri="{BB962C8B-B14F-4D97-AF65-F5344CB8AC3E}">
        <p14:creationId xmlns:p14="http://schemas.microsoft.com/office/powerpoint/2010/main" val="308971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20442" t="71345" r="75648" b="9284"/>
          <a:stretch/>
        </p:blipFill>
        <p:spPr>
          <a:xfrm>
            <a:off x="5800316" y="160418"/>
            <a:ext cx="3137739" cy="57884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20442" t="71345" r="75648" b="9284"/>
          <a:stretch/>
        </p:blipFill>
        <p:spPr>
          <a:xfrm>
            <a:off x="245928" y="2608234"/>
            <a:ext cx="2581675" cy="2961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0442" t="71345" r="75648" b="9284"/>
          <a:stretch/>
        </p:blipFill>
        <p:spPr>
          <a:xfrm>
            <a:off x="3093903" y="2550765"/>
            <a:ext cx="2518611" cy="42497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53" t="7941" r="60210" b="29181"/>
          <a:stretch/>
        </p:blipFill>
        <p:spPr>
          <a:xfrm>
            <a:off x="3093903" y="160421"/>
            <a:ext cx="2518611" cy="25644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93902" y="2685855"/>
            <a:ext cx="251861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Sketch the diagram: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000" b="1" dirty="0">
                <a:solidFill>
                  <a:srgbClr val="7030A0"/>
                </a:solidFill>
              </a:rPr>
              <a:t>work out the size of the angle PQR. State reasons for your answer. 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000" b="1" dirty="0">
                <a:solidFill>
                  <a:srgbClr val="7030A0"/>
                </a:solidFill>
              </a:rPr>
              <a:t>work out the size of the angle PRQ. State reasons for your answer.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000" b="1" dirty="0">
                <a:solidFill>
                  <a:srgbClr val="7030A0"/>
                </a:solidFill>
              </a:rPr>
              <a:t>work out the size of the angle POQ. State reasons for your answer.</a:t>
            </a:r>
          </a:p>
        </p:txBody>
      </p:sp>
      <p:sp>
        <p:nvSpPr>
          <p:cNvPr id="7" name="Rectangle 6"/>
          <p:cNvSpPr/>
          <p:nvPr/>
        </p:nvSpPr>
        <p:spPr>
          <a:xfrm>
            <a:off x="3093903" y="160420"/>
            <a:ext cx="2518611" cy="6640111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9251" t="6889" r="43374" b="27111"/>
          <a:stretch/>
        </p:blipFill>
        <p:spPr>
          <a:xfrm>
            <a:off x="245928" y="160419"/>
            <a:ext cx="2581675" cy="2564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8992" y="2707103"/>
            <a:ext cx="25186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Sketch the diagram: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000" b="1" dirty="0">
                <a:solidFill>
                  <a:srgbClr val="7030A0"/>
                </a:solidFill>
              </a:rPr>
              <a:t>work out the size of the angle DBC. State reasons for your answer. 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000" b="1" dirty="0">
                <a:solidFill>
                  <a:srgbClr val="7030A0"/>
                </a:solidFill>
              </a:rPr>
              <a:t>work out the size of the angle ACD. State reasons for your answer.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3731" y="169282"/>
            <a:ext cx="2573872" cy="5400144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116" y="282674"/>
            <a:ext cx="2718449" cy="2700386"/>
          </a:xfrm>
          <a:prstGeom prst="rect">
            <a:avLst/>
          </a:prstGeom>
        </p:spPr>
      </p:pic>
      <p:sp>
        <p:nvSpPr>
          <p:cNvPr id="18" name="AutoShape 1"/>
          <p:cNvSpPr>
            <a:spLocks noChangeAspect="1" noChangeArrowheads="1"/>
          </p:cNvSpPr>
          <p:nvPr/>
        </p:nvSpPr>
        <p:spPr bwMode="auto">
          <a:xfrm>
            <a:off x="9144178" y="202532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19" name="AutoShape 2"/>
          <p:cNvSpPr>
            <a:spLocks noChangeAspect="1" noChangeArrowheads="1"/>
          </p:cNvSpPr>
          <p:nvPr/>
        </p:nvSpPr>
        <p:spPr bwMode="auto">
          <a:xfrm>
            <a:off x="9144178" y="202532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20" name="AutoShape 3"/>
          <p:cNvSpPr>
            <a:spLocks noChangeAspect="1" noChangeArrowheads="1"/>
          </p:cNvSpPr>
          <p:nvPr/>
        </p:nvSpPr>
        <p:spPr bwMode="auto">
          <a:xfrm>
            <a:off x="9144178" y="202532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21" name="TextBox 20"/>
          <p:cNvSpPr txBox="1"/>
          <p:nvPr/>
        </p:nvSpPr>
        <p:spPr>
          <a:xfrm>
            <a:off x="5800315" y="2983761"/>
            <a:ext cx="32280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Sketch the diagram:</a:t>
            </a:r>
          </a:p>
          <a:p>
            <a:pPr marL="457200" indent="-457200">
              <a:buFont typeface="+mj-lt"/>
              <a:buAutoNum type="alphaLcParenR"/>
            </a:pPr>
            <a:r>
              <a:rPr lang="en-GB" b="1" dirty="0">
                <a:solidFill>
                  <a:srgbClr val="7030A0"/>
                </a:solidFill>
              </a:rPr>
              <a:t>work out the size of the angle ADB. State reasons for your answer. </a:t>
            </a:r>
          </a:p>
          <a:p>
            <a:pPr marL="457200" indent="-457200">
              <a:buFont typeface="+mj-lt"/>
              <a:buAutoNum type="alphaLcParenR"/>
            </a:pPr>
            <a:r>
              <a:rPr lang="en-GB" b="1" dirty="0">
                <a:solidFill>
                  <a:srgbClr val="7030A0"/>
                </a:solidFill>
              </a:rPr>
              <a:t>work out the size of the angle DBA. State reasons for your answer.</a:t>
            </a:r>
          </a:p>
          <a:p>
            <a:pPr marL="457200" indent="-457200">
              <a:buFont typeface="+mj-lt"/>
              <a:buAutoNum type="alphaLcParenR"/>
            </a:pPr>
            <a:r>
              <a:rPr lang="en-GB" b="1" dirty="0">
                <a:solidFill>
                  <a:srgbClr val="7030A0"/>
                </a:solidFill>
              </a:rPr>
              <a:t>work out the size of the angle CAD. State reasons for your answer.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96313" y="169282"/>
            <a:ext cx="3141742" cy="5779573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8661506" y="1915472"/>
            <a:ext cx="449717" cy="965517"/>
            <a:chOff x="4799512" y="3429000"/>
            <a:chExt cx="805869" cy="1730155"/>
          </a:xfrm>
        </p:grpSpPr>
        <p:pic>
          <p:nvPicPr>
            <p:cNvPr id="24" name="Picture 2" descr="http://images.clipshrine.com/download/downloadpngmedium/chili-pepper--16921-medium.png">
              <a:hlinkClick r:id="rId6"/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4799512" y="3429000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http://images.clipshrine.com/download/downloadpngmedium/chili-pepper--16921-medium.png">
              <a:hlinkClick r:id="rId6"/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5088734" y="3629879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2566009" y="114925"/>
            <a:ext cx="432474" cy="938463"/>
            <a:chOff x="6451416" y="3355438"/>
            <a:chExt cx="774970" cy="1681676"/>
          </a:xfrm>
        </p:grpSpPr>
        <p:pic>
          <p:nvPicPr>
            <p:cNvPr id="27" name="Picture 2" descr="http://images.clipshrine.com/download/downloadpngmedium/chili-pepper--16921-medium.png">
              <a:hlinkClick r:id="rId6"/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8" r="-668"/>
            <a:stretch/>
          </p:blipFill>
          <p:spPr bwMode="auto">
            <a:xfrm>
              <a:off x="6451416" y="3355438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http://images.clipshrine.com/download/downloadpngmedium/chili-pepper--16921-medium.png">
              <a:hlinkClick r:id="rId6"/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8" r="-668"/>
            <a:stretch/>
          </p:blipFill>
          <p:spPr bwMode="auto">
            <a:xfrm>
              <a:off x="6709739" y="3507838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2923023" y="1760707"/>
            <a:ext cx="444277" cy="946396"/>
            <a:chOff x="3335273" y="2886419"/>
            <a:chExt cx="796120" cy="1695891"/>
          </a:xfrm>
        </p:grpSpPr>
        <p:pic>
          <p:nvPicPr>
            <p:cNvPr id="30" name="Picture 2" descr="http://images.clipshrine.com/download/downloadpngmedium/chili-pepper--16921-medium.png">
              <a:hlinkClick r:id="rId6"/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3335273" y="2886419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http://images.clipshrine.com/download/downloadpngmedium/chili-pepper--16921-medium.png">
              <a:hlinkClick r:id="rId6"/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8" r="-668"/>
            <a:stretch/>
          </p:blipFill>
          <p:spPr bwMode="auto">
            <a:xfrm>
              <a:off x="3614746" y="3053034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Oval 31"/>
          <p:cNvSpPr/>
          <p:nvPr/>
        </p:nvSpPr>
        <p:spPr>
          <a:xfrm>
            <a:off x="75048" y="114926"/>
            <a:ext cx="522515" cy="52251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177823" y="51414"/>
            <a:ext cx="522515" cy="52251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029158" y="114925"/>
            <a:ext cx="522515" cy="52251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3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5" name="Picture 2" descr="http://content.presentermedia.com/files/clipart/00001000/1680/stickman_question_mark_thinking_pc_image_500_clr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168" y="5755072"/>
            <a:ext cx="1037435" cy="118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303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442" t="71345" r="75648" b="9284"/>
          <a:stretch/>
        </p:blipFill>
        <p:spPr>
          <a:xfrm>
            <a:off x="245928" y="2608234"/>
            <a:ext cx="2581675" cy="29611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9251" t="6889" r="43374" b="27111"/>
          <a:stretch/>
        </p:blipFill>
        <p:spPr>
          <a:xfrm>
            <a:off x="245928" y="160419"/>
            <a:ext cx="2581675" cy="25644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8992" y="2707103"/>
            <a:ext cx="25186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Sketch the diagram: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000" b="1" dirty="0">
                <a:solidFill>
                  <a:srgbClr val="7030A0"/>
                </a:solidFill>
              </a:rPr>
              <a:t>work out the size of the angle DBC. State reasons for your answer. 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000" b="1" dirty="0">
                <a:solidFill>
                  <a:srgbClr val="7030A0"/>
                </a:solidFill>
              </a:rPr>
              <a:t>work out the size of the angle ACD. State reasons for your answer.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3731" y="169282"/>
            <a:ext cx="2573872" cy="5400144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9251" t="6889" r="43374" b="27111"/>
          <a:stretch/>
        </p:blipFill>
        <p:spPr>
          <a:xfrm>
            <a:off x="3036753" y="169282"/>
            <a:ext cx="5907222" cy="5867708"/>
          </a:xfrm>
          <a:prstGeom prst="rect">
            <a:avLst/>
          </a:prstGeom>
        </p:spPr>
      </p:pic>
      <p:sp>
        <p:nvSpPr>
          <p:cNvPr id="7" name="Arc 6"/>
          <p:cNvSpPr/>
          <p:nvPr/>
        </p:nvSpPr>
        <p:spPr>
          <a:xfrm>
            <a:off x="5401343" y="3408"/>
            <a:ext cx="1492386" cy="1492386"/>
          </a:xfrm>
          <a:prstGeom prst="arc">
            <a:avLst>
              <a:gd name="adj1" fmla="val 2571982"/>
              <a:gd name="adj2" fmla="val 4796405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315728" y="1378650"/>
                <a:ext cx="7377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GB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1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728" y="1378650"/>
                <a:ext cx="7377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051263" y="160420"/>
            <a:ext cx="2568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7030A0"/>
                </a:solidFill>
              </a:rPr>
              <a:t>Angles subtended at the circumference in the same segment of a circle are equal.</a:t>
            </a:r>
          </a:p>
        </p:txBody>
      </p:sp>
      <p:sp>
        <p:nvSpPr>
          <p:cNvPr id="10" name="Arc 9"/>
          <p:cNvSpPr/>
          <p:nvPr/>
        </p:nvSpPr>
        <p:spPr>
          <a:xfrm>
            <a:off x="7689315" y="2132686"/>
            <a:ext cx="1492386" cy="1492386"/>
          </a:xfrm>
          <a:prstGeom prst="arc">
            <a:avLst>
              <a:gd name="adj1" fmla="val 7221967"/>
              <a:gd name="adj2" fmla="val 104001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111314" y="3218310"/>
                <a:ext cx="7377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𝟕𝟎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314" y="3218310"/>
                <a:ext cx="73770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946810" y="6045852"/>
            <a:ext cx="5997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Angles subtended at the circumference in a semi circle is a right angle and angles in a triangle sum to 180</a:t>
            </a:r>
            <a:r>
              <a:rPr lang="en-GB" b="1" baseline="300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3" name="Rectangle 12"/>
          <p:cNvSpPr/>
          <p:nvPr/>
        </p:nvSpPr>
        <p:spPr>
          <a:xfrm rot="1870933">
            <a:off x="6727876" y="5045645"/>
            <a:ext cx="314325" cy="3143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75048" y="114926"/>
            <a:ext cx="522515" cy="52251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1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5" name="Picture 14" descr="http://www.cbam.edu.vn/images/answer-icon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8" y="5680520"/>
            <a:ext cx="1092028" cy="101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63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 animBg="1"/>
      <p:bldP spid="11" grpId="0"/>
      <p:bldP spid="12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0442" t="71345" r="75648" b="9284"/>
          <a:stretch/>
        </p:blipFill>
        <p:spPr>
          <a:xfrm>
            <a:off x="182552" y="2550765"/>
            <a:ext cx="2518611" cy="42497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53" t="7941" r="60210" b="29181"/>
          <a:stretch/>
        </p:blipFill>
        <p:spPr>
          <a:xfrm>
            <a:off x="182552" y="160421"/>
            <a:ext cx="2518611" cy="25644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552" y="2707104"/>
            <a:ext cx="251861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Sketch the diagram: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000" b="1" dirty="0">
                <a:solidFill>
                  <a:srgbClr val="7030A0"/>
                </a:solidFill>
              </a:rPr>
              <a:t>work out the size of the angle PQR. State reasons for your answer. 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000" b="1" dirty="0">
                <a:solidFill>
                  <a:srgbClr val="7030A0"/>
                </a:solidFill>
              </a:rPr>
              <a:t>work out the size of the angle PRQ. State reasons for your answer.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000" b="1" dirty="0">
                <a:solidFill>
                  <a:srgbClr val="7030A0"/>
                </a:solidFill>
              </a:rPr>
              <a:t>work out the size of the angle POQ. State reasons for your answer.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552" y="160420"/>
            <a:ext cx="2518611" cy="6640111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053" t="7941" r="60210" b="29181"/>
          <a:stretch/>
        </p:blipFill>
        <p:spPr>
          <a:xfrm>
            <a:off x="3025600" y="237293"/>
            <a:ext cx="5774733" cy="5879728"/>
          </a:xfrm>
          <a:prstGeom prst="rect">
            <a:avLst/>
          </a:prstGeom>
        </p:spPr>
      </p:pic>
      <p:sp>
        <p:nvSpPr>
          <p:cNvPr id="9" name="Arc 8"/>
          <p:cNvSpPr/>
          <p:nvPr/>
        </p:nvSpPr>
        <p:spPr>
          <a:xfrm>
            <a:off x="7307947" y="3908435"/>
            <a:ext cx="1492386" cy="1492386"/>
          </a:xfrm>
          <a:prstGeom prst="arc">
            <a:avLst>
              <a:gd name="adj1" fmla="val 9760399"/>
              <a:gd name="adj2" fmla="val 15191885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983510" y="3677602"/>
                <a:ext cx="7377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𝟗𝟎</m:t>
                      </m:r>
                      <m:r>
                        <a:rPr lang="en-GB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1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510" y="3677602"/>
                <a:ext cx="7377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3051262" y="160420"/>
            <a:ext cx="3633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ea typeface="Cambria Math" panose="02040503050406030204" pitchFamily="18" charset="0"/>
              </a:rPr>
              <a:t>Angle at the circumference in a semi-circle is a right angle</a:t>
            </a:r>
            <a:endParaRPr lang="en-GB" sz="1200" b="1" dirty="0">
              <a:solidFill>
                <a:srgbClr val="7030A0"/>
              </a:solidFill>
            </a:endParaRPr>
          </a:p>
        </p:txBody>
      </p:sp>
      <p:sp>
        <p:nvSpPr>
          <p:cNvPr id="12" name="Arc 11"/>
          <p:cNvSpPr/>
          <p:nvPr/>
        </p:nvSpPr>
        <p:spPr>
          <a:xfrm>
            <a:off x="4515261" y="4834440"/>
            <a:ext cx="1492386" cy="1492386"/>
          </a:xfrm>
          <a:prstGeom prst="arc">
            <a:avLst>
              <a:gd name="adj1" fmla="val 17329444"/>
              <a:gd name="adj2" fmla="val 204715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717014" y="4603607"/>
                <a:ext cx="7377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𝟓𝟔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014" y="4603607"/>
                <a:ext cx="73770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3626070" y="6091893"/>
            <a:ext cx="4393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Angles subtended at the circumference in the same segment of a circle are equal.</a:t>
            </a:r>
          </a:p>
        </p:txBody>
      </p:sp>
      <p:sp>
        <p:nvSpPr>
          <p:cNvPr id="15" name="Arc 14"/>
          <p:cNvSpPr/>
          <p:nvPr/>
        </p:nvSpPr>
        <p:spPr>
          <a:xfrm>
            <a:off x="5085289" y="3144717"/>
            <a:ext cx="1492386" cy="1492386"/>
          </a:xfrm>
          <a:prstGeom prst="arc">
            <a:avLst>
              <a:gd name="adj1" fmla="val 17316962"/>
              <a:gd name="adj2" fmla="val 112270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158854" y="2875448"/>
                <a:ext cx="92204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𝟏𝟏𝟐</m:t>
                      </m:r>
                      <m:r>
                        <a:rPr lang="en-GB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16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854" y="2875448"/>
                <a:ext cx="92204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3051262" y="842458"/>
            <a:ext cx="168979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Angle at the centre is twice the angle at the circumference</a:t>
            </a:r>
          </a:p>
        </p:txBody>
      </p:sp>
      <p:sp>
        <p:nvSpPr>
          <p:cNvPr id="18" name="Arc 17"/>
          <p:cNvSpPr/>
          <p:nvPr/>
        </p:nvSpPr>
        <p:spPr>
          <a:xfrm>
            <a:off x="3490153" y="736156"/>
            <a:ext cx="5031729" cy="5044534"/>
          </a:xfrm>
          <a:prstGeom prst="arc">
            <a:avLst>
              <a:gd name="adj1" fmla="val 17355056"/>
              <a:gd name="adj2" fmla="val 1996662"/>
            </a:avLst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75048" y="114926"/>
            <a:ext cx="522515" cy="52251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2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0" name="Picture 19" descr="http://www.cbam.edu.vn/images/answer-icon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340" y="5035985"/>
            <a:ext cx="1092028" cy="101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70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0442" t="71345" r="75648" b="9284"/>
          <a:stretch/>
        </p:blipFill>
        <p:spPr>
          <a:xfrm>
            <a:off x="3521143" y="106219"/>
            <a:ext cx="5496733" cy="57884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442" t="71345" r="75648" b="9284"/>
          <a:stretch/>
        </p:blipFill>
        <p:spPr>
          <a:xfrm>
            <a:off x="177281" y="97356"/>
            <a:ext cx="3137739" cy="57884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81" y="219612"/>
            <a:ext cx="2718449" cy="2700386"/>
          </a:xfrm>
          <a:prstGeom prst="rect">
            <a:avLst/>
          </a:prstGeom>
        </p:spPr>
      </p:pic>
      <p:sp>
        <p:nvSpPr>
          <p:cNvPr id="4" name="AutoShape 1"/>
          <p:cNvSpPr>
            <a:spLocks noChangeAspect="1" noChangeArrowheads="1"/>
          </p:cNvSpPr>
          <p:nvPr/>
        </p:nvSpPr>
        <p:spPr bwMode="auto">
          <a:xfrm>
            <a:off x="3521143" y="196225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5" name="AutoShape 2"/>
          <p:cNvSpPr>
            <a:spLocks noChangeAspect="1" noChangeArrowheads="1"/>
          </p:cNvSpPr>
          <p:nvPr/>
        </p:nvSpPr>
        <p:spPr bwMode="auto">
          <a:xfrm>
            <a:off x="3521143" y="196225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6" name="AutoShape 3"/>
          <p:cNvSpPr>
            <a:spLocks noChangeAspect="1" noChangeArrowheads="1"/>
          </p:cNvSpPr>
          <p:nvPr/>
        </p:nvSpPr>
        <p:spPr bwMode="auto">
          <a:xfrm>
            <a:off x="3521143" y="196225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7" name="TextBox 6"/>
          <p:cNvSpPr txBox="1"/>
          <p:nvPr/>
        </p:nvSpPr>
        <p:spPr>
          <a:xfrm>
            <a:off x="177280" y="2920699"/>
            <a:ext cx="32280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Sketch the diagram:</a:t>
            </a:r>
          </a:p>
          <a:p>
            <a:pPr marL="457200" indent="-457200">
              <a:buFont typeface="+mj-lt"/>
              <a:buAutoNum type="alphaLcParenR"/>
            </a:pPr>
            <a:r>
              <a:rPr lang="en-GB" b="1" dirty="0">
                <a:solidFill>
                  <a:srgbClr val="7030A0"/>
                </a:solidFill>
              </a:rPr>
              <a:t>work out the size of the angle ADB. State reasons for your answer. </a:t>
            </a:r>
          </a:p>
          <a:p>
            <a:pPr marL="457200" indent="-457200">
              <a:buFont typeface="+mj-lt"/>
              <a:buAutoNum type="alphaLcParenR"/>
            </a:pPr>
            <a:r>
              <a:rPr lang="en-GB" b="1" dirty="0">
                <a:solidFill>
                  <a:srgbClr val="7030A0"/>
                </a:solidFill>
              </a:rPr>
              <a:t>work out the size of the angle DBA. State reasons for your answer.</a:t>
            </a:r>
          </a:p>
          <a:p>
            <a:pPr marL="457200" indent="-457200">
              <a:buFont typeface="+mj-lt"/>
              <a:buAutoNum type="alphaLcParenR"/>
            </a:pPr>
            <a:r>
              <a:rPr lang="en-GB" b="1" dirty="0">
                <a:solidFill>
                  <a:srgbClr val="7030A0"/>
                </a:solidFill>
              </a:rPr>
              <a:t>work out the size of the angle CAD. State reasons for your answer.</a:t>
            </a:r>
          </a:p>
        </p:txBody>
      </p:sp>
      <p:sp>
        <p:nvSpPr>
          <p:cNvPr id="8" name="Rectangle 7"/>
          <p:cNvSpPr/>
          <p:nvPr/>
        </p:nvSpPr>
        <p:spPr>
          <a:xfrm>
            <a:off x="173278" y="106220"/>
            <a:ext cx="3141742" cy="5779573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543" y="106219"/>
            <a:ext cx="5193975" cy="5159463"/>
          </a:xfrm>
          <a:prstGeom prst="rect">
            <a:avLst/>
          </a:prstGeom>
        </p:spPr>
      </p:pic>
      <p:sp>
        <p:nvSpPr>
          <p:cNvPr id="11" name="Arc 10"/>
          <p:cNvSpPr/>
          <p:nvPr/>
        </p:nvSpPr>
        <p:spPr>
          <a:xfrm>
            <a:off x="7304592" y="3732194"/>
            <a:ext cx="1492386" cy="1492386"/>
          </a:xfrm>
          <a:prstGeom prst="arc">
            <a:avLst>
              <a:gd name="adj1" fmla="val 11046740"/>
              <a:gd name="adj2" fmla="val 1355266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693378" y="3820904"/>
                <a:ext cx="7377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𝟒𝟏</m:t>
                      </m:r>
                      <m:r>
                        <a:rPr lang="en-GB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1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3378" y="3820904"/>
                <a:ext cx="73770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3557751" y="5257004"/>
            <a:ext cx="3633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ea typeface="Cambria Math" panose="02040503050406030204" pitchFamily="18" charset="0"/>
              </a:rPr>
              <a:t>Angles subtended in the same segment are equal</a:t>
            </a:r>
            <a:endParaRPr lang="en-GB" sz="1200" b="1" dirty="0">
              <a:solidFill>
                <a:srgbClr val="7030A0"/>
              </a:solidFill>
            </a:endParaRPr>
          </a:p>
        </p:txBody>
      </p:sp>
      <p:sp>
        <p:nvSpPr>
          <p:cNvPr id="14" name="Arc 13"/>
          <p:cNvSpPr/>
          <p:nvPr/>
        </p:nvSpPr>
        <p:spPr>
          <a:xfrm>
            <a:off x="3741863" y="126844"/>
            <a:ext cx="1492386" cy="1492386"/>
          </a:xfrm>
          <a:prstGeom prst="arc">
            <a:avLst>
              <a:gd name="adj1" fmla="val 2832920"/>
              <a:gd name="adj2" fmla="val 567359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488056" y="1656758"/>
                <a:ext cx="7377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𝟒𝟗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056" y="1656758"/>
                <a:ext cx="73770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157690" y="5944887"/>
            <a:ext cx="43933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Angles subtended at the circumference in a semi circle is a right angle and angles in a triangle sum to 180</a:t>
            </a:r>
            <a:r>
              <a:rPr lang="en-GB" b="1" baseline="30000" dirty="0">
                <a:solidFill>
                  <a:srgbClr val="FF0000"/>
                </a:solidFill>
              </a:rPr>
              <a:t>o</a:t>
            </a:r>
          </a:p>
          <a:p>
            <a:r>
              <a:rPr lang="en-GB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 rot="182971">
            <a:off x="4262675" y="3879124"/>
            <a:ext cx="314325" cy="3143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c 17"/>
          <p:cNvSpPr/>
          <p:nvPr/>
        </p:nvSpPr>
        <p:spPr>
          <a:xfrm>
            <a:off x="3472481" y="3461103"/>
            <a:ext cx="1492386" cy="1492387"/>
          </a:xfrm>
          <a:prstGeom prst="arc">
            <a:avLst>
              <a:gd name="adj1" fmla="val 19345811"/>
              <a:gd name="adj2" fmla="val 17643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958629" y="3729463"/>
                <a:ext cx="7377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𝟒𝟏</m:t>
                      </m:r>
                      <m:r>
                        <a:rPr lang="en-GB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16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629" y="3729463"/>
                <a:ext cx="73770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4585138" y="5963953"/>
            <a:ext cx="44327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Angle subtended at the circumference in a semi circle is a right angle and angles subtended in the same sector are </a:t>
            </a:r>
            <a:r>
              <a:rPr lang="en-GB" b="1" dirty="0" err="1">
                <a:solidFill>
                  <a:srgbClr val="00B050"/>
                </a:solidFill>
              </a:rPr>
              <a:t>eqaul</a:t>
            </a:r>
            <a:endParaRPr lang="en-GB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7376327" y="3410024"/>
                <a:ext cx="7377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𝟒𝟗</m:t>
                      </m:r>
                      <m:r>
                        <a:rPr lang="en-GB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16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327" y="3410024"/>
                <a:ext cx="73770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342957" y="3217567"/>
                <a:ext cx="7377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𝟒𝟗</m:t>
                      </m:r>
                      <m:r>
                        <a:rPr lang="en-GB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16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957" y="3217567"/>
                <a:ext cx="73770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75048" y="114926"/>
            <a:ext cx="522515" cy="52251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3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4" name="Picture 23" descr="http://www.cbam.edu.vn/images/answer-icon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658" y="75923"/>
            <a:ext cx="644522" cy="60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50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 animBg="1"/>
      <p:bldP spid="15" grpId="0"/>
      <p:bldP spid="16" grpId="0"/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82058" y="801352"/>
            <a:ext cx="4162097" cy="4162097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4321076" y="2840700"/>
            <a:ext cx="84082" cy="8408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202218" y="2924782"/>
                <a:ext cx="5293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218" y="2924782"/>
                <a:ext cx="52931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3536953" y="913577"/>
            <a:ext cx="84082" cy="8408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187913" y="1919179"/>
            <a:ext cx="84082" cy="8408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272297" y="432398"/>
                <a:ext cx="5036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297" y="432398"/>
                <a:ext cx="50366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259681" y="1463783"/>
                <a:ext cx="5293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681" y="1463783"/>
                <a:ext cx="52931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3303377" y="4653833"/>
            <a:ext cx="84082" cy="8408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860957" y="4691550"/>
                <a:ext cx="5036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957" y="4691550"/>
                <a:ext cx="50366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>
            <a:stCxn id="10" idx="7"/>
            <a:endCxn id="6" idx="4"/>
          </p:cNvCxnSpPr>
          <p:nvPr/>
        </p:nvCxnSpPr>
        <p:spPr>
          <a:xfrm flipV="1">
            <a:off x="3375145" y="997659"/>
            <a:ext cx="203849" cy="36684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7"/>
            <a:endCxn id="7" idx="3"/>
          </p:cNvCxnSpPr>
          <p:nvPr/>
        </p:nvCxnSpPr>
        <p:spPr>
          <a:xfrm flipV="1">
            <a:off x="3375145" y="1990947"/>
            <a:ext cx="2825082" cy="2675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" idx="6"/>
            <a:endCxn id="7" idx="2"/>
          </p:cNvCxnSpPr>
          <p:nvPr/>
        </p:nvCxnSpPr>
        <p:spPr>
          <a:xfrm flipV="1">
            <a:off x="4405158" y="1961220"/>
            <a:ext cx="1782755" cy="9215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" idx="1"/>
            <a:endCxn id="6" idx="5"/>
          </p:cNvCxnSpPr>
          <p:nvPr/>
        </p:nvCxnSpPr>
        <p:spPr>
          <a:xfrm flipH="1" flipV="1">
            <a:off x="3608721" y="985345"/>
            <a:ext cx="724669" cy="18676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/>
          <p:cNvSpPr/>
          <p:nvPr/>
        </p:nvSpPr>
        <p:spPr>
          <a:xfrm>
            <a:off x="3626689" y="2143197"/>
            <a:ext cx="1492386" cy="1492386"/>
          </a:xfrm>
          <a:prstGeom prst="arc">
            <a:avLst>
              <a:gd name="adj1" fmla="val 14795411"/>
              <a:gd name="adj2" fmla="val 1992120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c 18"/>
          <p:cNvSpPr/>
          <p:nvPr/>
        </p:nvSpPr>
        <p:spPr>
          <a:xfrm>
            <a:off x="2599225" y="3942349"/>
            <a:ext cx="1492386" cy="1492386"/>
          </a:xfrm>
          <a:prstGeom prst="arc">
            <a:avLst>
              <a:gd name="adj1" fmla="val 16576605"/>
              <a:gd name="adj2" fmla="val 189255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321776" y="1702964"/>
                <a:ext cx="8306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𝟖𝟎</m:t>
                      </m:r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776" y="1702964"/>
                <a:ext cx="83067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570511" y="3314230"/>
                <a:ext cx="60785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511" y="3314230"/>
                <a:ext cx="60785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Pentagon 23"/>
          <p:cNvSpPr/>
          <p:nvPr/>
        </p:nvSpPr>
        <p:spPr>
          <a:xfrm>
            <a:off x="11917" y="6529800"/>
            <a:ext cx="8837928" cy="333910"/>
          </a:xfrm>
          <a:prstGeom prst="homePlate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7030A0"/>
                </a:solidFill>
              </a:rPr>
              <a:t>Aim: Prove and use circle theorems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490399" y="3193606"/>
                <a:ext cx="830677" cy="52322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en-GB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399" y="3193606"/>
                <a:ext cx="83067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473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7" grpId="0" animBg="1"/>
      <p:bldP spid="8" grpId="0"/>
      <p:bldP spid="9" grpId="0"/>
      <p:bldP spid="10" grpId="0" animBg="1"/>
      <p:bldP spid="11" grpId="0"/>
      <p:bldP spid="18" grpId="0" animBg="1"/>
      <p:bldP spid="19" grpId="0" animBg="1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9550" y="875594"/>
            <a:ext cx="8686800" cy="54299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209550" y="875594"/>
            <a:ext cx="8504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Circle Theorem 4</a:t>
            </a:r>
          </a:p>
          <a:p>
            <a:r>
              <a:rPr lang="en-GB" sz="2400" b="1" dirty="0">
                <a:solidFill>
                  <a:srgbClr val="7030A0"/>
                </a:solidFill>
              </a:rPr>
              <a:t>The sum of the opposite angles of a Cyclical Quadrilateral is 180</a:t>
            </a:r>
            <a:r>
              <a:rPr lang="en-GB" sz="2400" b="1" baseline="30000" dirty="0">
                <a:solidFill>
                  <a:srgbClr val="7030A0"/>
                </a:solidFill>
              </a:rPr>
              <a:t>o</a:t>
            </a:r>
            <a:r>
              <a:rPr lang="en-GB" sz="24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6" name="Pentagon 15"/>
          <p:cNvSpPr/>
          <p:nvPr/>
        </p:nvSpPr>
        <p:spPr>
          <a:xfrm>
            <a:off x="11917" y="6529800"/>
            <a:ext cx="8837928" cy="333910"/>
          </a:xfrm>
          <a:prstGeom prst="homePlate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7030A0"/>
                </a:solidFill>
              </a:rPr>
              <a:t>Aim: Prove and use circle theorems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76853" y="1795678"/>
            <a:ext cx="4051358" cy="4683338"/>
            <a:chOff x="519501" y="1441291"/>
            <a:chExt cx="4600351" cy="5317970"/>
          </a:xfrm>
        </p:grpSpPr>
        <p:sp>
          <p:nvSpPr>
            <p:cNvPr id="15" name="Arc 14"/>
            <p:cNvSpPr/>
            <p:nvPr/>
          </p:nvSpPr>
          <p:spPr>
            <a:xfrm>
              <a:off x="519501" y="4298207"/>
              <a:ext cx="1492386" cy="1492386"/>
            </a:xfrm>
            <a:prstGeom prst="arc">
              <a:avLst>
                <a:gd name="adj1" fmla="val 16637931"/>
                <a:gd name="adj2" fmla="val 1487988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Arc 16"/>
            <p:cNvSpPr/>
            <p:nvPr/>
          </p:nvSpPr>
          <p:spPr>
            <a:xfrm>
              <a:off x="3362159" y="1441291"/>
              <a:ext cx="1492386" cy="1492386"/>
            </a:xfrm>
            <a:prstGeom prst="arc">
              <a:avLst>
                <a:gd name="adj1" fmla="val 5948133"/>
                <a:gd name="adj2" fmla="val 10292208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957755" y="1878538"/>
              <a:ext cx="4162097" cy="4162097"/>
            </a:xfrm>
            <a:prstGeom prst="ellips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2996773" y="3917886"/>
              <a:ext cx="84082" cy="8408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2451657" y="4001968"/>
                  <a:ext cx="52931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oMath>
                    </m:oMathPara>
                  </a14:m>
                  <a:endParaRPr lang="en-GB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1657" y="4001968"/>
                  <a:ext cx="529311" cy="5232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Oval 20"/>
            <p:cNvSpPr/>
            <p:nvPr/>
          </p:nvSpPr>
          <p:spPr>
            <a:xfrm>
              <a:off x="1532246" y="2455277"/>
              <a:ext cx="84082" cy="8408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3378697" y="5957120"/>
              <a:ext cx="84082" cy="8408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1063617" y="2073082"/>
                  <a:ext cx="50366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GB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617" y="2073082"/>
                  <a:ext cx="503663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3132475" y="6011859"/>
                  <a:ext cx="4924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oMath>
                    </m:oMathPara>
                  </a14:m>
                  <a:endParaRPr lang="en-GB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2475" y="6011859"/>
                  <a:ext cx="492443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Oval 24"/>
            <p:cNvSpPr/>
            <p:nvPr/>
          </p:nvSpPr>
          <p:spPr>
            <a:xfrm>
              <a:off x="4081174" y="2139089"/>
              <a:ext cx="84082" cy="8408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4051062" y="1734787"/>
                  <a:ext cx="52610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oMath>
                    </m:oMathPara>
                  </a14:m>
                  <a:endParaRPr lang="en-GB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1062" y="1734787"/>
                  <a:ext cx="526106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/>
            <p:cNvCxnSpPr>
              <a:stCxn id="22" idx="2"/>
              <a:endCxn id="30" idx="5"/>
            </p:cNvCxnSpPr>
            <p:nvPr/>
          </p:nvCxnSpPr>
          <p:spPr>
            <a:xfrm flipH="1" flipV="1">
              <a:off x="1296283" y="5080284"/>
              <a:ext cx="2082414" cy="91887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5" idx="4"/>
              <a:endCxn id="22" idx="0"/>
            </p:cNvCxnSpPr>
            <p:nvPr/>
          </p:nvCxnSpPr>
          <p:spPr>
            <a:xfrm flipH="1">
              <a:off x="3420738" y="2223171"/>
              <a:ext cx="702477" cy="373394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1" idx="6"/>
              <a:endCxn id="25" idx="3"/>
            </p:cNvCxnSpPr>
            <p:nvPr/>
          </p:nvCxnSpPr>
          <p:spPr>
            <a:xfrm flipV="1">
              <a:off x="1616328" y="2210857"/>
              <a:ext cx="2477160" cy="28646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1224515" y="5008516"/>
              <a:ext cx="84082" cy="8408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838936" y="5176401"/>
                  <a:ext cx="53572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oMath>
                    </m:oMathPara>
                  </a14:m>
                  <a:endParaRPr lang="en-GB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936" y="5176401"/>
                  <a:ext cx="535723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Connector 32"/>
            <p:cNvCxnSpPr>
              <a:stCxn id="30" idx="0"/>
              <a:endCxn id="21" idx="4"/>
            </p:cNvCxnSpPr>
            <p:nvPr/>
          </p:nvCxnSpPr>
          <p:spPr>
            <a:xfrm flipV="1">
              <a:off x="1266556" y="2539359"/>
              <a:ext cx="307731" cy="246915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Arc 33"/>
            <p:cNvSpPr/>
            <p:nvPr/>
          </p:nvSpPr>
          <p:spPr>
            <a:xfrm>
              <a:off x="838181" y="1757282"/>
              <a:ext cx="1492386" cy="1492386"/>
            </a:xfrm>
            <a:prstGeom prst="arc">
              <a:avLst>
                <a:gd name="adj1" fmla="val 21196345"/>
                <a:gd name="adj2" fmla="val 579691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Arc 34"/>
            <p:cNvSpPr/>
            <p:nvPr/>
          </p:nvSpPr>
          <p:spPr>
            <a:xfrm>
              <a:off x="2670736" y="5266875"/>
              <a:ext cx="1492386" cy="1492386"/>
            </a:xfrm>
            <a:prstGeom prst="arc">
              <a:avLst>
                <a:gd name="adj1" fmla="val 12266433"/>
                <a:gd name="adj2" fmla="val 1676010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8800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1917" y="6529800"/>
            <a:ext cx="8837928" cy="333910"/>
          </a:xfrm>
          <a:prstGeom prst="homePlate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7030A0"/>
                </a:solidFill>
              </a:rPr>
              <a:t>Aim: Prove and use circle theorems</a:t>
            </a:r>
          </a:p>
        </p:txBody>
      </p:sp>
      <p:sp>
        <p:nvSpPr>
          <p:cNvPr id="3" name="Rectangle 2"/>
          <p:cNvSpPr/>
          <p:nvPr/>
        </p:nvSpPr>
        <p:spPr>
          <a:xfrm>
            <a:off x="278525" y="278552"/>
            <a:ext cx="86552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Sketch the diagram and then work out the sizes of the lettered angles in each circle.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23" t="46439" r="27642" b="44066"/>
          <a:stretch/>
        </p:blipFill>
        <p:spPr>
          <a:xfrm>
            <a:off x="357351" y="1109549"/>
            <a:ext cx="8096240" cy="4818285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42"/>
          <a:stretch/>
        </p:blipFill>
        <p:spPr>
          <a:xfrm>
            <a:off x="544050" y="1260706"/>
            <a:ext cx="7904757" cy="445558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365452" y="4833978"/>
            <a:ext cx="449717" cy="965517"/>
            <a:chOff x="4799512" y="3429000"/>
            <a:chExt cx="805869" cy="1730155"/>
          </a:xfrm>
        </p:grpSpPr>
        <p:pic>
          <p:nvPicPr>
            <p:cNvPr id="8" name="Picture 2" descr="http://images.clipshrine.com/download/downloadpngmedium/chili-pepper--16921-medium.png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4799512" y="3429000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images.clipshrine.com/download/downloadpngmedium/chili-pepper--16921-medium.png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5088734" y="3629879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2334588" y="941301"/>
            <a:ext cx="432474" cy="938463"/>
            <a:chOff x="6451416" y="3355438"/>
            <a:chExt cx="774970" cy="1681676"/>
          </a:xfrm>
        </p:grpSpPr>
        <p:pic>
          <p:nvPicPr>
            <p:cNvPr id="11" name="Picture 2" descr="http://images.clipshrine.com/download/downloadpngmedium/chili-pepper--16921-medium.png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8" r="-668"/>
            <a:stretch/>
          </p:blipFill>
          <p:spPr bwMode="auto">
            <a:xfrm>
              <a:off x="6451416" y="3355438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images.clipshrine.com/download/downloadpngmedium/chili-pepper--16921-medium.png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8" r="-668"/>
            <a:stretch/>
          </p:blipFill>
          <p:spPr bwMode="auto">
            <a:xfrm>
              <a:off x="6709739" y="3507838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8004530" y="1094053"/>
            <a:ext cx="444277" cy="946396"/>
            <a:chOff x="3335273" y="2886419"/>
            <a:chExt cx="796120" cy="1695891"/>
          </a:xfrm>
        </p:grpSpPr>
        <p:pic>
          <p:nvPicPr>
            <p:cNvPr id="14" name="Picture 2" descr="http://images.clipshrine.com/download/downloadpngmedium/chili-pepper--16921-medium.png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3335273" y="2886419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images.clipshrine.com/download/downloadpngmedium/chili-pepper--16921-medium.png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8" r="-668"/>
            <a:stretch/>
          </p:blipFill>
          <p:spPr bwMode="auto">
            <a:xfrm>
              <a:off x="3614746" y="3053034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Oval 15"/>
          <p:cNvSpPr/>
          <p:nvPr/>
        </p:nvSpPr>
        <p:spPr>
          <a:xfrm>
            <a:off x="468932" y="1185791"/>
            <a:ext cx="380388" cy="3803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1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7" name="Picture 2" descr="http://content.presentermedia.com/files/clipart/00001000/1680/stickman_question_mark_thinking_pc_image_500_clr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463" y="4127066"/>
            <a:ext cx="1037435" cy="118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3367300" y="1165710"/>
            <a:ext cx="380388" cy="3803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265668" y="1165710"/>
            <a:ext cx="380388" cy="3803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3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68932" y="3489041"/>
            <a:ext cx="380388" cy="3803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4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350739" y="3441002"/>
            <a:ext cx="380388" cy="3803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5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347622" y="3488500"/>
            <a:ext cx="380388" cy="3803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6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227021" y="3678694"/>
            <a:ext cx="449717" cy="965517"/>
            <a:chOff x="4799512" y="3429000"/>
            <a:chExt cx="805869" cy="1730155"/>
          </a:xfrm>
        </p:grpSpPr>
        <p:pic>
          <p:nvPicPr>
            <p:cNvPr id="24" name="Picture 2" descr="http://images.clipshrine.com/download/downloadpngmedium/chili-pepper--16921-medium.png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4799512" y="3429000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http://images.clipshrine.com/download/downloadpngmedium/chili-pepper--16921-medium.png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5088734" y="3629879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5169559" y="1053489"/>
            <a:ext cx="432474" cy="938463"/>
            <a:chOff x="6451416" y="3355438"/>
            <a:chExt cx="774970" cy="1681676"/>
          </a:xfrm>
        </p:grpSpPr>
        <p:pic>
          <p:nvPicPr>
            <p:cNvPr id="27" name="Picture 2" descr="http://images.clipshrine.com/download/downloadpngmedium/chili-pepper--16921-medium.png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8" r="-668"/>
            <a:stretch/>
          </p:blipFill>
          <p:spPr bwMode="auto">
            <a:xfrm>
              <a:off x="6451416" y="3355438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http://images.clipshrine.com/download/downloadpngmedium/chili-pepper--16921-medium.png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8" r="-668"/>
            <a:stretch/>
          </p:blipFill>
          <p:spPr bwMode="auto">
            <a:xfrm>
              <a:off x="6709739" y="3507838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2348274" y="5343471"/>
            <a:ext cx="444277" cy="946396"/>
            <a:chOff x="3335273" y="2886419"/>
            <a:chExt cx="796120" cy="1695891"/>
          </a:xfrm>
        </p:grpSpPr>
        <p:pic>
          <p:nvPicPr>
            <p:cNvPr id="30" name="Picture 2" descr="http://images.clipshrine.com/download/downloadpngmedium/chili-pepper--16921-medium.png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3335273" y="2886419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http://images.clipshrine.com/download/downloadpngmedium/chili-pepper--16921-medium.png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8" r="-668"/>
            <a:stretch/>
          </p:blipFill>
          <p:spPr bwMode="auto">
            <a:xfrm>
              <a:off x="3614746" y="3053034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6731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1917" y="6529800"/>
            <a:ext cx="8837928" cy="333910"/>
          </a:xfrm>
          <a:prstGeom prst="homePlate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7030A0"/>
                </a:solidFill>
              </a:rPr>
              <a:t>Aim: Prove and use circle theorems</a:t>
            </a:r>
          </a:p>
        </p:txBody>
      </p:sp>
      <p:sp>
        <p:nvSpPr>
          <p:cNvPr id="3" name="Rectangle 2"/>
          <p:cNvSpPr/>
          <p:nvPr/>
        </p:nvSpPr>
        <p:spPr>
          <a:xfrm>
            <a:off x="278525" y="278552"/>
            <a:ext cx="86552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Sketch the diagram and then work out the sizes of the lettered angles in each circle.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17" b="52810"/>
          <a:stretch/>
        </p:blipFill>
        <p:spPr>
          <a:xfrm>
            <a:off x="544050" y="1260706"/>
            <a:ext cx="5036943" cy="5161146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468931" y="1185790"/>
            <a:ext cx="933717" cy="93371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1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2" name="Picture 31" descr="http://www.cbam.edu.vn/images/answer-ico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765" y="5404380"/>
            <a:ext cx="1092028" cy="101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44717" y="4319752"/>
                <a:ext cx="922047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en-GB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717" y="4319752"/>
                <a:ext cx="92204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353857" y="4038081"/>
                <a:ext cx="922047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𝟗𝟓</m:t>
                      </m:r>
                      <m:r>
                        <a:rPr lang="en-GB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857" y="4038081"/>
                <a:ext cx="92204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806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1917" y="6529800"/>
            <a:ext cx="8837928" cy="333910"/>
          </a:xfrm>
          <a:prstGeom prst="homePlate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7030A0"/>
                </a:solidFill>
              </a:rPr>
              <a:t>Aim: Prove and use circle theorems</a:t>
            </a:r>
          </a:p>
        </p:txBody>
      </p:sp>
      <p:sp>
        <p:nvSpPr>
          <p:cNvPr id="3" name="Rectangle 2"/>
          <p:cNvSpPr/>
          <p:nvPr/>
        </p:nvSpPr>
        <p:spPr>
          <a:xfrm>
            <a:off x="278525" y="278552"/>
            <a:ext cx="86552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Sketch the diagram and then work out the sizes of the lettered angles in each circle.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2" r="55528" b="52102"/>
          <a:stretch/>
        </p:blipFill>
        <p:spPr>
          <a:xfrm>
            <a:off x="278524" y="1204545"/>
            <a:ext cx="5039709" cy="5168271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324556" y="1109549"/>
            <a:ext cx="921192" cy="80815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2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2" name="Picture 31" descr="http://www.cbam.edu.vn/images/answer-ico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765" y="5404380"/>
            <a:ext cx="1092028" cy="101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921875" y="2596055"/>
                <a:ext cx="922047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𝟗𝟐</m:t>
                      </m:r>
                      <m:r>
                        <a:rPr lang="en-GB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875" y="2596055"/>
                <a:ext cx="92204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671144" y="2596054"/>
                <a:ext cx="922047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𝟗𝟎</m:t>
                      </m:r>
                      <m:r>
                        <a:rPr lang="en-GB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144" y="2596054"/>
                <a:ext cx="92204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069020" y="4088524"/>
                <a:ext cx="922047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𝟗𝟎</m:t>
                      </m:r>
                      <m:r>
                        <a:rPr lang="en-GB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020" y="4088524"/>
                <a:ext cx="92204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40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1917" y="6529800"/>
            <a:ext cx="8837928" cy="333910"/>
          </a:xfrm>
          <a:prstGeom prst="homePlate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7030A0"/>
                </a:solidFill>
              </a:rPr>
              <a:t>Aim: Prove and use circle theorems</a:t>
            </a:r>
          </a:p>
        </p:txBody>
      </p:sp>
      <p:sp>
        <p:nvSpPr>
          <p:cNvPr id="3" name="Rectangle 2"/>
          <p:cNvSpPr/>
          <p:nvPr/>
        </p:nvSpPr>
        <p:spPr>
          <a:xfrm>
            <a:off x="278525" y="278552"/>
            <a:ext cx="86552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Sketch the diagram and then work out the sizes of the lettered angles in each circle.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9" r="27642" b="52810"/>
          <a:stretch/>
        </p:blipFill>
        <p:spPr>
          <a:xfrm>
            <a:off x="388883" y="1204544"/>
            <a:ext cx="5783480" cy="5122683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758245" y="1109548"/>
            <a:ext cx="926759" cy="9267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3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2" name="Picture 31" descr="http://www.cbam.edu.vn/images/answer-ico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765" y="5404380"/>
            <a:ext cx="1092028" cy="101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113316" y="2047477"/>
                <a:ext cx="1167307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𝟏𝟏𝟎</m:t>
                      </m:r>
                      <m:r>
                        <a:rPr lang="en-GB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316" y="2047477"/>
                <a:ext cx="116730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175520" y="2047477"/>
                <a:ext cx="1167307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𝟏𝟏𝟎</m:t>
                      </m:r>
                      <m:r>
                        <a:rPr lang="en-GB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520" y="2047477"/>
                <a:ext cx="116730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529662" y="4187352"/>
                <a:ext cx="922047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𝟕𝟎</m:t>
                      </m:r>
                      <m:r>
                        <a:rPr lang="en-GB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662" y="4187352"/>
                <a:ext cx="92204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loud 35"/>
          <p:cNvSpPr/>
          <p:nvPr/>
        </p:nvSpPr>
        <p:spPr>
          <a:xfrm>
            <a:off x="6482113" y="1204544"/>
            <a:ext cx="1975421" cy="125152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Allied angles sum to 180</a:t>
            </a:r>
            <a:r>
              <a:rPr lang="en-GB" b="1" baseline="30000" dirty="0">
                <a:solidFill>
                  <a:srgbClr val="FF0000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424640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1917" y="6529800"/>
            <a:ext cx="8837928" cy="333910"/>
          </a:xfrm>
          <a:prstGeom prst="homePlate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7030A0"/>
                </a:solidFill>
              </a:rPr>
              <a:t>Aim: Prove and use circle theorems</a:t>
            </a:r>
          </a:p>
        </p:txBody>
      </p:sp>
      <p:sp>
        <p:nvSpPr>
          <p:cNvPr id="3" name="Rectangle 2"/>
          <p:cNvSpPr/>
          <p:nvPr/>
        </p:nvSpPr>
        <p:spPr>
          <a:xfrm>
            <a:off x="278525" y="278552"/>
            <a:ext cx="86552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Sketch the diagram and then work out the sizes of the lettered angles in each circle.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41" r="79292"/>
          <a:stretch/>
        </p:blipFill>
        <p:spPr>
          <a:xfrm>
            <a:off x="353644" y="1282262"/>
            <a:ext cx="4954080" cy="4991745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278525" y="1334421"/>
            <a:ext cx="833022" cy="8330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4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2" name="Picture 31" descr="http://www.cbam.edu.vn/images/answer-ico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765" y="5404380"/>
            <a:ext cx="1092028" cy="101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690648" y="2543503"/>
                <a:ext cx="922047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𝟗𝟏</m:t>
                      </m:r>
                      <m:r>
                        <a:rPr lang="en-GB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648" y="2543503"/>
                <a:ext cx="92204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534509" y="4540469"/>
                <a:ext cx="922047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𝟖𝟗</m:t>
                      </m:r>
                      <m:r>
                        <a:rPr lang="en-GB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509" y="4540469"/>
                <a:ext cx="92204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606565" y="4408755"/>
                <a:ext cx="922047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𝟖𝟗</m:t>
                      </m:r>
                      <m:r>
                        <a:rPr lang="en-GB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565" y="4408755"/>
                <a:ext cx="92204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513489" y="2942512"/>
                <a:ext cx="922047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𝟗𝟏</m:t>
                      </m:r>
                      <m:r>
                        <a:rPr lang="en-GB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489" y="2942512"/>
                <a:ext cx="92204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454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1917" y="6529800"/>
            <a:ext cx="8837928" cy="333910"/>
          </a:xfrm>
          <a:prstGeom prst="homePlate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7030A0"/>
                </a:solidFill>
              </a:rPr>
              <a:t>Aim: Prove and use circle theorems</a:t>
            </a:r>
          </a:p>
        </p:txBody>
      </p:sp>
      <p:sp>
        <p:nvSpPr>
          <p:cNvPr id="3" name="Rectangle 2"/>
          <p:cNvSpPr/>
          <p:nvPr/>
        </p:nvSpPr>
        <p:spPr>
          <a:xfrm>
            <a:off x="278525" y="278552"/>
            <a:ext cx="86552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Sketch the diagram and then work out the sizes of the lettered angles in each circle.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8" t="50493" r="50526" b="-738"/>
          <a:stretch/>
        </p:blipFill>
        <p:spPr>
          <a:xfrm>
            <a:off x="409903" y="1179001"/>
            <a:ext cx="6032938" cy="5160709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428863" y="1109549"/>
            <a:ext cx="876878" cy="87687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5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2" name="Picture 31" descr="http://www.cbam.edu.vn/images/answer-ico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765" y="5404380"/>
            <a:ext cx="1092028" cy="101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176689" y="4719145"/>
                <a:ext cx="922047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en-GB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689" y="4719145"/>
                <a:ext cx="92204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-54745" y="5824387"/>
                <a:ext cx="922047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en-GB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4745" y="5824387"/>
                <a:ext cx="92204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loud 34"/>
          <p:cNvSpPr/>
          <p:nvPr/>
        </p:nvSpPr>
        <p:spPr>
          <a:xfrm>
            <a:off x="6482113" y="1204544"/>
            <a:ext cx="2511590" cy="1591208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Vertically opposite angles are equal</a:t>
            </a:r>
            <a:endParaRPr lang="en-GB" b="1" baseline="30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589519" y="2638168"/>
                <a:ext cx="9220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519" y="2638168"/>
                <a:ext cx="92204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loud 36"/>
          <p:cNvSpPr/>
          <p:nvPr/>
        </p:nvSpPr>
        <p:spPr>
          <a:xfrm>
            <a:off x="6482113" y="2508858"/>
            <a:ext cx="2511590" cy="1591208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Angles on a straight line sum to 180</a:t>
            </a:r>
            <a:r>
              <a:rPr lang="en-GB" b="1" baseline="30000" dirty="0">
                <a:solidFill>
                  <a:srgbClr val="FF0000"/>
                </a:solidFill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211958" y="4476757"/>
                <a:ext cx="1167307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𝟏𝟐𝟎</m:t>
                      </m:r>
                      <m:r>
                        <a:rPr lang="en-GB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958" y="4476757"/>
                <a:ext cx="116730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31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/>
      <p:bldP spid="37" grpId="0" animBg="1"/>
      <p:bldP spid="3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1917" y="6529800"/>
            <a:ext cx="8837928" cy="333910"/>
          </a:xfrm>
          <a:prstGeom prst="homePlate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7030A0"/>
                </a:solidFill>
              </a:rPr>
              <a:t>Aim: Prove and use circle theorems</a:t>
            </a:r>
          </a:p>
        </p:txBody>
      </p:sp>
      <p:sp>
        <p:nvSpPr>
          <p:cNvPr id="3" name="Rectangle 2"/>
          <p:cNvSpPr/>
          <p:nvPr/>
        </p:nvSpPr>
        <p:spPr>
          <a:xfrm>
            <a:off x="278525" y="278552"/>
            <a:ext cx="86552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Sketch the diagram and then work out the sizes of the lettered angles in each circle.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8" t="54267" r="27642"/>
          <a:stretch/>
        </p:blipFill>
        <p:spPr>
          <a:xfrm>
            <a:off x="367862" y="1299669"/>
            <a:ext cx="5644055" cy="5022716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56421" y="1109549"/>
            <a:ext cx="937629" cy="9169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6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2" name="Picture 31" descr="http://www.cbam.edu.vn/images/answer-ico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765" y="5404380"/>
            <a:ext cx="1092028" cy="101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619640" y="3415862"/>
                <a:ext cx="1167307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𝟏𝟑𝟔</m:t>
                      </m:r>
                      <m:r>
                        <a:rPr lang="en-GB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40" y="3415862"/>
                <a:ext cx="116730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loud 33"/>
          <p:cNvSpPr/>
          <p:nvPr/>
        </p:nvSpPr>
        <p:spPr>
          <a:xfrm>
            <a:off x="6482113" y="1204544"/>
            <a:ext cx="2511590" cy="1591208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Vertically opposite angles are equal</a:t>
            </a:r>
            <a:endParaRPr lang="en-GB" b="1" baseline="30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786947" y="2434992"/>
                <a:ext cx="922047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𝟒𝟒</m:t>
                      </m:r>
                      <m:r>
                        <a:rPr lang="en-GB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947" y="2434992"/>
                <a:ext cx="92204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loud 35"/>
          <p:cNvSpPr/>
          <p:nvPr/>
        </p:nvSpPr>
        <p:spPr>
          <a:xfrm>
            <a:off x="6482113" y="2620258"/>
            <a:ext cx="2511590" cy="1591208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Angles on a straight line sum to 180</a:t>
            </a:r>
            <a:r>
              <a:rPr lang="en-GB" b="1" baseline="30000" dirty="0">
                <a:solidFill>
                  <a:srgbClr val="FF0000"/>
                </a:solidFill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558552" y="1660097"/>
                <a:ext cx="9220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𝟔𝟖</m:t>
                      </m:r>
                      <m:r>
                        <a:rPr lang="en-GB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552" y="1660097"/>
                <a:ext cx="92204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189889" y="1660097"/>
                <a:ext cx="9220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𝟔𝟖</m:t>
                      </m:r>
                      <m:r>
                        <a:rPr lang="en-GB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889" y="1660097"/>
                <a:ext cx="92204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loud 38"/>
          <p:cNvSpPr/>
          <p:nvPr/>
        </p:nvSpPr>
        <p:spPr>
          <a:xfrm>
            <a:off x="6422203" y="3845814"/>
            <a:ext cx="2511590" cy="1591208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Isosceles: base angles are equal</a:t>
            </a:r>
            <a:endParaRPr lang="en-GB" b="1" baseline="30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338139" y="5171627"/>
                <a:ext cx="922047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𝟔𝟖</m:t>
                      </m:r>
                      <m:r>
                        <a:rPr lang="en-GB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139" y="5171627"/>
                <a:ext cx="92204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597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 animBg="1"/>
      <p:bldP spid="4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1917" y="6529800"/>
            <a:ext cx="8837928" cy="333910"/>
          </a:xfrm>
          <a:prstGeom prst="homePlate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7030A0"/>
                </a:solidFill>
              </a:rPr>
              <a:t>Aim: Prove and use circle theorems</a:t>
            </a:r>
          </a:p>
        </p:txBody>
      </p:sp>
      <p:sp>
        <p:nvSpPr>
          <p:cNvPr id="4" name="Rectangle 3"/>
          <p:cNvSpPr/>
          <p:nvPr/>
        </p:nvSpPr>
        <p:spPr>
          <a:xfrm>
            <a:off x="209550" y="875594"/>
            <a:ext cx="8686800" cy="54299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09550" y="875594"/>
            <a:ext cx="8504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Circle Theorem 5 </a:t>
            </a:r>
          </a:p>
          <a:p>
            <a:r>
              <a:rPr lang="en-GB" sz="2400" b="1" dirty="0">
                <a:solidFill>
                  <a:srgbClr val="7030A0"/>
                </a:solidFill>
              </a:rPr>
              <a:t>A tangent to a circle is perpendicular to the radius drawn to the point of contact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6508">
            <a:off x="1522180" y="1731544"/>
            <a:ext cx="6587689" cy="408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5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194804"/>
            <a:ext cx="8551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What does ……………………………….. Look like?</a:t>
            </a:r>
          </a:p>
        </p:txBody>
      </p:sp>
      <p:sp>
        <p:nvSpPr>
          <p:cNvPr id="7" name="AutoShape 4" descr="data:image/png;base64,iVBORw0KGgoAAAANSUhEUgAAAR0AAACcCAMAAAB1L4+AAAABO1BMVEX/////AAAAAAAzM5mZMwAtLZeWKgCYMACUIACVJgAvL5iTGwCNAADg4OCXLQCSGAAhIZQAAInHx97w8PYoKJYiIpQAAI41NTUqKpbBkocXF5Lm1dHr3dq7u7v/+fnGxsbZvrhZWaf/ZWWQkMF+fn7/7u4MDJD09PT/j49fX6kZGZLp6enLpZyZmcX/RkZ0dLP/2tq3fnD/KSn/xMT/sbFVVaX/f3//XV3l5fCwbl28vNj/MzP/lZWMjIykUTlCQp5fX1+cPRvW1udMTKLUta7/paX/0tL/c3NnZ63/19dQUFB/f7ixsdKqqqr/Xl7/Hh4wMDCmpsypXkn/UFCgSCx5KH+aKnHEj6xMTHwAAGlubm6cOxj/x8dVHWlwACr/oKC5gnS/XU6qb12xGgDiGQDPAAAZGRmamppUVFTpl3puAAAMU0lEQVR4nO1d60LiMBptC6UttwIFuYowYjsI3nVEGRWVmXF0vDHsTd0d19115v2fYJNKoUBbUlIlVM4vWmgaDsmXnpN8gaJmmGEGp1CoTLoGJCOdm3QNCEYhOGPHBOvbVHrGjgmW6p+VYDo/6WqQifw1nW+JhUlXg0zkafrhSeALk64HiVjaqtOrWy1uxo4Rdmma/tjkvTN2DLAKyFktHHMzdoaRh+TQ3wq8d8bOELY+QHLoQtDr9c7GrAF8Urmht0HL8Yb3ZjKrDx9fyKH/DcjxCulJV4csdFoOvf0UnrEzgC2t5dD/4WZtZwDbGjf0f73eGTv9+NIlh+bw2cm3nKsZEfg40HSw2CnsOVcxMqDR0yHHy2Owc5x1rl5koMPO/0RRgORw7fG9r/Sxg/UiA52m81BR0oI3HA5jhI69e+eqRQSgvtoGCnQbvE4LXGuPOxy3KGUj4LK2kwf6qv4VPBB+hW47X6WoZnXcsnJBzl3s5K9An1rvHGT5IFZhbc5t7AByljqvlTaHxU5O9PpcNaDndS2HUoIiljj3cl4Rv0rkYKlO0z+1pkM1eax5rAJ0hlw01bMOhqvVLjmUKODMYxU4zl3sfAX9Svd1fIECRmFVwV1tZx2QoztsCfeF8QvLQcvVG3QNO98BOR90x3s4+ora8EH9OvajEml4uKbpb7qfOtvmH8cvbQ8a0t6AazToF5re1R9XA4fjd4v8MecqdrZperPvRJofW1+BfqWqe9ewA+3Sz/oT2SBG0Mgecm5iZ4ic/J4P4zm3KYZVdkRXsAPJ+dh3Rgl6x9dYuXarBenhjl2xZuwjGK76z+QCeBqLEr0CzzexiiAE0Crd7j8lcnhrBauCWC0E3fC4A8nZGjgXFh6xHnOP4URGTsEpggwYtBwq7cNblZJvB9zQbgCuhsmh9nw4Ggs87/CHrhiuoI+8+XXgZK6FoyIAHvkNrOtJwQe9G6ihGsCYwwIo3AuusEx3jcihqjgqAqDpjpma/LUROYWgD6tjKI9CGOd6QrDUb5VqyAbw3PJs0A3rME3IARoLbx4rF3CDJ7jZ7yNrUHB/+iDXnn52BnzkLsBPj6ceRRc4F+sDPnIXAR/eEtyqEJx6dr6DfvXBsAPgZo20p3+h4ToYy38avpP2iVjOw4bAT73G2qLpa+N38GZqgIoQ2tPesbaG3EANuBoreyhMu8YyJwdbYzUD066xLMjB1lhVYdrXCn42GcspqALwNFY2yPlwrp88Phu4gRpwNVYu8Foa63bxovY6JffBihxsjdXmXkVj7ZydRXZqb+BTW5HjgMZyWkVINel2TmbZ5bKz5ZrgA01/MX0zFxDVESsUqlRCoZDtwgu8s/Of+7EzOZPweNjMmpPFmiH/DTwGPpi+zXc0VqnBMKU/zG+7xbeFDceav7S4siJHWA8AexqTnCrWCtBH/m7+NqfNXy4wDKXc2abn0KmZmpPiWTESj3tU+OW3mRkzNNl76GksyA71m0naK36D9zozOxxdZlnW0+EmceRImSORB8J8cHpG/3ZPY6nsHDB39spPOzVTc9FpNZCcoxX7I3nFOGRezqswvka1Si2aTjUgPHZeAnbmS0zJqga/SwcHpdKBrh5AYzmkImqZLjvyyRjXLyQNLarLkvnXWvpJ0/VhH7mHKt9dUwLZmW+UrOJOBXxmYYF57p1pBrwOBQhJYycSHYcc5YbpY6ehvZiHXcKYHhMfuYvscbitvVZ7FnVuGZZDDKiDer8OqoIjKkKRTmX/S9RJ7Y9XAqOrFcCN9mL+JWCcD19yPYIcKiv6nrTXL+w0LPvWIDu5oCOu4P7iHJspF1OAnMyP8YqYP/jDLOiOu4MLrK3SYC6HrlgHTefKkp200NNYKjuhJGMSwVQAdhTlT+9WOdGBte2xFTmemIvVaqf++NyY5FAMGG5vdMd6dg7Ojcipm/nIGvSr4dSnwVKy7wcYAmAneaPjD2gs3LAjFY8i8egPOEidyhfjPgGWKrrec5NMJplk8qYBDwA7lcpdcrBHLIF+tTrilxV7GqujJKylBGw7sJFplCBrrAPjFgnjTTxSXOwcXqAVZoDzUAi0aR0FfT0LhtOD/gtok8krHXhOtOcKqnGn9yshayzwDG50GsQbf6a4iD/qhX6XwJMG0+gNWyPYeQDkfBpR6L3deawBdpA1Fmhuw0OhFm9s1cAYL49gjK7Pd9lRw+nC83Nfp7CySjU0ObtrRCv9PQtZY4FLBhWKUjxKxKO3TnCjPKvt445hnruPYtqLZ/AeiEJM36+I0nKoPZ9oT0E2kufnIOJpXxRZY1UaoOp9EkXakdn48vhxBgtwTvhq1IfyuPNYyBoL6Jy+kEmBeOPPrC2aXvC6+GXlBmoAGgvPbkfWWDcwYiW7Pf/H4rJn+eht/BsDIJFDNXm8dfvNAIc42oCef94NmSdlTyQRnRg3iOTkdBprLFQFAe2DL3GKYUDjkaS55cRy+RbrxliAGSK/Rn8MaCws8wFVY1Xmb2CruQSD+nxsLTrBeKPik6WP3EVVwJvH2vChaazKpWo+zc8v/P0fkdQE442Kb9Y+sgasjCMIcL2th9xa+YidZLxRAcmxsEp7EPHmsSq2VsPBeMNGJhlvVMCNAxG6FUUJdjXWANphG/NYsbU5DytP6OGvh6Vdax+5h2PMtYKH6PNYPxbllEc+i006PSn/k6Y3rXzkLgoc3mq4Koe6Gq5W9MTZSLQ22YADMcpH7mGD38By9dICmsZS5AwbZ8sxnHs5hDoyOUBjYamIyp7wNPpTlBTbYdnMxaSDsQpole6isVMVvQWcWzWRHiVXLjKsXJ54vFEByblCCjpQY+GpiAIfHvmd98vxBBHxBgL6yHXEWAI0lhfnXrkgx1t/QjqJRlgy4o0KBB+5iwLuajjRWmNJsWLGE5eJiDcq4DZM30Z/TEUeV0UAjWXVsUC88fvnLsab1XwNbKFYpV2ImLsIWWosEG/ibMYvERGMVdhpOaqhjKUiLDSWVAPxJnFUfIvFoqiAJrtxhogh7sN4riDQWAXDN0C8kT0peZGcPgUBI7L5wslB5O4xd/NomWisWxBvPCTFGxVfbJFDPQk2Z2oGYKKxYuUUiDdxguKNCpvkUI/80ytorBN/KuEhKt6o+DW4DdMIVEW8mRqgsQxVxI8oYfEGYok22C/GCk0eW2MZbt5dI48bG1ZpB5WWD1djCYSFFnMgW6UasiLH4dwwF8TZ9/1NAZf52+pW6qIbrFtWnFgN9zaAAqKO5CN3EcTcqXXDF5yS/4+Cm7Jf2yNn5Z//wlt5EZyajeHQrdIX7JydZc7wfnlFnJI/ZsvXdTvWj4BUk1bUlLAzzJseCq3p2HER7v22i8TOfqwsZ+Iejx87JaxwPCVbKMNN2RHI0aWEpYrY09hpITAVe17APao2RwWdmD4ljE3gP8U98lORmZ9H8ZGh8+3Xsp4iDqSEmakI0rCK4gZepLpJT+zpigNzJ0BFTMOGIA+bKD5ybbmbLxcZJ+tpEJX2qJkaIvAdzUc+1bpVJOqI8ZITp0FjQZN9ddSHpLU5/0vU8bMOmQtVwXKmhhAg+Mix27mUJ3O2A4fyiFPOC9Bo5Gus0atKT1Y8CU8kE6vVjjzxOcdsqaBAvsYaTc7OaYLtpIQdyYuOeb2mMzUE4cuI9BkQb9hULyXMwdXBLfI11ggf+SXelF9jxfQ0aCxrqzTmT3gSsiMpYUN4DIqka6xPVi1HKh6lOvHmVUD63nAW5CjSkT4F9R0CLieoG6/zf0l5f8fcqPvFGPvIDqagTi1WTaxSEG8SrPx68WYakDcmB6a8s/FIedxNEtyBJbgN088hdmC8mXRKGAF4MCIHxhtPZsIpYSRgE0TkQR/5xJNgE9GTd8+NgY8sSdHldx9vVMBl/gMbucbW5Fm8eQFc4KX/c081JWzSKaikAG7Krm85CCnvoeH9ilwKaLLXu0dqyvvIeLNgvQ2TewBN9p4biJjyzgxuV+RWXOlWlcJ440eJN8zApjNuhf6fT/dTcXY5ihCLG8pvo032XIftbvoMTAmL+5FSwpQG3HnidStGArY1H1mKnWZYGTEFtaHAvQPtbyY9bdDIWVnL+NFT3u/uSgdJpvGK9SICnX8+3S8nEsvoKajzl6FQqMIY7NHoKsDJqy0YbxJo8eadYZu+/lsRPd68N/z1L3GWgC02iMR+2Z8iJuWdNMTmEgSlvJOG2s4s3lhg1qeIxv8BI3NEUy1oo0YAAAAASUVORK5CYII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01763" y="211701"/>
            <a:ext cx="4697228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nnie BTN" panose="030C0506040109040306" pitchFamily="66" charset="0"/>
              </a:rPr>
              <a:t>Circle Theorem - Tangents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89349" y="890389"/>
            <a:ext cx="7640876" cy="5269826"/>
            <a:chOff x="889349" y="1268760"/>
            <a:chExt cx="7640876" cy="5269826"/>
          </a:xfrm>
        </p:grpSpPr>
        <p:sp>
          <p:nvSpPr>
            <p:cNvPr id="4" name="Rectangle 3"/>
            <p:cNvSpPr/>
            <p:nvPr/>
          </p:nvSpPr>
          <p:spPr>
            <a:xfrm>
              <a:off x="889349" y="1268760"/>
              <a:ext cx="7640876" cy="526982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 descr="http://t2.gstatic.com/images?q=tbn:ANd9GcSl9CKo9oc--UM21O7uLiAOIZmGiW-yoXNs6xFDI1preIXdA5-4g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9402" y="1496936"/>
              <a:ext cx="1520510" cy="1333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998483" y="998483"/>
            <a:ext cx="7399283" cy="50659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765" y="1140389"/>
            <a:ext cx="4160323" cy="27799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63890" y="2185380"/>
            <a:ext cx="347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What can you say about AT and BT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09133" y="3808535"/>
                <a:ext cx="566591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GB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𝑶𝑨𝑻</m:t>
                      </m:r>
                      <m:r>
                        <a:rPr lang="en-GB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=∠</m:t>
                      </m:r>
                      <m:r>
                        <a:rPr lang="en-GB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𝑶𝑩𝑻</m:t>
                      </m:r>
                    </m:oMath>
                  </m:oMathPara>
                </a14:m>
                <a:endParaRPr lang="en-GB" b="1" dirty="0">
                  <a:solidFill>
                    <a:srgbClr val="7030A0"/>
                  </a:solidFill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𝑶𝑻</m:t>
                    </m:r>
                  </m:oMath>
                </a14:m>
                <a:r>
                  <a:rPr lang="en-GB" b="1" dirty="0">
                    <a:solidFill>
                      <a:srgbClr val="7030A0"/>
                    </a:solidFill>
                  </a:rPr>
                  <a:t> is a common side so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⊿</m:t>
                    </m:r>
                    <m:r>
                      <a:rPr lang="en-GB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𝑶𝑨𝑻</m:t>
                    </m:r>
                  </m:oMath>
                </a14:m>
                <a:r>
                  <a:rPr lang="en-GB" b="1" dirty="0">
                    <a:solidFill>
                      <a:srgbClr val="7030A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⊿</m:t>
                    </m:r>
                    <m:r>
                      <a:rPr lang="en-GB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𝑶𝑩𝑻</m:t>
                    </m:r>
                  </m:oMath>
                </a14:m>
                <a:r>
                  <a:rPr lang="en-GB" b="1" dirty="0">
                    <a:solidFill>
                      <a:srgbClr val="7030A0"/>
                    </a:solidFill>
                  </a:rPr>
                  <a:t> are Congruent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133" y="3808535"/>
                <a:ext cx="5665910" cy="646331"/>
              </a:xfrm>
              <a:prstGeom prst="rect">
                <a:avLst/>
              </a:prstGeom>
              <a:blipFill>
                <a:blip r:embed="rId6"/>
                <a:stretch>
                  <a:fillRect r="-215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 rot="935456">
            <a:off x="-321267" y="4374661"/>
            <a:ext cx="3679892" cy="2056757"/>
            <a:chOff x="-321267" y="4753028"/>
            <a:chExt cx="3679892" cy="2056757"/>
          </a:xfrm>
        </p:grpSpPr>
        <p:sp>
          <p:nvSpPr>
            <p:cNvPr id="13" name="Cloud 12"/>
            <p:cNvSpPr/>
            <p:nvPr/>
          </p:nvSpPr>
          <p:spPr>
            <a:xfrm rot="21140556">
              <a:off x="-321267" y="4753028"/>
              <a:ext cx="3679892" cy="2056757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br>
                <a:rPr lang="en-GB" sz="1600" b="1" dirty="0">
                  <a:solidFill>
                    <a:srgbClr val="FF0000"/>
                  </a:solidFill>
                </a:rPr>
              </a:br>
              <a:endParaRPr lang="en-GB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20490256">
              <a:off x="185996" y="5127363"/>
              <a:ext cx="2698651" cy="116955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GB" sz="1400" b="1" dirty="0">
                  <a:solidFill>
                    <a:srgbClr val="FF0000"/>
                  </a:solidFill>
                </a:rPr>
                <a:t>Congruent: The same shape and size. </a:t>
              </a:r>
              <a:br>
                <a:rPr lang="en-GB" sz="1400" b="1" dirty="0">
                  <a:solidFill>
                    <a:srgbClr val="FF0000"/>
                  </a:solidFill>
                </a:rPr>
              </a:br>
              <a:r>
                <a:rPr lang="en-GB" sz="1400" b="1" dirty="0">
                  <a:solidFill>
                    <a:srgbClr val="FF0000"/>
                  </a:solidFill>
                </a:rPr>
                <a:t>Two shapes are congruent when you can Turn, Flip and/or Slide one so it fits exactly on the other.</a:t>
              </a:r>
              <a:endParaRPr lang="en-GB" sz="1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48252" y="4420862"/>
                <a:ext cx="17876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rgbClr val="7030A0"/>
                    </a:solidFill>
                    <a:ea typeface="Cambria Math" panose="02040503050406030204" pitchFamily="18" charset="0"/>
                  </a:rPr>
                  <a:t>So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𝑨𝑻</m:t>
                    </m:r>
                    <m:r>
                      <a:rPr lang="en-GB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𝑩𝑻</m:t>
                    </m:r>
                  </m:oMath>
                </a14:m>
                <a:endParaRPr lang="en-GB" b="1" dirty="0">
                  <a:solidFill>
                    <a:srgbClr val="7030A0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GB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𝑨𝑻𝑶</m:t>
                      </m:r>
                      <m:r>
                        <a:rPr lang="en-GB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=∠</m:t>
                      </m:r>
                      <m:r>
                        <a:rPr lang="en-GB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𝑩𝑻𝑶</m:t>
                      </m:r>
                    </m:oMath>
                  </m:oMathPara>
                </a14:m>
                <a:endParaRPr lang="en-GB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252" y="4420862"/>
                <a:ext cx="1787669" cy="646331"/>
              </a:xfrm>
              <a:prstGeom prst="rect">
                <a:avLst/>
              </a:prstGeom>
              <a:blipFill>
                <a:blip r:embed="rId7"/>
                <a:stretch>
                  <a:fillRect t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Pentagon 16"/>
          <p:cNvSpPr/>
          <p:nvPr/>
        </p:nvSpPr>
        <p:spPr>
          <a:xfrm>
            <a:off x="11917" y="6529800"/>
            <a:ext cx="8837928" cy="333910"/>
          </a:xfrm>
          <a:prstGeom prst="homePlate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7030A0"/>
                </a:solidFill>
              </a:rPr>
              <a:t>Aim: Prove and use circle theorems</a:t>
            </a:r>
          </a:p>
        </p:txBody>
      </p:sp>
    </p:spTree>
    <p:extLst>
      <p:ext uri="{BB962C8B-B14F-4D97-AF65-F5344CB8AC3E}">
        <p14:creationId xmlns:p14="http://schemas.microsoft.com/office/powerpoint/2010/main" val="243478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82058" y="801352"/>
            <a:ext cx="4162097" cy="4162097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4321076" y="2840700"/>
            <a:ext cx="84082" cy="8408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202218" y="2924782"/>
                <a:ext cx="5293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218" y="2924782"/>
                <a:ext cx="52931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3536953" y="913577"/>
            <a:ext cx="84082" cy="8408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187913" y="1919179"/>
            <a:ext cx="84082" cy="8408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272297" y="432398"/>
                <a:ext cx="5036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297" y="432398"/>
                <a:ext cx="50366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259681" y="1463783"/>
                <a:ext cx="5293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681" y="1463783"/>
                <a:ext cx="52931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3303377" y="4653833"/>
            <a:ext cx="84082" cy="8408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860957" y="4691550"/>
                <a:ext cx="5036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957" y="4691550"/>
                <a:ext cx="50366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>
            <a:stCxn id="10" idx="7"/>
            <a:endCxn id="6" idx="4"/>
          </p:cNvCxnSpPr>
          <p:nvPr/>
        </p:nvCxnSpPr>
        <p:spPr>
          <a:xfrm flipV="1">
            <a:off x="3375145" y="997659"/>
            <a:ext cx="203849" cy="36684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7"/>
            <a:endCxn id="7" idx="3"/>
          </p:cNvCxnSpPr>
          <p:nvPr/>
        </p:nvCxnSpPr>
        <p:spPr>
          <a:xfrm flipV="1">
            <a:off x="3375145" y="1990947"/>
            <a:ext cx="2825082" cy="2675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" idx="6"/>
            <a:endCxn id="7" idx="2"/>
          </p:cNvCxnSpPr>
          <p:nvPr/>
        </p:nvCxnSpPr>
        <p:spPr>
          <a:xfrm flipV="1">
            <a:off x="4405158" y="1961220"/>
            <a:ext cx="1782755" cy="9215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" idx="1"/>
            <a:endCxn id="6" idx="5"/>
          </p:cNvCxnSpPr>
          <p:nvPr/>
        </p:nvCxnSpPr>
        <p:spPr>
          <a:xfrm flipH="1" flipV="1">
            <a:off x="3608721" y="985345"/>
            <a:ext cx="724669" cy="18676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/>
          <p:cNvSpPr/>
          <p:nvPr/>
        </p:nvSpPr>
        <p:spPr>
          <a:xfrm>
            <a:off x="3626689" y="2143197"/>
            <a:ext cx="1492386" cy="1492386"/>
          </a:xfrm>
          <a:prstGeom prst="arc">
            <a:avLst>
              <a:gd name="adj1" fmla="val 14795411"/>
              <a:gd name="adj2" fmla="val 1992120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c 18"/>
          <p:cNvSpPr/>
          <p:nvPr/>
        </p:nvSpPr>
        <p:spPr>
          <a:xfrm>
            <a:off x="2599225" y="3942349"/>
            <a:ext cx="1492386" cy="1492386"/>
          </a:xfrm>
          <a:prstGeom prst="arc">
            <a:avLst>
              <a:gd name="adj1" fmla="val 16576605"/>
              <a:gd name="adj2" fmla="val 189255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466873" y="1574821"/>
                <a:ext cx="60785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873" y="1574821"/>
                <a:ext cx="60785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476740" y="3513464"/>
                <a:ext cx="8306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740" y="3513464"/>
                <a:ext cx="83067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Pentagon 23"/>
          <p:cNvSpPr/>
          <p:nvPr/>
        </p:nvSpPr>
        <p:spPr>
          <a:xfrm>
            <a:off x="11917" y="6529800"/>
            <a:ext cx="8837928" cy="333910"/>
          </a:xfrm>
          <a:prstGeom prst="homePlate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7030A0"/>
                </a:solidFill>
              </a:rPr>
              <a:t>Aim: Prove and use circle theorems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278633" y="1532240"/>
                <a:ext cx="830677" cy="52322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𝟖𝟒</m:t>
                      </m:r>
                      <m:r>
                        <a:rPr lang="en-GB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633" y="1532240"/>
                <a:ext cx="83067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184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7" grpId="0" animBg="1"/>
      <p:bldP spid="8" grpId="0"/>
      <p:bldP spid="9" grpId="0"/>
      <p:bldP spid="10" grpId="0" animBg="1"/>
      <p:bldP spid="11" grpId="0"/>
      <p:bldP spid="18" grpId="0" animBg="1"/>
      <p:bldP spid="19" grpId="0" animBg="1"/>
      <p:bldP spid="21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1917" y="6529800"/>
            <a:ext cx="8837928" cy="333910"/>
          </a:xfrm>
          <a:prstGeom prst="homePlate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7030A0"/>
                </a:solidFill>
              </a:rPr>
              <a:t>Aim: Prove and use circle theorems</a:t>
            </a:r>
          </a:p>
        </p:txBody>
      </p:sp>
      <p:sp>
        <p:nvSpPr>
          <p:cNvPr id="4" name="Rectangle 3"/>
          <p:cNvSpPr/>
          <p:nvPr/>
        </p:nvSpPr>
        <p:spPr>
          <a:xfrm>
            <a:off x="209550" y="875594"/>
            <a:ext cx="8686800" cy="54299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09550" y="875594"/>
            <a:ext cx="8504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Circle Theorem 6 </a:t>
            </a:r>
          </a:p>
          <a:p>
            <a:r>
              <a:rPr lang="en-GB" sz="2400" b="1" dirty="0">
                <a:solidFill>
                  <a:srgbClr val="7030A0"/>
                </a:solidFill>
              </a:rPr>
              <a:t>Tangents to a circle from an external point to the point of contact are equal.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80" y="2214108"/>
            <a:ext cx="5461931" cy="2851878"/>
          </a:xfrm>
          <a:prstGeom prst="rect">
            <a:avLst/>
          </a:prstGeom>
        </p:spPr>
      </p:pic>
      <p:sp>
        <p:nvSpPr>
          <p:cNvPr id="12" name="AutoShape 6"/>
          <p:cNvSpPr>
            <a:spLocks noChangeAspect="1" noChangeArrowheads="1"/>
          </p:cNvSpPr>
          <p:nvPr/>
        </p:nvSpPr>
        <p:spPr bwMode="auto">
          <a:xfrm>
            <a:off x="838200" y="33624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344090" y="2326373"/>
                <a:ext cx="168424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𝑨𝑿</m:t>
                      </m:r>
                      <m:r>
                        <a:rPr lang="en-GB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𝑨𝒀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090" y="2326373"/>
                <a:ext cx="168424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28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1917" y="6529800"/>
            <a:ext cx="8837928" cy="333910"/>
          </a:xfrm>
          <a:prstGeom prst="homePlate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Aim: Prove and use circle theorems</a:t>
            </a:r>
          </a:p>
        </p:txBody>
      </p:sp>
      <p:sp>
        <p:nvSpPr>
          <p:cNvPr id="4" name="Rectangle 3"/>
          <p:cNvSpPr/>
          <p:nvPr/>
        </p:nvSpPr>
        <p:spPr>
          <a:xfrm>
            <a:off x="209550" y="875594"/>
            <a:ext cx="8686800" cy="54299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550" y="875594"/>
            <a:ext cx="8504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Circle Theorem 7</a:t>
            </a:r>
          </a:p>
          <a:p>
            <a:pPr lvl="0"/>
            <a:r>
              <a:rPr lang="en-GB" sz="2400" b="1" dirty="0">
                <a:solidFill>
                  <a:srgbClr val="7030A0"/>
                </a:solidFill>
              </a:rPr>
              <a:t>The line joining an external point to the centre of the circle bisects the angle between the tangents.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AutoShape 6"/>
          <p:cNvSpPr>
            <a:spLocks noChangeAspect="1" noChangeArrowheads="1"/>
          </p:cNvSpPr>
          <p:nvPr/>
        </p:nvSpPr>
        <p:spPr bwMode="auto">
          <a:xfrm>
            <a:off x="838200" y="33624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344090" y="2326373"/>
                <a:ext cx="268131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kumimoji="0" lang="en-GB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𝑿𝑨𝑶</m:t>
                      </m:r>
                      <m:r>
                        <a:rPr kumimoji="0" lang="en-GB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GB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kumimoji="0" lang="en-GB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𝒀𝑨𝑶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090" y="2326373"/>
                <a:ext cx="268131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77" y="2326373"/>
            <a:ext cx="6214232" cy="325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1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1917" y="6529800"/>
            <a:ext cx="8837928" cy="333910"/>
          </a:xfrm>
          <a:prstGeom prst="homePlate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Aim: Prove and use circle theorems</a:t>
            </a:r>
          </a:p>
        </p:txBody>
      </p:sp>
      <p:sp>
        <p:nvSpPr>
          <p:cNvPr id="4" name="Rectangle 3"/>
          <p:cNvSpPr/>
          <p:nvPr/>
        </p:nvSpPr>
        <p:spPr>
          <a:xfrm>
            <a:off x="209550" y="875594"/>
            <a:ext cx="8686800" cy="54299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550" y="875594"/>
            <a:ext cx="8504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Circle Theorem 8</a:t>
            </a:r>
          </a:p>
          <a:p>
            <a:pPr lvl="0"/>
            <a:r>
              <a:rPr lang="en-GB" sz="2400" b="1" dirty="0">
                <a:solidFill>
                  <a:srgbClr val="7030A0"/>
                </a:solidFill>
              </a:rPr>
              <a:t>A radius bisects a chord at 90°.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AutoShape 6"/>
          <p:cNvSpPr>
            <a:spLocks noChangeAspect="1" noChangeArrowheads="1"/>
          </p:cNvSpPr>
          <p:nvPr/>
        </p:nvSpPr>
        <p:spPr bwMode="auto">
          <a:xfrm>
            <a:off x="838200" y="33624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344090" y="2326373"/>
                <a:ext cx="18766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𝑩𝑴</m:t>
                      </m:r>
                      <m:r>
                        <a:rPr kumimoji="0" lang="en-GB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GB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𝑪𝑴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090" y="2326373"/>
                <a:ext cx="1876604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805620"/>
            <a:ext cx="4143704" cy="421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6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194804"/>
            <a:ext cx="8551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What does ……………………………….. Look like?</a:t>
            </a:r>
          </a:p>
        </p:txBody>
      </p:sp>
      <p:sp>
        <p:nvSpPr>
          <p:cNvPr id="7" name="AutoShape 4" descr="data:image/png;base64,iVBORw0KGgoAAAANSUhEUgAAAR0AAACcCAMAAAB1L4+AAAABO1BMVEX/////AAAAAAAzM5mZMwAtLZeWKgCYMACUIACVJgAvL5iTGwCNAADg4OCXLQCSGAAhIZQAAInHx97w8PYoKJYiIpQAAI41NTUqKpbBkocXF5Lm1dHr3dq7u7v/+fnGxsbZvrhZWaf/ZWWQkMF+fn7/7u4MDJD09PT/j49fX6kZGZLp6enLpZyZmcX/RkZ0dLP/2tq3fnD/KSn/xMT/sbFVVaX/f3//XV3l5fCwbl28vNj/MzP/lZWMjIykUTlCQp5fX1+cPRvW1udMTKLUta7/paX/0tL/c3NnZ63/19dQUFB/f7ixsdKqqqr/Xl7/Hh4wMDCmpsypXkn/UFCgSCx5KH+aKnHEj6xMTHwAAGlubm6cOxj/x8dVHWlwACr/oKC5gnS/XU6qb12xGgDiGQDPAAAZGRmamppUVFTpl3puAAAMU0lEQVR4nO1d60LiMBptC6UttwIFuYowYjsI3nVEGRWVmXF0vDHsTd0d19115v2fYJNKoUBbUlIlVM4vWmgaDsmXnpN8gaJmmGEGp1CoTLoGJCOdm3QNCEYhOGPHBOvbVHrGjgmW6p+VYDo/6WqQifw1nW+JhUlXg0zkafrhSeALk64HiVjaqtOrWy1uxo4Rdmma/tjkvTN2DLAKyFktHHMzdoaRh+TQ3wq8d8bOELY+QHLoQtDr9c7GrAF8Urmht0HL8Yb3ZjKrDx9fyKH/DcjxCulJV4csdFoOvf0UnrEzgC2t5dD/4WZtZwDbGjf0f73eGTv9+NIlh+bw2cm3nKsZEfg40HSw2CnsOVcxMqDR0yHHy2Owc5x1rl5koMPO/0RRgORw7fG9r/Sxg/UiA52m81BR0oI3HA5jhI69e+eqRQSgvtoGCnQbvE4LXGuPOxy3KGUj4LK2kwf6qv4VPBB+hW47X6WoZnXcsnJBzl3s5K9An1rvHGT5IFZhbc5t7AByljqvlTaHxU5O9PpcNaDndS2HUoIiljj3cl4Rv0rkYKlO0z+1pkM1eax5rAJ0hlw01bMOhqvVLjmUKODMYxU4zl3sfAX9Svd1fIECRmFVwV1tZx2QoztsCfeF8QvLQcvVG3QNO98BOR90x3s4+ora8EH9OvajEml4uKbpb7qfOtvmH8cvbQ8a0t6AazToF5re1R9XA4fjd4v8MecqdrZperPvRJofW1+BfqWqe9ewA+3Sz/oT2SBG0Mgecm5iZ4ic/J4P4zm3KYZVdkRXsAPJ+dh3Rgl6x9dYuXarBenhjl2xZuwjGK76z+QCeBqLEr0CzzexiiAE0Crd7j8lcnhrBauCWC0E3fC4A8nZGjgXFh6xHnOP4URGTsEpggwYtBwq7cNblZJvB9zQbgCuhsmh9nw4Ggs87/CHrhiuoI+8+XXgZK6FoyIAHvkNrOtJwQe9G6ihGsCYwwIo3AuusEx3jcihqjgqAqDpjpma/LUROYWgD6tjKI9CGOd6QrDUb5VqyAbw3PJs0A3rME3IARoLbx4rF3CDJ7jZ7yNrUHB/+iDXnn52BnzkLsBPj6ceRRc4F+sDPnIXAR/eEtyqEJx6dr6DfvXBsAPgZo20p3+h4ToYy38avpP2iVjOw4bAT73G2qLpa+N38GZqgIoQ2tPesbaG3EANuBoreyhMu8YyJwdbYzUD066xLMjB1lhVYdrXCn42GcspqALwNFY2yPlwrp88Phu4gRpwNVYu8Foa63bxovY6JffBihxsjdXmXkVj7ZydRXZqb+BTW5HjgMZyWkVINel2TmbZ5bKz5ZrgA01/MX0zFxDVESsUqlRCoZDtwgu8s/Of+7EzOZPweNjMmpPFmiH/DTwGPpi+zXc0VqnBMKU/zG+7xbeFDceav7S4siJHWA8AexqTnCrWCtBH/m7+NqfNXy4wDKXc2abn0KmZmpPiWTESj3tU+OW3mRkzNNl76GksyA71m0naK36D9zozOxxdZlnW0+EmceRImSORB8J8cHpG/3ZPY6nsHDB39spPOzVTc9FpNZCcoxX7I3nFOGRezqswvka1Si2aTjUgPHZeAnbmS0zJqga/SwcHpdKBrh5AYzmkImqZLjvyyRjXLyQNLarLkvnXWvpJ0/VhH7mHKt9dUwLZmW+UrOJOBXxmYYF57p1pBrwOBQhJYycSHYcc5YbpY6ehvZiHXcKYHhMfuYvscbitvVZ7FnVuGZZDDKiDer8OqoIjKkKRTmX/S9RJ7Y9XAqOrFcCN9mL+JWCcD19yPYIcKiv6nrTXL+w0LPvWIDu5oCOu4P7iHJspF1OAnMyP8YqYP/jDLOiOu4MLrK3SYC6HrlgHTefKkp200NNYKjuhJGMSwVQAdhTlT+9WOdGBte2xFTmemIvVaqf++NyY5FAMGG5vdMd6dg7Ojcipm/nIGvSr4dSnwVKy7wcYAmAneaPjD2gs3LAjFY8i8egPOEidyhfjPgGWKrrec5NMJplk8qYBDwA7lcpdcrBHLIF+tTrilxV7GqujJKylBGw7sJFplCBrrAPjFgnjTTxSXOwcXqAVZoDzUAi0aR0FfT0LhtOD/gtok8krHXhOtOcKqnGn9yshayzwDG50GsQbf6a4iD/qhX6XwJMG0+gNWyPYeQDkfBpR6L3deawBdpA1Fmhuw0OhFm9s1cAYL49gjK7Pd9lRw+nC83Nfp7CySjU0ObtrRCv9PQtZY4FLBhWKUjxKxKO3TnCjPKvt445hnruPYtqLZ/AeiEJM36+I0nKoPZ9oT0E2kufnIOJpXxRZY1UaoOp9EkXakdn48vhxBgtwTvhq1IfyuPNYyBoL6Jy+kEmBeOPPrC2aXvC6+GXlBmoAGgvPbkfWWDcwYiW7Pf/H4rJn+eht/BsDIJFDNXm8dfvNAIc42oCef94NmSdlTyQRnRg3iOTkdBprLFQFAe2DL3GKYUDjkaS55cRy+RbrxliAGSK/Rn8MaCws8wFVY1Xmb2CruQSD+nxsLTrBeKPik6WP3EVVwJvH2vChaazKpWo+zc8v/P0fkdQE442Kb9Y+sgasjCMIcL2th9xa+YidZLxRAcmxsEp7EPHmsSq2VsPBeMNGJhlvVMCNAxG6FUUJdjXWANphG/NYsbU5DytP6OGvh6Vdax+5h2PMtYKH6PNYPxbllEc+i006PSn/k6Y3rXzkLgoc3mq4Koe6Gq5W9MTZSLQ22YADMcpH7mGD38By9dICmsZS5AwbZ8sxnHs5hDoyOUBjYamIyp7wNPpTlBTbYdnMxaSDsQpole6isVMVvQWcWzWRHiVXLjKsXJ54vFEByblCCjpQY+GpiAIfHvmd98vxBBHxBgL6yHXEWAI0lhfnXrkgx1t/QjqJRlgy4o0KBB+5iwLuajjRWmNJsWLGE5eJiDcq4DZM30Z/TEUeV0UAjWXVsUC88fvnLsab1XwNbKFYpV2ImLsIWWosEG/ibMYvERGMVdhpOaqhjKUiLDSWVAPxJnFUfIvFoqiAJrtxhogh7sN4riDQWAXDN0C8kT0peZGcPgUBI7L5wslB5O4xd/NomWisWxBvPCTFGxVfbJFDPQk2Z2oGYKKxYuUUiDdxguKNCpvkUI/80ytorBN/KuEhKt6o+DW4DdMIVEW8mRqgsQxVxI8oYfEGYok22C/GCk0eW2MZbt5dI48bG1ZpB5WWD1djCYSFFnMgW6UasiLH4dwwF8TZ9/1NAZf52+pW6qIbrFtWnFgN9zaAAqKO5CN3EcTcqXXDF5yS/4+Cm7Jf2yNn5Z//wlt5EZyajeHQrdIX7JydZc7wfnlFnJI/ZsvXdTvWj4BUk1bUlLAzzJseCq3p2HER7v22i8TOfqwsZ+Iejx87JaxwPCVbKMNN2RHI0aWEpYrY09hpITAVe17APao2RwWdmD4ljE3gP8U98lORmZ9H8ZGh8+3Xsp4iDqSEmakI0rCK4gZepLpJT+zpigNzJ0BFTMOGIA+bKD5ybbmbLxcZJ+tpEJX2qJkaIvAdzUc+1bpVJOqI8ZITp0FjQZN9ddSHpLU5/0vU8bMOmQtVwXKmhhAg+Mix27mUJ3O2A4fyiFPOC9Bo5Gus0atKT1Y8CU8kE6vVjjzxOcdsqaBAvsYaTc7OaYLtpIQdyYuOeb2mMzUE4cuI9BkQb9hULyXMwdXBLfI11ggf+SXelF9jxfQ0aCxrqzTmT3gSsiMpYUN4DIqka6xPVi1HKh6lOvHmVUD63nAW5CjSkT4F9R0CLieoG6/zf0l5f8fcqPvFGPvIDqagTi1WTaxSEG8SrPx68WYakDcmB6a8s/FIedxNEtyBJbgN088hdmC8mXRKGAF4MCIHxhtPZsIpYSRgE0TkQR/5xJNgE9GTd8+NgY8sSdHldx9vVMBl/gMbucbW5Fm8eQFc4KX/c081JWzSKaikAG7Krm85CCnvoeH9ilwKaLLXu0dqyvvIeLNgvQ2TewBN9p4biJjyzgxuV+RWXOlWlcJ440eJN8zApjNuhf6fT/dTcXY5ihCLG8pvo032XIftbvoMTAmL+5FSwpQG3HnidStGArY1H1mKnWZYGTEFtaHAvQPtbyY9bdDIWVnL+NFT3u/uSgdJpvGK9SICnX8+3S8nEsvoKajzl6FQqMIY7NHoKsDJqy0YbxJo8eadYZu+/lsRPd68N/z1L3GWgC02iMR+2Z8iJuWdNMTmEgSlvJOG2s4s3lhg1qeIxv8BI3NEUy1oo0YAAAAASUVORK5CYII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01763" y="211701"/>
            <a:ext cx="4697228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nnie BTN" panose="030C0506040109040306" pitchFamily="66" charset="0"/>
              </a:rPr>
              <a:t>Circle Theorem - Tangents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889349" y="890389"/>
            <a:ext cx="7640876" cy="52698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entagon 16"/>
          <p:cNvSpPr/>
          <p:nvPr/>
        </p:nvSpPr>
        <p:spPr>
          <a:xfrm>
            <a:off x="11917" y="6529800"/>
            <a:ext cx="8837928" cy="333910"/>
          </a:xfrm>
          <a:prstGeom prst="homePlate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7030A0"/>
                </a:solidFill>
              </a:rPr>
              <a:t>Aim: Prove and use circle theorems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35963" t="59693" r="56000" b="28620"/>
          <a:stretch/>
        </p:blipFill>
        <p:spPr>
          <a:xfrm>
            <a:off x="1007559" y="1006723"/>
            <a:ext cx="7404456" cy="50411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631" t="27591" r="56000" b="28620"/>
          <a:stretch/>
        </p:blipFill>
        <p:spPr>
          <a:xfrm>
            <a:off x="1042737" y="1023888"/>
            <a:ext cx="4935744" cy="3253420"/>
          </a:xfrm>
          <a:prstGeom prst="rect">
            <a:avLst/>
          </a:prstGeom>
        </p:spPr>
      </p:pic>
      <p:pic>
        <p:nvPicPr>
          <p:cNvPr id="1026" name="Picture 2" descr="http://t2.gstatic.com/images?q=tbn:ANd9GcSl9CKo9oc--UM21O7uLiAOIZmGiW-yoXNs6xFDI1preIXdA5-4g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249" y="1096237"/>
            <a:ext cx="1520510" cy="133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/>
          <a:srcRect l="7053" t="43310" r="80069" b="50732"/>
          <a:stretch/>
        </p:blipFill>
        <p:spPr>
          <a:xfrm>
            <a:off x="5232712" y="2287332"/>
            <a:ext cx="1962535" cy="51073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/>
          <a:srcRect l="24736" t="43310" r="29051" b="51056"/>
          <a:stretch/>
        </p:blipFill>
        <p:spPr>
          <a:xfrm>
            <a:off x="1007559" y="5552056"/>
            <a:ext cx="7042484" cy="4829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/>
          <a:srcRect l="7264" t="50421" r="79858" b="43621"/>
          <a:stretch/>
        </p:blipFill>
        <p:spPr>
          <a:xfrm>
            <a:off x="5291817" y="2667108"/>
            <a:ext cx="1962535" cy="5107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/>
          <a:srcRect l="7369" t="55100" r="74195" b="39060"/>
          <a:stretch/>
        </p:blipFill>
        <p:spPr>
          <a:xfrm>
            <a:off x="5333987" y="2998430"/>
            <a:ext cx="2809499" cy="5006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/>
          <a:srcRect l="7369" t="60674" r="74195" b="33899"/>
          <a:stretch/>
        </p:blipFill>
        <p:spPr>
          <a:xfrm>
            <a:off x="5050446" y="3438597"/>
            <a:ext cx="2809499" cy="46522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/>
          <a:srcRect l="7369" t="66216" r="74195" b="19561"/>
          <a:stretch/>
        </p:blipFill>
        <p:spPr>
          <a:xfrm>
            <a:off x="5050445" y="3915955"/>
            <a:ext cx="2809499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8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6891670" y="3094562"/>
            <a:ext cx="2185262" cy="2585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4833391" y="2815169"/>
            <a:ext cx="1986559" cy="36620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2426210" y="3318114"/>
            <a:ext cx="2195255" cy="20161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7997" y="3320126"/>
            <a:ext cx="2195255" cy="28389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034519" y="283787"/>
            <a:ext cx="2080766" cy="2585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846679" y="283788"/>
            <a:ext cx="2111170" cy="22597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574758" y="283788"/>
            <a:ext cx="2195255" cy="22597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8572" y="283788"/>
            <a:ext cx="2195255" cy="22597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entagon 1"/>
          <p:cNvSpPr/>
          <p:nvPr/>
        </p:nvSpPr>
        <p:spPr>
          <a:xfrm>
            <a:off x="11917" y="6529800"/>
            <a:ext cx="8837928" cy="333910"/>
          </a:xfrm>
          <a:prstGeom prst="homePlate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7030A0"/>
                </a:solidFill>
              </a:rPr>
              <a:t>Aim: Prove and use circle theorems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" y="372576"/>
            <a:ext cx="8980046" cy="24021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94137" y="-31530"/>
                <a:ext cx="810873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𝑻𝑷</m:t>
                    </m:r>
                  </m:oMath>
                </a14:m>
                <a:r>
                  <a:rPr lang="en-GB" b="1" dirty="0">
                    <a:solidFill>
                      <a:srgbClr val="7030A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𝑻𝑸</m:t>
                    </m:r>
                  </m:oMath>
                </a14:m>
                <a:r>
                  <a:rPr lang="en-GB" b="1" dirty="0">
                    <a:solidFill>
                      <a:srgbClr val="7030A0"/>
                    </a:solidFill>
                  </a:rPr>
                  <a:t> are tangents to a circle with centre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GB" b="1" dirty="0">
                    <a:solidFill>
                      <a:srgbClr val="7030A0"/>
                    </a:solidFill>
                  </a:rPr>
                  <a:t>. Find the value of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GB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37" y="-31530"/>
                <a:ext cx="8108732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1859686" y="1651166"/>
            <a:ext cx="432474" cy="938463"/>
            <a:chOff x="6451416" y="3355438"/>
            <a:chExt cx="774970" cy="1681676"/>
          </a:xfrm>
        </p:grpSpPr>
        <p:pic>
          <p:nvPicPr>
            <p:cNvPr id="10" name="Picture 2" descr="http://images.clipshrine.com/download/downloadpngmedium/chili-pepper--16921-medium.pn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8" r="-668"/>
            <a:stretch/>
          </p:blipFill>
          <p:spPr bwMode="auto">
            <a:xfrm>
              <a:off x="6451416" y="3355438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images.clipshrine.com/download/downloadpngmedium/chili-pepper--16921-medium.pn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8" r="-668"/>
            <a:stretch/>
          </p:blipFill>
          <p:spPr bwMode="auto">
            <a:xfrm>
              <a:off x="6709739" y="3507838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11"/>
          <p:cNvSpPr/>
          <p:nvPr/>
        </p:nvSpPr>
        <p:spPr>
          <a:xfrm>
            <a:off x="47048" y="182382"/>
            <a:ext cx="380388" cy="3803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1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http://content.presentermedia.com/files/clipart/00001000/1680/stickman_question_mark_thinking_pc_image_500_clr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877" y="5824167"/>
            <a:ext cx="1037435" cy="118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2386674" y="288342"/>
            <a:ext cx="380388" cy="3803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846679" y="317613"/>
            <a:ext cx="380388" cy="3803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3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034515" y="283788"/>
            <a:ext cx="380388" cy="3803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4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545075" y="1736213"/>
            <a:ext cx="444277" cy="946396"/>
            <a:chOff x="3335273" y="2886419"/>
            <a:chExt cx="796120" cy="1695891"/>
          </a:xfrm>
        </p:grpSpPr>
        <p:pic>
          <p:nvPicPr>
            <p:cNvPr id="18" name="Picture 2" descr="http://images.clipshrine.com/download/downloadpngmedium/chili-pepper--16921-medium.pn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3335273" y="2886419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http://images.clipshrine.com/download/downloadpngmedium/chili-pepper--16921-medium.pn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8" r="-668"/>
            <a:stretch/>
          </p:blipFill>
          <p:spPr bwMode="auto">
            <a:xfrm>
              <a:off x="3614746" y="3053034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3" r="25244"/>
          <a:stretch/>
        </p:blipFill>
        <p:spPr>
          <a:xfrm>
            <a:off x="208527" y="3320341"/>
            <a:ext cx="4435366" cy="3296009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208527" y="3279184"/>
            <a:ext cx="380388" cy="3803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5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426210" y="3264773"/>
            <a:ext cx="380388" cy="3803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6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735709" y="542176"/>
            <a:ext cx="444277" cy="946396"/>
            <a:chOff x="3335273" y="2886419"/>
            <a:chExt cx="796120" cy="1695891"/>
          </a:xfrm>
        </p:grpSpPr>
        <p:pic>
          <p:nvPicPr>
            <p:cNvPr id="27" name="Picture 2" descr="http://images.clipshrine.com/download/downloadpngmedium/chili-pepper--16921-medium.pn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3335273" y="2886419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http://images.clipshrine.com/download/downloadpngmedium/chili-pepper--16921-medium.pn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8" r="-668"/>
            <a:stretch/>
          </p:blipFill>
          <p:spPr bwMode="auto">
            <a:xfrm>
              <a:off x="3614746" y="3053034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1816277" y="3331936"/>
            <a:ext cx="444277" cy="946396"/>
            <a:chOff x="3335273" y="2886419"/>
            <a:chExt cx="796120" cy="1695891"/>
          </a:xfrm>
        </p:grpSpPr>
        <p:pic>
          <p:nvPicPr>
            <p:cNvPr id="30" name="Picture 2" descr="http://images.clipshrine.com/download/downloadpngmedium/chili-pepper--16921-medium.pn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3335273" y="2886419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http://images.clipshrine.com/download/downloadpngmedium/chili-pepper--16921-medium.pn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8" r="-668"/>
            <a:stretch/>
          </p:blipFill>
          <p:spPr bwMode="auto">
            <a:xfrm>
              <a:off x="3614746" y="3053034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4205390" y="4348187"/>
            <a:ext cx="449717" cy="965517"/>
            <a:chOff x="4799512" y="3429000"/>
            <a:chExt cx="805869" cy="1730155"/>
          </a:xfrm>
        </p:grpSpPr>
        <p:pic>
          <p:nvPicPr>
            <p:cNvPr id="33" name="Picture 2" descr="http://images.clipshrine.com/download/downloadpngmedium/chili-pepper--16921-medium.pn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4799512" y="3429000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http://images.clipshrine.com/download/downloadpngmedium/chili-pepper--16921-medium.pn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5088734" y="3629879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554" y="5353582"/>
            <a:ext cx="1336009" cy="10020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398797" y="6096445"/>
                <a:ext cx="2298771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797" y="6096445"/>
                <a:ext cx="2298771" cy="5329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9" r="27449"/>
          <a:stretch/>
        </p:blipFill>
        <p:spPr>
          <a:xfrm>
            <a:off x="4608982" y="2965558"/>
            <a:ext cx="2362900" cy="34421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7679" y="2654048"/>
                <a:ext cx="471233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b="1" dirty="0">
                    <a:solidFill>
                      <a:srgbClr val="7030A0"/>
                    </a:solidFill>
                  </a:rPr>
                  <a:t>Each diagram shows tangents to a circle with centre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GB" b="1" dirty="0">
                    <a:solidFill>
                      <a:srgbClr val="7030A0"/>
                    </a:solidFill>
                  </a:rPr>
                  <a:t>. Find the value of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>
                    <a:solidFill>
                      <a:srgbClr val="7030A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b="1" dirty="0">
                    <a:solidFill>
                      <a:srgbClr val="7030A0"/>
                    </a:solidFill>
                  </a:rPr>
                  <a:t>in each case</a:t>
                </a: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79" y="2654048"/>
                <a:ext cx="4712333" cy="646331"/>
              </a:xfrm>
              <a:prstGeom prst="rect">
                <a:avLst/>
              </a:prstGeom>
              <a:blipFill>
                <a:blip r:embed="rId12"/>
                <a:stretch>
                  <a:fillRect l="-1035" t="-4717" r="-5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43" t="-3021" r="-3325" b="31354"/>
          <a:stretch/>
        </p:blipFill>
        <p:spPr>
          <a:xfrm>
            <a:off x="6895779" y="3126953"/>
            <a:ext cx="2340507" cy="2443529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4723408" y="2842448"/>
            <a:ext cx="380388" cy="3803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7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6896114" y="3141742"/>
            <a:ext cx="380388" cy="3803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8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891670" y="5164859"/>
            <a:ext cx="449717" cy="965517"/>
            <a:chOff x="4799512" y="3429000"/>
            <a:chExt cx="805869" cy="1730155"/>
          </a:xfrm>
        </p:grpSpPr>
        <p:pic>
          <p:nvPicPr>
            <p:cNvPr id="45" name="Picture 2" descr="http://images.clipshrine.com/download/downloadpngmedium/chili-pepper--16921-medium.pn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4799512" y="3429000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http://images.clipshrine.com/download/downloadpngmedium/chili-pepper--16921-medium.pn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5088734" y="3629879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83201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572" y="283788"/>
            <a:ext cx="5848242" cy="60199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entagon 1"/>
          <p:cNvSpPr/>
          <p:nvPr/>
        </p:nvSpPr>
        <p:spPr>
          <a:xfrm>
            <a:off x="11917" y="6529800"/>
            <a:ext cx="8837928" cy="333910"/>
          </a:xfrm>
          <a:prstGeom prst="homePlate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7030A0"/>
                </a:solidFill>
              </a:rPr>
              <a:t>Aim: Prove and use circle theorems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76"/>
          <a:stretch/>
        </p:blipFill>
        <p:spPr>
          <a:xfrm>
            <a:off x="58572" y="372576"/>
            <a:ext cx="5555952" cy="63994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94137" y="-31530"/>
                <a:ext cx="810873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𝑻𝑷</m:t>
                    </m:r>
                  </m:oMath>
                </a14:m>
                <a:r>
                  <a:rPr lang="en-GB" b="1" dirty="0">
                    <a:solidFill>
                      <a:srgbClr val="7030A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𝑻𝑸</m:t>
                    </m:r>
                  </m:oMath>
                </a14:m>
                <a:r>
                  <a:rPr lang="en-GB" b="1" dirty="0">
                    <a:solidFill>
                      <a:srgbClr val="7030A0"/>
                    </a:solidFill>
                  </a:rPr>
                  <a:t> are tangents to a circle with centre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GB" b="1" dirty="0">
                    <a:solidFill>
                      <a:srgbClr val="7030A0"/>
                    </a:solidFill>
                  </a:rPr>
                  <a:t>. Find the value of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GB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37" y="-31530"/>
                <a:ext cx="8108732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40024" y="542812"/>
            <a:ext cx="380388" cy="3803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1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4620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2689" y="337802"/>
            <a:ext cx="6076721" cy="56005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2" r="47281"/>
          <a:stretch/>
        </p:blipFill>
        <p:spPr>
          <a:xfrm>
            <a:off x="515007" y="426590"/>
            <a:ext cx="6022427" cy="66494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94137" y="-31530"/>
                <a:ext cx="810873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𝑻𝑷</m:t>
                    </m:r>
                  </m:oMath>
                </a14:m>
                <a:r>
                  <a:rPr lang="en-GB" b="1" dirty="0">
                    <a:solidFill>
                      <a:srgbClr val="7030A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𝑻𝑸</m:t>
                    </m:r>
                  </m:oMath>
                </a14:m>
                <a:r>
                  <a:rPr lang="en-GB" b="1" dirty="0">
                    <a:solidFill>
                      <a:srgbClr val="7030A0"/>
                    </a:solidFill>
                  </a:rPr>
                  <a:t> are tangents to a circle with centre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GB" b="1" dirty="0">
                    <a:solidFill>
                      <a:srgbClr val="7030A0"/>
                    </a:solidFill>
                  </a:rPr>
                  <a:t>. Find the value of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GB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37" y="-31530"/>
                <a:ext cx="8108732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284605" y="342356"/>
            <a:ext cx="380388" cy="3803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7" name="Pentagon 46"/>
          <p:cNvSpPr/>
          <p:nvPr/>
        </p:nvSpPr>
        <p:spPr>
          <a:xfrm>
            <a:off x="11917" y="6529800"/>
            <a:ext cx="8837928" cy="333910"/>
          </a:xfrm>
          <a:prstGeom prst="homePlate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7030A0"/>
                </a:solidFill>
              </a:rPr>
              <a:t>Aim: Prove and use circle theorems</a:t>
            </a:r>
          </a:p>
        </p:txBody>
      </p:sp>
    </p:spTree>
    <p:extLst>
      <p:ext uri="{BB962C8B-B14F-4D97-AF65-F5344CB8AC3E}">
        <p14:creationId xmlns:p14="http://schemas.microsoft.com/office/powerpoint/2010/main" val="35862110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4136" y="430933"/>
            <a:ext cx="5545839" cy="5936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entagon 1"/>
          <p:cNvSpPr/>
          <p:nvPr/>
        </p:nvSpPr>
        <p:spPr>
          <a:xfrm>
            <a:off x="11917" y="6529800"/>
            <a:ext cx="8837928" cy="333910"/>
          </a:xfrm>
          <a:prstGeom prst="homePlate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7030A0"/>
                </a:solidFill>
              </a:rPr>
              <a:t>Aim: Prove and use circle theorems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8" r="22820"/>
          <a:stretch/>
        </p:blipFill>
        <p:spPr>
          <a:xfrm>
            <a:off x="413748" y="519721"/>
            <a:ext cx="5577149" cy="63102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94137" y="-31530"/>
                <a:ext cx="810873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𝑻𝑷</m:t>
                    </m:r>
                  </m:oMath>
                </a14:m>
                <a:r>
                  <a:rPr lang="en-GB" b="1" dirty="0">
                    <a:solidFill>
                      <a:srgbClr val="7030A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𝑻𝑸</m:t>
                    </m:r>
                  </m:oMath>
                </a14:m>
                <a:r>
                  <a:rPr lang="en-GB" b="1" dirty="0">
                    <a:solidFill>
                      <a:srgbClr val="7030A0"/>
                    </a:solidFill>
                  </a:rPr>
                  <a:t> are tangents to a circle with centre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GB" b="1" dirty="0">
                    <a:solidFill>
                      <a:srgbClr val="7030A0"/>
                    </a:solidFill>
                  </a:rPr>
                  <a:t>. Find the value of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GB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37" y="-31530"/>
                <a:ext cx="8108732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509751" y="674964"/>
            <a:ext cx="380388" cy="3803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3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748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326" y="337802"/>
            <a:ext cx="4831660" cy="60037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68"/>
          <a:stretch/>
        </p:blipFill>
        <p:spPr>
          <a:xfrm>
            <a:off x="304799" y="426591"/>
            <a:ext cx="4489990" cy="55779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94137" y="-31530"/>
                <a:ext cx="810873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𝑻𝑷</m:t>
                    </m:r>
                  </m:oMath>
                </a14:m>
                <a:r>
                  <a:rPr lang="en-GB" b="1" dirty="0">
                    <a:solidFill>
                      <a:srgbClr val="7030A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𝑻𝑸</m:t>
                    </m:r>
                  </m:oMath>
                </a14:m>
                <a:r>
                  <a:rPr lang="en-GB" b="1" dirty="0">
                    <a:solidFill>
                      <a:srgbClr val="7030A0"/>
                    </a:solidFill>
                  </a:rPr>
                  <a:t> are tangents to a circle with centre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GB" b="1" dirty="0">
                    <a:solidFill>
                      <a:srgbClr val="7030A0"/>
                    </a:solidFill>
                  </a:rPr>
                  <a:t>. Find the value of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GB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37" y="-31530"/>
                <a:ext cx="8108732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234322" y="337803"/>
            <a:ext cx="380388" cy="3803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4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7" name="Pentagon 46"/>
          <p:cNvSpPr/>
          <p:nvPr/>
        </p:nvSpPr>
        <p:spPr>
          <a:xfrm>
            <a:off x="11917" y="6529800"/>
            <a:ext cx="8837928" cy="333910"/>
          </a:xfrm>
          <a:prstGeom prst="homePlate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7030A0"/>
                </a:solidFill>
              </a:rPr>
              <a:t>Aim: Prove and use circle theorems</a:t>
            </a:r>
          </a:p>
        </p:txBody>
      </p:sp>
    </p:spTree>
    <p:extLst>
      <p:ext uri="{BB962C8B-B14F-4D97-AF65-F5344CB8AC3E}">
        <p14:creationId xmlns:p14="http://schemas.microsoft.com/office/powerpoint/2010/main" val="17479154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08527" y="808154"/>
            <a:ext cx="4300411" cy="5561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entagon 1"/>
          <p:cNvSpPr/>
          <p:nvPr/>
        </p:nvSpPr>
        <p:spPr>
          <a:xfrm>
            <a:off x="11917" y="6529800"/>
            <a:ext cx="8837928" cy="333910"/>
          </a:xfrm>
          <a:prstGeom prst="homePlate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7030A0"/>
                </a:solidFill>
              </a:rPr>
              <a:t>Aim: Prove and use circle theorems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3" r="53326"/>
          <a:stretch/>
        </p:blipFill>
        <p:spPr>
          <a:xfrm>
            <a:off x="278008" y="852071"/>
            <a:ext cx="3853493" cy="6456742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443650" y="852071"/>
            <a:ext cx="380388" cy="3803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5</a:t>
            </a:r>
            <a:endParaRPr lang="en-GB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98209" y="142076"/>
                <a:ext cx="471233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b="1" dirty="0">
                    <a:solidFill>
                      <a:srgbClr val="7030A0"/>
                    </a:solidFill>
                  </a:rPr>
                  <a:t>Each diagram shows tangents to a circle with centre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GB" b="1" dirty="0">
                    <a:solidFill>
                      <a:srgbClr val="7030A0"/>
                    </a:solidFill>
                  </a:rPr>
                  <a:t>. Find the value of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>
                    <a:solidFill>
                      <a:srgbClr val="7030A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b="1" dirty="0">
                    <a:solidFill>
                      <a:srgbClr val="7030A0"/>
                    </a:solidFill>
                  </a:rPr>
                  <a:t>in each case</a:t>
                </a: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09" y="142076"/>
                <a:ext cx="4712333" cy="646331"/>
              </a:xfrm>
              <a:prstGeom prst="rect">
                <a:avLst/>
              </a:prstGeom>
              <a:blipFill>
                <a:blip r:embed="rId3"/>
                <a:stretch>
                  <a:fillRect l="-1164" t="-4717" r="-388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0839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82058" y="801352"/>
            <a:ext cx="4162097" cy="4162097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202218" y="2924782"/>
                <a:ext cx="5293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218" y="2924782"/>
                <a:ext cx="52931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6237144" y="3678045"/>
            <a:ext cx="84082" cy="8408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187913" y="1919179"/>
            <a:ext cx="84082" cy="8408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314288" y="1573778"/>
                <a:ext cx="5036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288" y="1573778"/>
                <a:ext cx="50366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335227" y="3534345"/>
                <a:ext cx="5293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227" y="3534345"/>
                <a:ext cx="52931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3303377" y="4653833"/>
            <a:ext cx="84082" cy="8408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860957" y="4691550"/>
                <a:ext cx="5036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957" y="4691550"/>
                <a:ext cx="50366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>
            <a:stCxn id="10" idx="7"/>
            <a:endCxn id="6" idx="6"/>
          </p:cNvCxnSpPr>
          <p:nvPr/>
        </p:nvCxnSpPr>
        <p:spPr>
          <a:xfrm flipV="1">
            <a:off x="3375145" y="3720086"/>
            <a:ext cx="2946081" cy="9460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7"/>
            <a:endCxn id="7" idx="3"/>
          </p:cNvCxnSpPr>
          <p:nvPr/>
        </p:nvCxnSpPr>
        <p:spPr>
          <a:xfrm flipV="1">
            <a:off x="3375145" y="1990947"/>
            <a:ext cx="2825082" cy="2675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" idx="6"/>
            <a:endCxn id="7" idx="3"/>
          </p:cNvCxnSpPr>
          <p:nvPr/>
        </p:nvCxnSpPr>
        <p:spPr>
          <a:xfrm flipV="1">
            <a:off x="4405158" y="1990947"/>
            <a:ext cx="1795069" cy="891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" idx="5"/>
            <a:endCxn id="6" idx="6"/>
          </p:cNvCxnSpPr>
          <p:nvPr/>
        </p:nvCxnSpPr>
        <p:spPr>
          <a:xfrm>
            <a:off x="4392844" y="2912468"/>
            <a:ext cx="1928382" cy="8076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/>
          <p:cNvSpPr/>
          <p:nvPr/>
        </p:nvSpPr>
        <p:spPr>
          <a:xfrm>
            <a:off x="3750414" y="2301864"/>
            <a:ext cx="1190580" cy="1190580"/>
          </a:xfrm>
          <a:prstGeom prst="arc">
            <a:avLst>
              <a:gd name="adj1" fmla="val 19963591"/>
              <a:gd name="adj2" fmla="val 139958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c 18"/>
          <p:cNvSpPr/>
          <p:nvPr/>
        </p:nvSpPr>
        <p:spPr>
          <a:xfrm>
            <a:off x="2599225" y="3942349"/>
            <a:ext cx="1492386" cy="1492386"/>
          </a:xfrm>
          <a:prstGeom prst="arc">
            <a:avLst>
              <a:gd name="adj1" fmla="val 19044892"/>
              <a:gd name="adj2" fmla="val 204986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039456" y="3795955"/>
                <a:ext cx="8306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456" y="3795955"/>
                <a:ext cx="83067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151170" y="2211732"/>
                <a:ext cx="60785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170" y="2211732"/>
                <a:ext cx="60785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4321076" y="2840700"/>
            <a:ext cx="84082" cy="8408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Pentagon 25"/>
          <p:cNvSpPr/>
          <p:nvPr/>
        </p:nvSpPr>
        <p:spPr>
          <a:xfrm>
            <a:off x="11917" y="6529800"/>
            <a:ext cx="8837928" cy="333910"/>
          </a:xfrm>
          <a:prstGeom prst="homePlate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7030A0"/>
                </a:solidFill>
              </a:rPr>
              <a:t>Aim: Prove and use circle theorems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989819" y="2089704"/>
                <a:ext cx="830677" cy="52322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GB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819" y="2089704"/>
                <a:ext cx="83067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628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  <p:bldP spid="8" grpId="0"/>
      <p:bldP spid="9" grpId="0"/>
      <p:bldP spid="10" grpId="0" animBg="1"/>
      <p:bldP spid="11" grpId="0"/>
      <p:bldP spid="18" grpId="0" animBg="1"/>
      <p:bldP spid="19" grpId="0" animBg="1"/>
      <p:bldP spid="21" grpId="0"/>
      <p:bldP spid="22" grpId="0"/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19038" y="789196"/>
            <a:ext cx="5855001" cy="53771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entagon 1"/>
          <p:cNvSpPr/>
          <p:nvPr/>
        </p:nvSpPr>
        <p:spPr>
          <a:xfrm>
            <a:off x="11917" y="6529800"/>
            <a:ext cx="8837928" cy="333910"/>
          </a:xfrm>
          <a:prstGeom prst="homePlate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7030A0"/>
                </a:solidFill>
              </a:rPr>
              <a:t>Aim: Prove and use circle theorems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2" r="25244"/>
          <a:stretch/>
        </p:blipFill>
        <p:spPr>
          <a:xfrm>
            <a:off x="273268" y="791423"/>
            <a:ext cx="5770179" cy="8790841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576390" y="967084"/>
            <a:ext cx="380388" cy="3803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6</a:t>
            </a:r>
            <a:endParaRPr lang="en-GB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10231" y="89524"/>
                <a:ext cx="471233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b="1" dirty="0">
                    <a:solidFill>
                      <a:srgbClr val="7030A0"/>
                    </a:solidFill>
                  </a:rPr>
                  <a:t>Each diagram shows tangents to a circle with centre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GB" b="1" dirty="0">
                    <a:solidFill>
                      <a:srgbClr val="7030A0"/>
                    </a:solidFill>
                  </a:rPr>
                  <a:t>. Find the value of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>
                    <a:solidFill>
                      <a:srgbClr val="7030A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b="1" dirty="0">
                    <a:solidFill>
                      <a:srgbClr val="7030A0"/>
                    </a:solidFill>
                  </a:rPr>
                  <a:t>in each case</a:t>
                </a: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31" y="89524"/>
                <a:ext cx="4712333" cy="646331"/>
              </a:xfrm>
              <a:prstGeom prst="rect">
                <a:avLst/>
              </a:prstGeom>
              <a:blipFill>
                <a:blip r:embed="rId3"/>
                <a:stretch>
                  <a:fillRect l="-1035" t="-5660" r="-5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27735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334640" y="828714"/>
            <a:ext cx="3424194" cy="54885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entagon 1"/>
          <p:cNvSpPr/>
          <p:nvPr/>
        </p:nvSpPr>
        <p:spPr>
          <a:xfrm>
            <a:off x="11917" y="6529800"/>
            <a:ext cx="8837928" cy="333910"/>
          </a:xfrm>
          <a:prstGeom prst="homePlate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7030A0"/>
                </a:solidFill>
              </a:rPr>
              <a:t>Aim: Prove and use circle theorems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9" r="27449"/>
          <a:stretch/>
        </p:blipFill>
        <p:spPr>
          <a:xfrm>
            <a:off x="110231" y="979103"/>
            <a:ext cx="4072886" cy="5933171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224657" y="855993"/>
            <a:ext cx="380388" cy="3803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7</a:t>
            </a:r>
            <a:endParaRPr lang="en-GB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10231" y="89524"/>
                <a:ext cx="471233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b="1" dirty="0">
                    <a:solidFill>
                      <a:srgbClr val="7030A0"/>
                    </a:solidFill>
                  </a:rPr>
                  <a:t>Each diagram shows tangents to a circle with centre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GB" b="1" dirty="0">
                    <a:solidFill>
                      <a:srgbClr val="7030A0"/>
                    </a:solidFill>
                  </a:rPr>
                  <a:t>. Find the value of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>
                    <a:solidFill>
                      <a:srgbClr val="7030A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b="1" dirty="0">
                    <a:solidFill>
                      <a:srgbClr val="7030A0"/>
                    </a:solidFill>
                  </a:rPr>
                  <a:t>in each case</a:t>
                </a: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31" y="89524"/>
                <a:ext cx="4712333" cy="646331"/>
              </a:xfrm>
              <a:prstGeom prst="rect">
                <a:avLst/>
              </a:prstGeom>
              <a:blipFill>
                <a:blip r:embed="rId3"/>
                <a:stretch>
                  <a:fillRect l="-1035" t="-5660" r="-5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4463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c 10"/>
          <p:cNvSpPr/>
          <p:nvPr/>
        </p:nvSpPr>
        <p:spPr>
          <a:xfrm>
            <a:off x="1905351" y="4427047"/>
            <a:ext cx="1973179" cy="1973179"/>
          </a:xfrm>
          <a:prstGeom prst="arc">
            <a:avLst>
              <a:gd name="adj1" fmla="val 17651056"/>
              <a:gd name="adj2" fmla="val 112138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129528" y="2061449"/>
            <a:ext cx="1973179" cy="1973179"/>
          </a:xfrm>
          <a:prstGeom prst="arc">
            <a:avLst>
              <a:gd name="adj1" fmla="val 20745016"/>
              <a:gd name="adj2" fmla="val 313558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entagon 1"/>
          <p:cNvSpPr/>
          <p:nvPr/>
        </p:nvSpPr>
        <p:spPr>
          <a:xfrm>
            <a:off x="11917" y="6529800"/>
            <a:ext cx="8837928" cy="333910"/>
          </a:xfrm>
          <a:prstGeom prst="homePlate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7030A0"/>
                </a:solidFill>
              </a:rPr>
              <a:t>Aim: Prove and use circle theorems</a:t>
            </a:r>
          </a:p>
        </p:txBody>
      </p:sp>
      <p:sp>
        <p:nvSpPr>
          <p:cNvPr id="4" name="Rectangle 3"/>
          <p:cNvSpPr/>
          <p:nvPr/>
        </p:nvSpPr>
        <p:spPr>
          <a:xfrm>
            <a:off x="195765" y="109917"/>
            <a:ext cx="84702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</a:rPr>
              <a:t>We can use the alternate segment theorem to find the sizes of angles in circles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68" y="1716505"/>
            <a:ext cx="4436347" cy="43609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38453" y="1128654"/>
                <a:ext cx="321139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>
                    <a:solidFill>
                      <a:srgbClr val="7030A0"/>
                    </a:solidFill>
                    <a:ea typeface="Cambria Math" panose="02040503050406030204" pitchFamily="18" charset="0"/>
                  </a:rPr>
                  <a:t>The segment containing 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GB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𝑩𝑪𝑸</m:t>
                    </m:r>
                  </m:oMath>
                </a14:m>
                <a:r>
                  <a:rPr lang="en-GB" sz="28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800" b="1" dirty="0">
                    <a:solidFill>
                      <a:srgbClr val="7030A0"/>
                    </a:solidFill>
                  </a:rPr>
                  <a:t>is called the Alternate Segment of </a:t>
                </a:r>
                <a14:m>
                  <m:oMath xmlns:m="http://schemas.openxmlformats.org/officeDocument/2006/math">
                    <m:r>
                      <a:rPr lang="en-GB" sz="28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800" b="1" dirty="0">
                    <a:solidFill>
                      <a:srgbClr val="7030A0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GB" sz="28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GB" sz="28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𝑩𝑪𝑸</m:t>
                    </m:r>
                  </m:oMath>
                </a14:m>
                <a:r>
                  <a:rPr lang="en-GB" sz="2800" b="1" dirty="0">
                    <a:solidFill>
                      <a:srgbClr val="7030A0"/>
                    </a:solidFill>
                  </a:rPr>
                  <a:t>) because it is on the other side of chord </a:t>
                </a:r>
                <a14:m>
                  <m:oMath xmlns:m="http://schemas.openxmlformats.org/officeDocument/2006/math">
                    <m:r>
                      <a:rPr lang="en-GB" sz="2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endParaRPr lang="en-GB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453" y="1128654"/>
                <a:ext cx="3211392" cy="3108543"/>
              </a:xfrm>
              <a:prstGeom prst="rect">
                <a:avLst/>
              </a:prstGeom>
              <a:blipFill>
                <a:blip r:embed="rId3"/>
                <a:stretch>
                  <a:fillRect l="-3985" t="-1765" r="-2657" b="-47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232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8223" y="170121"/>
            <a:ext cx="8803758" cy="626257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entagon 1"/>
          <p:cNvSpPr/>
          <p:nvPr/>
        </p:nvSpPr>
        <p:spPr>
          <a:xfrm>
            <a:off x="11917" y="6529800"/>
            <a:ext cx="8837928" cy="333910"/>
          </a:xfrm>
          <a:prstGeom prst="homePlate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7030A0"/>
                </a:solidFill>
              </a:rPr>
              <a:t>Aim: Prove and use circle theorems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7833" y="378032"/>
            <a:ext cx="829339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Circle theorem 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Alternate Segment Theorem.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The angle between a tangent and a chord through</a:t>
            </a:r>
            <a:r>
              <a:rPr kumimoji="0" lang="en-US" altLang="en-US" b="1" i="0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the point of contact is equal to the angle in the alternate segment.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</a:rPr>
              <a:t>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</a:rPr>
              <a:t>    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1207091" y="117412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35" y="1939609"/>
            <a:ext cx="4250249" cy="417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478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194804"/>
            <a:ext cx="8551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What does ……………………………….. Look like?</a:t>
            </a:r>
          </a:p>
        </p:txBody>
      </p:sp>
      <p:sp>
        <p:nvSpPr>
          <p:cNvPr id="7" name="AutoShape 4" descr="data:image/png;base64,iVBORw0KGgoAAAANSUhEUgAAAR0AAACcCAMAAAB1L4+AAAABO1BMVEX/////AAAAAAAzM5mZMwAtLZeWKgCYMACUIACVJgAvL5iTGwCNAADg4OCXLQCSGAAhIZQAAInHx97w8PYoKJYiIpQAAI41NTUqKpbBkocXF5Lm1dHr3dq7u7v/+fnGxsbZvrhZWaf/ZWWQkMF+fn7/7u4MDJD09PT/j49fX6kZGZLp6enLpZyZmcX/RkZ0dLP/2tq3fnD/KSn/xMT/sbFVVaX/f3//XV3l5fCwbl28vNj/MzP/lZWMjIykUTlCQp5fX1+cPRvW1udMTKLUta7/paX/0tL/c3NnZ63/19dQUFB/f7ixsdKqqqr/Xl7/Hh4wMDCmpsypXkn/UFCgSCx5KH+aKnHEj6xMTHwAAGlubm6cOxj/x8dVHWlwACr/oKC5gnS/XU6qb12xGgDiGQDPAAAZGRmamppUVFTpl3puAAAMU0lEQVR4nO1d60LiMBptC6UttwIFuYowYjsI3nVEGRWVmXF0vDHsTd0d19115v2fYJNKoUBbUlIlVM4vWmgaDsmXnpN8gaJmmGEGp1CoTLoGJCOdm3QNCEYhOGPHBOvbVHrGjgmW6p+VYDo/6WqQifw1nW+JhUlXg0zkafrhSeALk64HiVjaqtOrWy1uxo4Rdmma/tjkvTN2DLAKyFktHHMzdoaRh+TQ3wq8d8bOELY+QHLoQtDr9c7GrAF8Urmht0HL8Yb3ZjKrDx9fyKH/DcjxCulJV4csdFoOvf0UnrEzgC2t5dD/4WZtZwDbGjf0f73eGTv9+NIlh+bw2cm3nKsZEfg40HSw2CnsOVcxMqDR0yHHy2Owc5x1rl5koMPO/0RRgORw7fG9r/Sxg/UiA52m81BR0oI3HA5jhI69e+eqRQSgvtoGCnQbvE4LXGuPOxy3KGUj4LK2kwf6qv4VPBB+hW47X6WoZnXcsnJBzl3s5K9An1rvHGT5IFZhbc5t7AByljqvlTaHxU5O9PpcNaDndS2HUoIiljj3cl4Rv0rkYKlO0z+1pkM1eax5rAJ0hlw01bMOhqvVLjmUKODMYxU4zl3sfAX9Svd1fIECRmFVwV1tZx2QoztsCfeF8QvLQcvVG3QNO98BOR90x3s4+ora8EH9OvajEml4uKbpb7qfOtvmH8cvbQ8a0t6AazToF5re1R9XA4fjd4v8MecqdrZperPvRJofW1+BfqWqe9ewA+3Sz/oT2SBG0Mgecm5iZ4ic/J4P4zm3KYZVdkRXsAPJ+dh3Rgl6x9dYuXarBenhjl2xZuwjGK76z+QCeBqLEr0CzzexiiAE0Crd7j8lcnhrBauCWC0E3fC4A8nZGjgXFh6xHnOP4URGTsEpggwYtBwq7cNblZJvB9zQbgCuhsmh9nw4Ggs87/CHrhiuoI+8+XXgZK6FoyIAHvkNrOtJwQe9G6ihGsCYwwIo3AuusEx3jcihqjgqAqDpjpma/LUROYWgD6tjKI9CGOd6QrDUb5VqyAbw3PJs0A3rME3IARoLbx4rF3CDJ7jZ7yNrUHB/+iDXnn52BnzkLsBPj6ceRRc4F+sDPnIXAR/eEtyqEJx6dr6DfvXBsAPgZo20p3+h4ToYy38avpP2iVjOw4bAT73G2qLpa+N38GZqgIoQ2tPesbaG3EANuBoreyhMu8YyJwdbYzUD066xLMjB1lhVYdrXCn42GcspqALwNFY2yPlwrp88Phu4gRpwNVYu8Foa63bxovY6JffBihxsjdXmXkVj7ZydRXZqb+BTW5HjgMZyWkVINel2TmbZ5bKz5ZrgA01/MX0zFxDVESsUqlRCoZDtwgu8s/Of+7EzOZPweNjMmpPFmiH/DTwGPpi+zXc0VqnBMKU/zG+7xbeFDceav7S4siJHWA8AexqTnCrWCtBH/m7+NqfNXy4wDKXc2abn0KmZmpPiWTESj3tU+OW3mRkzNNl76GksyA71m0naK36D9zozOxxdZlnW0+EmceRImSORB8J8cHpG/3ZPY6nsHDB39spPOzVTc9FpNZCcoxX7I3nFOGRezqswvka1Si2aTjUgPHZeAnbmS0zJqga/SwcHpdKBrh5AYzmkImqZLjvyyRjXLyQNLarLkvnXWvpJ0/VhH7mHKt9dUwLZmW+UrOJOBXxmYYF57p1pBrwOBQhJYycSHYcc5YbpY6ehvZiHXcKYHhMfuYvscbitvVZ7FnVuGZZDDKiDer8OqoIjKkKRTmX/S9RJ7Y9XAqOrFcCN9mL+JWCcD19yPYIcKiv6nrTXL+w0LPvWIDu5oCOu4P7iHJspF1OAnMyP8YqYP/jDLOiOu4MLrK3SYC6HrlgHTefKkp200NNYKjuhJGMSwVQAdhTlT+9WOdGBte2xFTmemIvVaqf++NyY5FAMGG5vdMd6dg7Ojcipm/nIGvSr4dSnwVKy7wcYAmAneaPjD2gs3LAjFY8i8egPOEidyhfjPgGWKrrec5NMJplk8qYBDwA7lcpdcrBHLIF+tTrilxV7GqujJKylBGw7sJFplCBrrAPjFgnjTTxSXOwcXqAVZoDzUAi0aR0FfT0LhtOD/gtok8krHXhOtOcKqnGn9yshayzwDG50GsQbf6a4iD/qhX6XwJMG0+gNWyPYeQDkfBpR6L3deawBdpA1Fmhuw0OhFm9s1cAYL49gjK7Pd9lRw+nC83Nfp7CySjU0ObtrRCv9PQtZY4FLBhWKUjxKxKO3TnCjPKvt445hnruPYtqLZ/AeiEJM36+I0nKoPZ9oT0E2kufnIOJpXxRZY1UaoOp9EkXakdn48vhxBgtwTvhq1IfyuPNYyBoL6Jy+kEmBeOPPrC2aXvC6+GXlBmoAGgvPbkfWWDcwYiW7Pf/H4rJn+eht/BsDIJFDNXm8dfvNAIc42oCef94NmSdlTyQRnRg3iOTkdBprLFQFAe2DL3GKYUDjkaS55cRy+RbrxliAGSK/Rn8MaCws8wFVY1Xmb2CruQSD+nxsLTrBeKPik6WP3EVVwJvH2vChaazKpWo+zc8v/P0fkdQE442Kb9Y+sgasjCMIcL2th9xa+YidZLxRAcmxsEp7EPHmsSq2VsPBeMNGJhlvVMCNAxG6FUUJdjXWANphG/NYsbU5DytP6OGvh6Vdax+5h2PMtYKH6PNYPxbllEc+i006PSn/k6Y3rXzkLgoc3mq4Koe6Gq5W9MTZSLQ22YADMcpH7mGD38By9dICmsZS5AwbZ8sxnHs5hDoyOUBjYamIyp7wNPpTlBTbYdnMxaSDsQpole6isVMVvQWcWzWRHiVXLjKsXJ54vFEByblCCjpQY+GpiAIfHvmd98vxBBHxBgL6yHXEWAI0lhfnXrkgx1t/QjqJRlgy4o0KBB+5iwLuajjRWmNJsWLGE5eJiDcq4DZM30Z/TEUeV0UAjWXVsUC88fvnLsab1XwNbKFYpV2ImLsIWWosEG/ibMYvERGMVdhpOaqhjKUiLDSWVAPxJnFUfIvFoqiAJrtxhogh7sN4riDQWAXDN0C8kT0peZGcPgUBI7L5wslB5O4xd/NomWisWxBvPCTFGxVfbJFDPQk2Z2oGYKKxYuUUiDdxguKNCpvkUI/80ytorBN/KuEhKt6o+DW4DdMIVEW8mRqgsQxVxI8oYfEGYok22C/GCk0eW2MZbt5dI48bG1ZpB5WWD1djCYSFFnMgW6UasiLH4dwwF8TZ9/1NAZf52+pW6qIbrFtWnFgN9zaAAqKO5CN3EcTcqXXDF5yS/4+Cm7Jf2yNn5Z//wlt5EZyajeHQrdIX7JydZc7wfnlFnJI/ZsvXdTvWj4BUk1bUlLAzzJseCq3p2HER7v22i8TOfqwsZ+Iejx87JaxwPCVbKMNN2RHI0aWEpYrY09hpITAVe17APao2RwWdmD4ljE3gP8U98lORmZ9H8ZGh8+3Xsp4iDqSEmakI0rCK4gZepLpJT+zpigNzJ0BFTMOGIA+bKD5ybbmbLxcZJ+tpEJX2qJkaIvAdzUc+1bpVJOqI8ZITp0FjQZN9ddSHpLU5/0vU8bMOmQtVwXKmhhAg+Mix27mUJ3O2A4fyiFPOC9Bo5Gus0atKT1Y8CU8kE6vVjjzxOcdsqaBAvsYaTc7OaYLtpIQdyYuOeb2mMzUE4cuI9BkQb9hULyXMwdXBLfI11ggf+SXelF9jxfQ0aCxrqzTmT3gSsiMpYUN4DIqka6xPVi1HKh6lOvHmVUD63nAW5CjSkT4F9R0CLieoG6/zf0l5f8fcqPvFGPvIDqagTi1WTaxSEG8SrPx68WYakDcmB6a8s/FIedxNEtyBJbgN088hdmC8mXRKGAF4MCIHxhtPZsIpYSRgE0TkQR/5xJNgE9GTd8+NgY8sSdHldx9vVMBl/gMbucbW5Fm8eQFc4KX/c081JWzSKaikAG7Krm85CCnvoeH9ilwKaLLXu0dqyvvIeLNgvQ2TewBN9p4biJjyzgxuV+RWXOlWlcJ440eJN8zApjNuhf6fT/dTcXY5ihCLG8pvo032XIftbvoMTAmL+5FSwpQG3HnidStGArY1H1mKnWZYGTEFtaHAvQPtbyY9bdDIWVnL+NFT3u/uSgdJpvGK9SICnX8+3S8nEsvoKajzl6FQqMIY7NHoKsDJqy0YbxJo8eadYZu+/lsRPd68N/z1L3GWgC02iMR+2Z8iJuWdNMTmEgSlvJOG2s4s3lhg1qeIxv8BI3NEUy1oo0YAAAAASUVORK5CYII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01763" y="211701"/>
            <a:ext cx="4697228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nnie BTN" panose="030C0506040109040306" pitchFamily="66" charset="0"/>
              </a:rPr>
              <a:t>Alternate Segment Theorem </a:t>
            </a:r>
          </a:p>
        </p:txBody>
      </p:sp>
      <p:sp>
        <p:nvSpPr>
          <p:cNvPr id="4" name="Rectangle 3"/>
          <p:cNvSpPr/>
          <p:nvPr/>
        </p:nvSpPr>
        <p:spPr>
          <a:xfrm>
            <a:off x="889349" y="890389"/>
            <a:ext cx="7640876" cy="52698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entagon 16"/>
          <p:cNvSpPr/>
          <p:nvPr/>
        </p:nvSpPr>
        <p:spPr>
          <a:xfrm>
            <a:off x="11917" y="6529800"/>
            <a:ext cx="8837928" cy="333910"/>
          </a:xfrm>
          <a:prstGeom prst="homePlate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7030A0"/>
                </a:solidFill>
              </a:rPr>
              <a:t>Aim: Prove and use circle theorems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35963" t="59693" r="56000" b="28620"/>
          <a:stretch/>
        </p:blipFill>
        <p:spPr>
          <a:xfrm>
            <a:off x="1007559" y="1006723"/>
            <a:ext cx="7404456" cy="5041155"/>
          </a:xfrm>
          <a:prstGeom prst="rect">
            <a:avLst/>
          </a:prstGeom>
        </p:spPr>
      </p:pic>
      <p:pic>
        <p:nvPicPr>
          <p:cNvPr id="1026" name="Picture 2" descr="http://t2.gstatic.com/images?q=tbn:ANd9GcSl9CKo9oc--UM21O7uLiAOIZmGiW-yoXNs6xFDI1preIXdA5-4g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249" y="1096237"/>
            <a:ext cx="1520510" cy="133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6737" t="28152" r="39368" b="17766"/>
          <a:stretch/>
        </p:blipFill>
        <p:spPr>
          <a:xfrm>
            <a:off x="1119838" y="1096238"/>
            <a:ext cx="5901966" cy="3331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7263" t="38071" r="74526" b="44526"/>
          <a:stretch/>
        </p:blipFill>
        <p:spPr>
          <a:xfrm>
            <a:off x="1119838" y="4651337"/>
            <a:ext cx="2478494" cy="13323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/>
          <a:srcRect l="49284" t="38071" r="18865" b="45007"/>
          <a:stretch/>
        </p:blipFill>
        <p:spPr>
          <a:xfrm>
            <a:off x="3726628" y="4632009"/>
            <a:ext cx="4334806" cy="12955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/>
          <a:srcRect l="29604" t="44459" r="52185" b="48230"/>
          <a:stretch/>
        </p:blipFill>
        <p:spPr>
          <a:xfrm>
            <a:off x="1232117" y="4692412"/>
            <a:ext cx="2478494" cy="5597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/>
          <a:srcRect l="29604" t="44459" r="52185" b="48230"/>
          <a:stretch/>
        </p:blipFill>
        <p:spPr>
          <a:xfrm>
            <a:off x="3726628" y="4658343"/>
            <a:ext cx="4208682" cy="5597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/>
          <a:srcRect l="29604" t="44459" r="52185" b="48230"/>
          <a:stretch/>
        </p:blipFill>
        <p:spPr>
          <a:xfrm>
            <a:off x="1129924" y="5279774"/>
            <a:ext cx="2478494" cy="55974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/>
          <a:srcRect l="29604" t="44459" r="52185" b="48230"/>
          <a:stretch/>
        </p:blipFill>
        <p:spPr>
          <a:xfrm>
            <a:off x="3710610" y="5381611"/>
            <a:ext cx="4224699" cy="55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956265" y="3258196"/>
            <a:ext cx="4566891" cy="28272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282953" y="109870"/>
            <a:ext cx="4566891" cy="25797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73421" y="102496"/>
            <a:ext cx="3784956" cy="25797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entagon 1"/>
          <p:cNvSpPr/>
          <p:nvPr/>
        </p:nvSpPr>
        <p:spPr>
          <a:xfrm>
            <a:off x="11917" y="6529800"/>
            <a:ext cx="8837928" cy="333910"/>
          </a:xfrm>
          <a:prstGeom prst="homePlate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7030A0"/>
                </a:solidFill>
              </a:rPr>
              <a:t>Aim: Prove and use circle theorems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421" y="173449"/>
            <a:ext cx="6080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Find the size of the lettered angles</a:t>
            </a:r>
          </a:p>
          <a:p>
            <a:r>
              <a:rPr lang="en-GB" b="1" dirty="0">
                <a:solidFill>
                  <a:srgbClr val="7030A0"/>
                </a:solidFill>
              </a:rPr>
              <a:t> in each diagram.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30"/>
          <a:stretch/>
        </p:blipFill>
        <p:spPr>
          <a:xfrm>
            <a:off x="357348" y="796027"/>
            <a:ext cx="1807783" cy="1773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9" r="-1956"/>
          <a:stretch/>
        </p:blipFill>
        <p:spPr>
          <a:xfrm>
            <a:off x="2033324" y="792318"/>
            <a:ext cx="1925053" cy="177320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630551" y="496614"/>
            <a:ext cx="380388" cy="3803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7348" y="804939"/>
            <a:ext cx="227988" cy="2279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a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90500" y="800582"/>
            <a:ext cx="227988" cy="2279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b</a:t>
            </a:r>
            <a:endParaRPr lang="en-GB" sz="1200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52"/>
          <a:stretch/>
        </p:blipFill>
        <p:spPr>
          <a:xfrm>
            <a:off x="6437582" y="473162"/>
            <a:ext cx="2191243" cy="21565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2" r="78019"/>
          <a:stretch/>
        </p:blipFill>
        <p:spPr>
          <a:xfrm>
            <a:off x="4623327" y="473162"/>
            <a:ext cx="2098806" cy="2156527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154849" y="87547"/>
            <a:ext cx="380388" cy="3803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604430" y="543599"/>
            <a:ext cx="227988" cy="2279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a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458602" y="497202"/>
            <a:ext cx="227988" cy="2279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b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84340" y="95628"/>
            <a:ext cx="6080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Find the lettered angles.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39" y="3754914"/>
            <a:ext cx="4182808" cy="205829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183610" y="3297371"/>
            <a:ext cx="3990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In each diagram, find the value of </a:t>
            </a:r>
            <a:r>
              <a:rPr lang="en-GB" sz="2000" b="1" i="1" dirty="0">
                <a:solidFill>
                  <a:srgbClr val="7030A0"/>
                </a:solidFill>
              </a:rPr>
              <a:t>x</a:t>
            </a:r>
            <a:r>
              <a:rPr lang="en-GB" sz="20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9" name="Oval 18"/>
          <p:cNvSpPr/>
          <p:nvPr/>
        </p:nvSpPr>
        <p:spPr>
          <a:xfrm>
            <a:off x="765263" y="3309461"/>
            <a:ext cx="380388" cy="3803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3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214844" y="3765513"/>
            <a:ext cx="227988" cy="2279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a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57591" y="3750646"/>
            <a:ext cx="227988" cy="2279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b</a:t>
            </a:r>
            <a:endParaRPr lang="en-GB" sz="1200" b="1" dirty="0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52264" y="1774607"/>
            <a:ext cx="432474" cy="938463"/>
            <a:chOff x="6451416" y="3355438"/>
            <a:chExt cx="774970" cy="1681676"/>
          </a:xfrm>
        </p:grpSpPr>
        <p:pic>
          <p:nvPicPr>
            <p:cNvPr id="24" name="Picture 2" descr="http://images.clipshrine.com/download/downloadpngmedium/chili-pepper--16921-medium.png">
              <a:hlinkClick r:id="rId5"/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8" r="-668"/>
            <a:stretch/>
          </p:blipFill>
          <p:spPr bwMode="auto">
            <a:xfrm>
              <a:off x="6451416" y="3355438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http://images.clipshrine.com/download/downloadpngmedium/chili-pepper--16921-medium.png">
              <a:hlinkClick r:id="rId5"/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8" r="-668"/>
            <a:stretch/>
          </p:blipFill>
          <p:spPr bwMode="auto">
            <a:xfrm>
              <a:off x="6709739" y="3507838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2" descr="http://content.presentermedia.com/files/clipart/00001000/1680/stickman_question_mark_thinking_pc_image_500_clr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582" y="3308433"/>
            <a:ext cx="2033528" cy="231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8424464" y="1935007"/>
            <a:ext cx="444277" cy="946396"/>
            <a:chOff x="3335273" y="2886419"/>
            <a:chExt cx="796120" cy="1695891"/>
          </a:xfrm>
        </p:grpSpPr>
        <p:pic>
          <p:nvPicPr>
            <p:cNvPr id="28" name="Picture 2" descr="http://images.clipshrine.com/download/downloadpngmedium/chili-pepper--16921-medium.png">
              <a:hlinkClick r:id="rId5"/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3335273" y="2886419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http://images.clipshrine.com/download/downloadpngmedium/chili-pepper--16921-medium.png">
              <a:hlinkClick r:id="rId5"/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8" r="-668"/>
            <a:stretch/>
          </p:blipFill>
          <p:spPr bwMode="auto">
            <a:xfrm>
              <a:off x="3614746" y="3053034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 29"/>
          <p:cNvGrpSpPr/>
          <p:nvPr/>
        </p:nvGrpSpPr>
        <p:grpSpPr>
          <a:xfrm>
            <a:off x="3127784" y="5387882"/>
            <a:ext cx="449717" cy="965517"/>
            <a:chOff x="4799512" y="3429000"/>
            <a:chExt cx="805869" cy="1730155"/>
          </a:xfrm>
        </p:grpSpPr>
        <p:pic>
          <p:nvPicPr>
            <p:cNvPr id="31" name="Picture 2" descr="http://images.clipshrine.com/download/downloadpngmedium/chili-pepper--16921-medium.png">
              <a:hlinkClick r:id="rId5"/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4799512" y="3429000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http://images.clipshrine.com/download/downloadpngmedium/chili-pepper--16921-medium.png">
              <a:hlinkClick r:id="rId5"/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5088734" y="3629879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91379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6994" y="0"/>
            <a:ext cx="8318938" cy="59935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entagon 1"/>
          <p:cNvSpPr/>
          <p:nvPr/>
        </p:nvSpPr>
        <p:spPr>
          <a:xfrm>
            <a:off x="11917" y="6529800"/>
            <a:ext cx="8837928" cy="333910"/>
          </a:xfrm>
          <a:prstGeom prst="homePlate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7030A0"/>
                </a:solidFill>
              </a:rPr>
              <a:t>Aim: Prove and use circle theorems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421" y="173449"/>
            <a:ext cx="6080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Find the size of the lettered angles</a:t>
            </a:r>
          </a:p>
          <a:p>
            <a:r>
              <a:rPr lang="en-GB" b="1" dirty="0">
                <a:solidFill>
                  <a:srgbClr val="7030A0"/>
                </a:solidFill>
              </a:rPr>
              <a:t> in each diagram.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30"/>
          <a:stretch/>
        </p:blipFill>
        <p:spPr>
          <a:xfrm>
            <a:off x="735719" y="796027"/>
            <a:ext cx="3775707" cy="3703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9" r="-1956"/>
          <a:stretch/>
        </p:blipFill>
        <p:spPr>
          <a:xfrm>
            <a:off x="4229981" y="792318"/>
            <a:ext cx="4020635" cy="370347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013364" y="173422"/>
            <a:ext cx="380388" cy="3803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7348" y="804939"/>
            <a:ext cx="626272" cy="6262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a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373879" y="680093"/>
            <a:ext cx="626272" cy="6262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b</a:t>
            </a:r>
            <a:endParaRPr lang="en-GB" sz="2800" b="1" dirty="0">
              <a:solidFill>
                <a:srgbClr val="FF0000"/>
              </a:solidFill>
            </a:endParaRPr>
          </a:p>
        </p:txBody>
      </p:sp>
      <p:pic>
        <p:nvPicPr>
          <p:cNvPr id="33" name="Picture 32" descr="http://www.cbam.edu.vn/images/answer-ico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765" y="5404380"/>
            <a:ext cx="1092028" cy="101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Arc 33"/>
          <p:cNvSpPr/>
          <p:nvPr/>
        </p:nvSpPr>
        <p:spPr>
          <a:xfrm rot="2840273">
            <a:off x="1316125" y="812726"/>
            <a:ext cx="1029179" cy="1029179"/>
          </a:xfrm>
          <a:prstGeom prst="arc">
            <a:avLst>
              <a:gd name="adj1" fmla="val 17513438"/>
              <a:gd name="adj2" fmla="val 2112060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 rot="20859944">
            <a:off x="833765" y="3586456"/>
            <a:ext cx="1029179" cy="1029179"/>
          </a:xfrm>
          <a:prstGeom prst="arc">
            <a:avLst>
              <a:gd name="adj1" fmla="val 17513438"/>
              <a:gd name="adj2" fmla="val 2112060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611312" y="3085499"/>
                <a:ext cx="7377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𝟔𝟓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312" y="3085499"/>
                <a:ext cx="73770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36"/>
          <p:cNvSpPr/>
          <p:nvPr/>
        </p:nvSpPr>
        <p:spPr>
          <a:xfrm rot="2840273">
            <a:off x="1312295" y="808111"/>
            <a:ext cx="1029179" cy="1029179"/>
          </a:xfrm>
          <a:prstGeom prst="arc">
            <a:avLst>
              <a:gd name="adj1" fmla="val 3172396"/>
              <a:gd name="adj2" fmla="val 6755519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/>
          <p:cNvSpPr/>
          <p:nvPr/>
        </p:nvSpPr>
        <p:spPr>
          <a:xfrm rot="6486830">
            <a:off x="3471561" y="2628052"/>
            <a:ext cx="1029179" cy="1029179"/>
          </a:xfrm>
          <a:prstGeom prst="arc">
            <a:avLst>
              <a:gd name="adj1" fmla="val 3172396"/>
              <a:gd name="adj2" fmla="val 6755519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10902" y="1977754"/>
                <a:ext cx="7377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en-GB" sz="24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902" y="1977754"/>
                <a:ext cx="73770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782739" y="1902323"/>
                <a:ext cx="7377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en-GB" sz="24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739" y="1902323"/>
                <a:ext cx="73770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40"/>
          <p:cNvSpPr/>
          <p:nvPr/>
        </p:nvSpPr>
        <p:spPr>
          <a:xfrm rot="6486830">
            <a:off x="6030291" y="732682"/>
            <a:ext cx="1029179" cy="1029179"/>
          </a:xfrm>
          <a:prstGeom prst="arc">
            <a:avLst>
              <a:gd name="adj1" fmla="val 15704350"/>
              <a:gd name="adj2" fmla="val 1883152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c 41"/>
          <p:cNvSpPr/>
          <p:nvPr/>
        </p:nvSpPr>
        <p:spPr>
          <a:xfrm rot="1698479">
            <a:off x="4922735" y="3729882"/>
            <a:ext cx="1029179" cy="1029179"/>
          </a:xfrm>
          <a:prstGeom prst="arc">
            <a:avLst>
              <a:gd name="adj1" fmla="val 15704350"/>
              <a:gd name="adj2" fmla="val 1883152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884804" y="3270526"/>
                <a:ext cx="7377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𝟓𝟐</m:t>
                      </m:r>
                      <m:r>
                        <a:rPr lang="en-GB" sz="24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804" y="3270526"/>
                <a:ext cx="73770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293838" y="1322700"/>
                <a:ext cx="7377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𝟖𝟎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838" y="1322700"/>
                <a:ext cx="737702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 rot="2840273">
            <a:off x="6027417" y="732681"/>
            <a:ext cx="1029179" cy="1029179"/>
          </a:xfrm>
          <a:prstGeom prst="arc">
            <a:avLst>
              <a:gd name="adj1" fmla="val 3875185"/>
              <a:gd name="adj2" fmla="val 85646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rc 45"/>
          <p:cNvSpPr/>
          <p:nvPr/>
        </p:nvSpPr>
        <p:spPr>
          <a:xfrm rot="5875250">
            <a:off x="7219635" y="2985057"/>
            <a:ext cx="1029179" cy="1029179"/>
          </a:xfrm>
          <a:prstGeom prst="arc">
            <a:avLst>
              <a:gd name="adj1" fmla="val 3875185"/>
              <a:gd name="adj2" fmla="val 85646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660979" y="2808861"/>
                <a:ext cx="7377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𝟖𝟎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979" y="2808861"/>
                <a:ext cx="737702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692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 animBg="1"/>
      <p:bldP spid="38" grpId="0" animBg="1"/>
      <p:bldP spid="41" grpId="0" animBg="1"/>
      <p:bldP spid="42" grpId="0" animBg="1"/>
      <p:bldP spid="45" grpId="0" animBg="1"/>
      <p:bldP spid="4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69625" y="73570"/>
            <a:ext cx="8429430" cy="59756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entagon 1"/>
          <p:cNvSpPr/>
          <p:nvPr/>
        </p:nvSpPr>
        <p:spPr>
          <a:xfrm>
            <a:off x="11917" y="6529800"/>
            <a:ext cx="8837928" cy="333910"/>
          </a:xfrm>
          <a:prstGeom prst="homePlate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7030A0"/>
                </a:solidFill>
              </a:rPr>
              <a:t>Aim: Prove and use circle theorems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52"/>
          <a:stretch/>
        </p:blipFill>
        <p:spPr>
          <a:xfrm>
            <a:off x="4101558" y="473162"/>
            <a:ext cx="4527267" cy="44555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2" r="78019"/>
          <a:stretch/>
        </p:blipFill>
        <p:spPr>
          <a:xfrm>
            <a:off x="451951" y="473162"/>
            <a:ext cx="4336285" cy="4455541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553234" y="120425"/>
            <a:ext cx="380388" cy="3803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10894" y="455159"/>
            <a:ext cx="616895" cy="61689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a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160501" y="464960"/>
            <a:ext cx="616895" cy="61689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b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84340" y="95628"/>
            <a:ext cx="6080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Find the lettered angles.</a:t>
            </a:r>
          </a:p>
        </p:txBody>
      </p:sp>
      <p:pic>
        <p:nvPicPr>
          <p:cNvPr id="33" name="Picture 32" descr="http://www.cbam.edu.vn/images/answer-ico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765" y="5404380"/>
            <a:ext cx="1092028" cy="101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Arc 33"/>
          <p:cNvSpPr/>
          <p:nvPr/>
        </p:nvSpPr>
        <p:spPr>
          <a:xfrm rot="20859944">
            <a:off x="1213882" y="3560759"/>
            <a:ext cx="1029179" cy="1029179"/>
          </a:xfrm>
          <a:prstGeom prst="arc">
            <a:avLst>
              <a:gd name="adj1" fmla="val 17881684"/>
              <a:gd name="adj2" fmla="val 78442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830029" y="1431016"/>
                <a:ext cx="7377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029" y="1431016"/>
                <a:ext cx="73770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/>
          <p:cNvSpPr/>
          <p:nvPr/>
        </p:nvSpPr>
        <p:spPr>
          <a:xfrm rot="3732101">
            <a:off x="2028780" y="574956"/>
            <a:ext cx="1029179" cy="1029179"/>
          </a:xfrm>
          <a:prstGeom prst="arc">
            <a:avLst>
              <a:gd name="adj1" fmla="val 17881684"/>
              <a:gd name="adj2" fmla="val 78442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520253" y="3179859"/>
                <a:ext cx="7377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253" y="3179859"/>
                <a:ext cx="73770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174518" y="1980928"/>
                <a:ext cx="7377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518" y="1980928"/>
                <a:ext cx="73770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 rot="14529189">
            <a:off x="2804104" y="3560757"/>
            <a:ext cx="1029179" cy="1029179"/>
          </a:xfrm>
          <a:prstGeom prst="arc">
            <a:avLst>
              <a:gd name="adj1" fmla="val 17881684"/>
              <a:gd name="adj2" fmla="val 78442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c 39"/>
          <p:cNvSpPr/>
          <p:nvPr/>
        </p:nvSpPr>
        <p:spPr>
          <a:xfrm rot="10058839">
            <a:off x="2013415" y="575137"/>
            <a:ext cx="1029179" cy="1029179"/>
          </a:xfrm>
          <a:prstGeom prst="arc">
            <a:avLst>
              <a:gd name="adj1" fmla="val 17881684"/>
              <a:gd name="adj2" fmla="val 78442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394212" y="1361183"/>
                <a:ext cx="7377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𝟕𝟓</m:t>
                      </m:r>
                      <m:r>
                        <a:rPr lang="en-GB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212" y="1361183"/>
                <a:ext cx="73770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rc 41"/>
          <p:cNvSpPr/>
          <p:nvPr/>
        </p:nvSpPr>
        <p:spPr>
          <a:xfrm rot="3732101">
            <a:off x="5825677" y="582384"/>
            <a:ext cx="1029179" cy="1029179"/>
          </a:xfrm>
          <a:prstGeom prst="arc">
            <a:avLst>
              <a:gd name="adj1" fmla="val 18117891"/>
              <a:gd name="adj2" fmla="val 2148272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565088" y="1361183"/>
                <a:ext cx="7377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088" y="1361183"/>
                <a:ext cx="73770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43"/>
          <p:cNvSpPr/>
          <p:nvPr/>
        </p:nvSpPr>
        <p:spPr>
          <a:xfrm rot="17896489">
            <a:off x="7116303" y="2851818"/>
            <a:ext cx="1029179" cy="1029179"/>
          </a:xfrm>
          <a:prstGeom prst="arc">
            <a:avLst>
              <a:gd name="adj1" fmla="val 18117891"/>
              <a:gd name="adj2" fmla="val 2148272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119755" y="2381388"/>
                <a:ext cx="7377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9755" y="2381388"/>
                <a:ext cx="737701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c 45"/>
          <p:cNvSpPr/>
          <p:nvPr/>
        </p:nvSpPr>
        <p:spPr>
          <a:xfrm rot="665457">
            <a:off x="4073222" y="2392358"/>
            <a:ext cx="1029179" cy="1029179"/>
          </a:xfrm>
          <a:prstGeom prst="arc">
            <a:avLst>
              <a:gd name="adj1" fmla="val 18117891"/>
              <a:gd name="adj2" fmla="val 2148272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279276" y="2438621"/>
                <a:ext cx="7377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en-GB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276" y="2438621"/>
                <a:ext cx="737701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636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9" grpId="0" animBg="1"/>
      <p:bldP spid="40" grpId="0" animBg="1"/>
      <p:bldP spid="42" grpId="0" animBg="1"/>
      <p:bldP spid="44" grpId="0" animBg="1"/>
      <p:bldP spid="4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99217" y="252237"/>
            <a:ext cx="8135183" cy="56861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entagon 1"/>
          <p:cNvSpPr/>
          <p:nvPr/>
        </p:nvSpPr>
        <p:spPr>
          <a:xfrm>
            <a:off x="11917" y="6529800"/>
            <a:ext cx="8837928" cy="333910"/>
          </a:xfrm>
          <a:prstGeom prst="homePlate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7030A0"/>
                </a:solidFill>
              </a:rPr>
              <a:t>Aim: Prove and use circle theorems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90" y="748954"/>
            <a:ext cx="7256475" cy="357079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26562" y="291412"/>
            <a:ext cx="3990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In each diagram, find the value of </a:t>
            </a:r>
            <a:r>
              <a:rPr lang="en-GB" sz="2000" b="1" i="1" dirty="0">
                <a:solidFill>
                  <a:srgbClr val="7030A0"/>
                </a:solidFill>
              </a:rPr>
              <a:t>x</a:t>
            </a:r>
            <a:r>
              <a:rPr lang="en-GB" sz="20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9" name="Oval 18"/>
          <p:cNvSpPr/>
          <p:nvPr/>
        </p:nvSpPr>
        <p:spPr>
          <a:xfrm>
            <a:off x="208215" y="303502"/>
            <a:ext cx="380388" cy="3803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3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57796" y="759554"/>
            <a:ext cx="443552" cy="44355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a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844295" y="683890"/>
            <a:ext cx="443552" cy="44355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b</a:t>
            </a: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33" name="Picture 32" descr="http://www.cbam.edu.vn/images/answer-ico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765" y="5404380"/>
            <a:ext cx="1092028" cy="101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Arc 33"/>
          <p:cNvSpPr/>
          <p:nvPr/>
        </p:nvSpPr>
        <p:spPr>
          <a:xfrm rot="10800000">
            <a:off x="1435398" y="1007909"/>
            <a:ext cx="899095" cy="899095"/>
          </a:xfrm>
          <a:prstGeom prst="arc">
            <a:avLst>
              <a:gd name="adj1" fmla="val 18326305"/>
              <a:gd name="adj2" fmla="val 2100069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102662" y="1282977"/>
                <a:ext cx="431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662" y="1282977"/>
                <a:ext cx="43152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/>
          <p:cNvSpPr/>
          <p:nvPr/>
        </p:nvSpPr>
        <p:spPr>
          <a:xfrm rot="13558475">
            <a:off x="3086988" y="2164381"/>
            <a:ext cx="899095" cy="899095"/>
          </a:xfrm>
          <a:prstGeom prst="arc">
            <a:avLst>
              <a:gd name="adj1" fmla="val 18326305"/>
              <a:gd name="adj2" fmla="val 2100069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>
            <a:off x="304797" y="2645743"/>
            <a:ext cx="899095" cy="899095"/>
          </a:xfrm>
          <a:prstGeom prst="arc">
            <a:avLst>
              <a:gd name="adj1" fmla="val 18326305"/>
              <a:gd name="adj2" fmla="val 2100069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549951" y="2914348"/>
                <a:ext cx="16845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𝟏𝟖𝟎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951" y="2914348"/>
                <a:ext cx="16845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549951" y="3249593"/>
                <a:ext cx="13158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951" y="3249593"/>
                <a:ext cx="131580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9"/>
          <p:cNvSpPr/>
          <p:nvPr/>
        </p:nvSpPr>
        <p:spPr>
          <a:xfrm rot="3856854">
            <a:off x="6373437" y="1075026"/>
            <a:ext cx="760184" cy="760184"/>
          </a:xfrm>
          <a:prstGeom prst="arc">
            <a:avLst>
              <a:gd name="adj1" fmla="val 18326305"/>
              <a:gd name="adj2" fmla="val 2801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Arc 40"/>
          <p:cNvSpPr/>
          <p:nvPr/>
        </p:nvSpPr>
        <p:spPr>
          <a:xfrm rot="314204">
            <a:off x="4787415" y="2971164"/>
            <a:ext cx="760184" cy="760184"/>
          </a:xfrm>
          <a:prstGeom prst="arc">
            <a:avLst>
              <a:gd name="adj1" fmla="val 18326305"/>
              <a:gd name="adj2" fmla="val 2801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c 41"/>
          <p:cNvSpPr/>
          <p:nvPr/>
        </p:nvSpPr>
        <p:spPr>
          <a:xfrm rot="14684437">
            <a:off x="7198963" y="3384360"/>
            <a:ext cx="760184" cy="760184"/>
          </a:xfrm>
          <a:prstGeom prst="arc">
            <a:avLst>
              <a:gd name="adj1" fmla="val 18326305"/>
              <a:gd name="adj2" fmla="val 2801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c 42"/>
          <p:cNvSpPr/>
          <p:nvPr/>
        </p:nvSpPr>
        <p:spPr>
          <a:xfrm rot="11149534">
            <a:off x="6362804" y="1069527"/>
            <a:ext cx="760184" cy="760184"/>
          </a:xfrm>
          <a:prstGeom prst="arc">
            <a:avLst>
              <a:gd name="adj1" fmla="val 18326305"/>
              <a:gd name="adj2" fmla="val 2801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001310" y="1414045"/>
                <a:ext cx="431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310" y="1414045"/>
                <a:ext cx="431528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422513" y="4319751"/>
                <a:ext cx="24192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𝟏𝟖𝟎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513" y="4319751"/>
                <a:ext cx="2419252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422513" y="4615478"/>
                <a:ext cx="16845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𝟐𝟏𝟎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513" y="4615478"/>
                <a:ext cx="168450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422513" y="4902107"/>
                <a:ext cx="13158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𝟕𝟎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513" y="4902107"/>
                <a:ext cx="1315809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621066" y="2173793"/>
                <a:ext cx="431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066" y="2173793"/>
                <a:ext cx="431528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100075" y="2498460"/>
                <a:ext cx="431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075" y="2498460"/>
                <a:ext cx="431528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537882" y="2938059"/>
                <a:ext cx="431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882" y="2938059"/>
                <a:ext cx="431528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10139" y="3206278"/>
                <a:ext cx="431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139" y="3206278"/>
                <a:ext cx="431528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321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7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6" t="9422" r="38559" b="49169"/>
          <a:stretch/>
        </p:blipFill>
        <p:spPr>
          <a:xfrm>
            <a:off x="8413016" y="314"/>
            <a:ext cx="738082" cy="739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105" y="314"/>
            <a:ext cx="83079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</a:rPr>
              <a:t>Circle Theorems</a:t>
            </a:r>
          </a:p>
          <a:p>
            <a:r>
              <a:rPr lang="en-GB" b="1" dirty="0">
                <a:solidFill>
                  <a:srgbClr val="7030A0"/>
                </a:solidFill>
              </a:rPr>
              <a:t>On the scrap paper list/draw/sketch as many of the 9 Circle Theorems as you can.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1934" b="9371"/>
          <a:stretch/>
        </p:blipFill>
        <p:spPr>
          <a:xfrm>
            <a:off x="123167" y="893051"/>
            <a:ext cx="6411309" cy="58335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63024" b="9371"/>
          <a:stretch/>
        </p:blipFill>
        <p:spPr>
          <a:xfrm>
            <a:off x="6516414" y="893051"/>
            <a:ext cx="2417379" cy="583357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78374" y="1124607"/>
            <a:ext cx="1860331" cy="186033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517229" y="1124606"/>
            <a:ext cx="1860331" cy="186033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656084" y="1124606"/>
            <a:ext cx="1860331" cy="186033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6789683" y="1112021"/>
            <a:ext cx="1860331" cy="186033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3986" y="1245475"/>
                <a:ext cx="4732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86" y="1245475"/>
                <a:ext cx="47320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06692" y="2042186"/>
                <a:ext cx="6880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692" y="2042186"/>
                <a:ext cx="68800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 rot="1865990">
            <a:off x="2982655" y="1259164"/>
            <a:ext cx="267802" cy="2678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41" y="2727926"/>
            <a:ext cx="514022" cy="514022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8261793" y="2898134"/>
            <a:ext cx="661489" cy="586376"/>
            <a:chOff x="-1971676" y="2164556"/>
            <a:chExt cx="661489" cy="586376"/>
          </a:xfrm>
        </p:grpSpPr>
        <p:sp>
          <p:nvSpPr>
            <p:cNvPr id="17" name="Rectangle 16"/>
            <p:cNvSpPr/>
            <p:nvPr/>
          </p:nvSpPr>
          <p:spPr>
            <a:xfrm>
              <a:off x="-1923393" y="2181878"/>
              <a:ext cx="546047" cy="546047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-1971676" y="2164556"/>
                  <a:ext cx="40267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90</m:t>
                        </m:r>
                        <m:r>
                          <a:rPr lang="en-GB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10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971676" y="2164556"/>
                  <a:ext cx="402674" cy="24622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-1712861" y="2504711"/>
                  <a:ext cx="40267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90</m:t>
                        </m:r>
                        <m:r>
                          <a:rPr lang="en-GB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10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712861" y="2504711"/>
                  <a:ext cx="402674" cy="24622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Oval 22"/>
          <p:cNvSpPr/>
          <p:nvPr/>
        </p:nvSpPr>
        <p:spPr>
          <a:xfrm>
            <a:off x="378374" y="4015834"/>
            <a:ext cx="1860331" cy="186033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2517229" y="4015833"/>
            <a:ext cx="1860331" cy="186033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656084" y="4015833"/>
            <a:ext cx="1860331" cy="186033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6789683" y="4003248"/>
            <a:ext cx="1860331" cy="186033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199697" y="3563007"/>
            <a:ext cx="1828800" cy="8618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1250759" y="4939857"/>
            <a:ext cx="84083" cy="840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2338551" y="3461503"/>
            <a:ext cx="2194036" cy="9633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3389613" y="4939857"/>
            <a:ext cx="84083" cy="840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4319752" y="3461503"/>
            <a:ext cx="200189" cy="23717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223616" y="5360276"/>
            <a:ext cx="1187694" cy="4349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515305" y="4961759"/>
            <a:ext cx="84083" cy="840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Freeform 40"/>
          <p:cNvSpPr/>
          <p:nvPr/>
        </p:nvSpPr>
        <p:spPr>
          <a:xfrm>
            <a:off x="7270531" y="4175250"/>
            <a:ext cx="1255495" cy="1642745"/>
          </a:xfrm>
          <a:custGeom>
            <a:avLst/>
            <a:gdLst>
              <a:gd name="connsiteX0" fmla="*/ 0 w 1341455"/>
              <a:gd name="connsiteY0" fmla="*/ 0 h 1642906"/>
              <a:gd name="connsiteX1" fmla="*/ 1341455 w 1341455"/>
              <a:gd name="connsiteY1" fmla="*/ 1190730 h 1642906"/>
              <a:gd name="connsiteX2" fmla="*/ 281354 w 1341455"/>
              <a:gd name="connsiteY2" fmla="*/ 1642906 h 1642906"/>
              <a:gd name="connsiteX3" fmla="*/ 0 w 1341455"/>
              <a:gd name="connsiteY3" fmla="*/ 0 h 164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1455" h="1642906">
                <a:moveTo>
                  <a:pt x="0" y="0"/>
                </a:moveTo>
                <a:lnTo>
                  <a:pt x="1341455" y="1190730"/>
                </a:lnTo>
                <a:lnTo>
                  <a:pt x="281354" y="1642906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55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29" grpId="0" animBg="1"/>
      <p:bldP spid="31" grpId="0" animBg="1"/>
      <p:bldP spid="39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82058" y="801352"/>
            <a:ext cx="4162097" cy="4162097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762179" y="2326779"/>
                <a:ext cx="5293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179" y="2326779"/>
                <a:ext cx="52931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6310714" y="3478349"/>
            <a:ext cx="84082" cy="8408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269744" y="3211894"/>
            <a:ext cx="84082" cy="8408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778395" y="2996562"/>
                <a:ext cx="5036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395" y="2996562"/>
                <a:ext cx="50366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412520" y="3308424"/>
                <a:ext cx="5293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520" y="3308424"/>
                <a:ext cx="52931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4196754" y="4916591"/>
            <a:ext cx="84082" cy="8408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929028" y="5073714"/>
                <a:ext cx="5036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028" y="5073714"/>
                <a:ext cx="50366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>
            <a:stCxn id="10" idx="7"/>
            <a:endCxn id="6" idx="6"/>
          </p:cNvCxnSpPr>
          <p:nvPr/>
        </p:nvCxnSpPr>
        <p:spPr>
          <a:xfrm flipV="1">
            <a:off x="4268522" y="3520390"/>
            <a:ext cx="2126274" cy="14085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1"/>
            <a:endCxn id="7" idx="5"/>
          </p:cNvCxnSpPr>
          <p:nvPr/>
        </p:nvCxnSpPr>
        <p:spPr>
          <a:xfrm flipH="1" flipV="1">
            <a:off x="2341512" y="3283662"/>
            <a:ext cx="1867556" cy="16452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" idx="2"/>
            <a:endCxn id="7" idx="6"/>
          </p:cNvCxnSpPr>
          <p:nvPr/>
        </p:nvCxnSpPr>
        <p:spPr>
          <a:xfrm flipH="1">
            <a:off x="2353826" y="2882741"/>
            <a:ext cx="1967250" cy="3711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" idx="6"/>
            <a:endCxn id="6" idx="2"/>
          </p:cNvCxnSpPr>
          <p:nvPr/>
        </p:nvCxnSpPr>
        <p:spPr>
          <a:xfrm>
            <a:off x="4405158" y="2882741"/>
            <a:ext cx="1905556" cy="6376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/>
          <p:cNvSpPr/>
          <p:nvPr/>
        </p:nvSpPr>
        <p:spPr>
          <a:xfrm>
            <a:off x="3750414" y="2285325"/>
            <a:ext cx="1190580" cy="1190580"/>
          </a:xfrm>
          <a:prstGeom prst="arc">
            <a:avLst>
              <a:gd name="adj1" fmla="val 10206803"/>
              <a:gd name="adj2" fmla="val 105054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c 18"/>
          <p:cNvSpPr/>
          <p:nvPr/>
        </p:nvSpPr>
        <p:spPr>
          <a:xfrm>
            <a:off x="3487555" y="4224753"/>
            <a:ext cx="1492386" cy="1492386"/>
          </a:xfrm>
          <a:prstGeom prst="arc">
            <a:avLst>
              <a:gd name="adj1" fmla="val 13361079"/>
              <a:gd name="adj2" fmla="val 196002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337451" y="1843199"/>
                <a:ext cx="104547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𝟐𝟐𝟎</m:t>
                      </m:r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451" y="1843199"/>
                <a:ext cx="104547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615104" y="3765346"/>
                <a:ext cx="60785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104" y="3765346"/>
                <a:ext cx="60785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4321076" y="2840700"/>
            <a:ext cx="84082" cy="8408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Pentagon 25"/>
          <p:cNvSpPr/>
          <p:nvPr/>
        </p:nvSpPr>
        <p:spPr>
          <a:xfrm>
            <a:off x="11917" y="6529800"/>
            <a:ext cx="8837928" cy="333910"/>
          </a:xfrm>
          <a:prstGeom prst="homePlate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7030A0"/>
                </a:solidFill>
              </a:rPr>
              <a:t>Aim: Prove and use circle theorems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196754" y="3656421"/>
                <a:ext cx="1045479" cy="52322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𝟏𝟏𝟎</m:t>
                      </m:r>
                      <m:r>
                        <a:rPr lang="en-GB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754" y="3656421"/>
                <a:ext cx="104547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584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  <p:bldP spid="8" grpId="0"/>
      <p:bldP spid="9" grpId="0"/>
      <p:bldP spid="10" grpId="0" animBg="1"/>
      <p:bldP spid="11" grpId="0"/>
      <p:bldP spid="18" grpId="0" animBg="1"/>
      <p:bldP spid="19" grpId="0" animBg="1"/>
      <p:bldP spid="21" grpId="0"/>
      <p:bldP spid="22" grpId="0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6" t="9422" r="38559" b="49169"/>
          <a:stretch/>
        </p:blipFill>
        <p:spPr>
          <a:xfrm>
            <a:off x="8413016" y="314"/>
            <a:ext cx="738082" cy="739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105" y="314"/>
            <a:ext cx="83079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</a:rPr>
              <a:t>Circle Theorems</a:t>
            </a:r>
          </a:p>
          <a:p>
            <a:r>
              <a:rPr lang="en-GB" b="1" dirty="0">
                <a:solidFill>
                  <a:srgbClr val="7030A0"/>
                </a:solidFill>
              </a:rPr>
              <a:t>On the scrap paper list/draw/sketch as many of the 9 Circle Theorems as you can.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1934" b="9371"/>
          <a:stretch/>
        </p:blipFill>
        <p:spPr>
          <a:xfrm>
            <a:off x="123167" y="893051"/>
            <a:ext cx="6411309" cy="58335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63024" b="9371"/>
          <a:stretch/>
        </p:blipFill>
        <p:spPr>
          <a:xfrm>
            <a:off x="6517227" y="893051"/>
            <a:ext cx="2417379" cy="583357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78374" y="1124607"/>
            <a:ext cx="1860331" cy="186033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517229" y="1124606"/>
            <a:ext cx="1860331" cy="186033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656084" y="1124606"/>
            <a:ext cx="1860331" cy="186033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6789683" y="1112021"/>
            <a:ext cx="1860331" cy="186033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3986" y="1245475"/>
                <a:ext cx="4732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86" y="1245475"/>
                <a:ext cx="47320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06692" y="2042186"/>
                <a:ext cx="6880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692" y="2042186"/>
                <a:ext cx="68800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 rot="1865990">
            <a:off x="2982655" y="1259164"/>
            <a:ext cx="267802" cy="2678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41" y="2727926"/>
            <a:ext cx="514022" cy="514022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8261793" y="2898134"/>
            <a:ext cx="661489" cy="586376"/>
            <a:chOff x="-1971676" y="2164556"/>
            <a:chExt cx="661489" cy="586376"/>
          </a:xfrm>
        </p:grpSpPr>
        <p:sp>
          <p:nvSpPr>
            <p:cNvPr id="17" name="Rectangle 16"/>
            <p:cNvSpPr/>
            <p:nvPr/>
          </p:nvSpPr>
          <p:spPr>
            <a:xfrm>
              <a:off x="-1923393" y="2181878"/>
              <a:ext cx="546047" cy="546047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-1971676" y="2164556"/>
                  <a:ext cx="40267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90</m:t>
                        </m:r>
                        <m:r>
                          <a:rPr lang="en-GB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10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971676" y="2164556"/>
                  <a:ext cx="402674" cy="24622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-1712861" y="2504711"/>
                  <a:ext cx="40267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90</m:t>
                        </m:r>
                        <m:r>
                          <a:rPr lang="en-GB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10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712861" y="2504711"/>
                  <a:ext cx="402674" cy="24622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Oval 22"/>
          <p:cNvSpPr/>
          <p:nvPr/>
        </p:nvSpPr>
        <p:spPr>
          <a:xfrm>
            <a:off x="378374" y="4015834"/>
            <a:ext cx="1860331" cy="186033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2517229" y="4015833"/>
            <a:ext cx="1860331" cy="186033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656084" y="4015833"/>
            <a:ext cx="1860331" cy="186033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6789683" y="4003248"/>
            <a:ext cx="1860331" cy="186033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199697" y="3563007"/>
            <a:ext cx="1828800" cy="8618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1250759" y="4939857"/>
            <a:ext cx="84083" cy="840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2338551" y="3461503"/>
            <a:ext cx="2194036" cy="9633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3389613" y="4939857"/>
            <a:ext cx="84083" cy="840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4319752" y="3461503"/>
            <a:ext cx="200189" cy="23717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223616" y="5360276"/>
            <a:ext cx="1187694" cy="4349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515305" y="4961759"/>
            <a:ext cx="84083" cy="840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Freeform 40"/>
          <p:cNvSpPr/>
          <p:nvPr/>
        </p:nvSpPr>
        <p:spPr>
          <a:xfrm>
            <a:off x="7270531" y="4175250"/>
            <a:ext cx="1255495" cy="1642745"/>
          </a:xfrm>
          <a:custGeom>
            <a:avLst/>
            <a:gdLst>
              <a:gd name="connsiteX0" fmla="*/ 0 w 1341455"/>
              <a:gd name="connsiteY0" fmla="*/ 0 h 1642906"/>
              <a:gd name="connsiteX1" fmla="*/ 1341455 w 1341455"/>
              <a:gd name="connsiteY1" fmla="*/ 1190730 h 1642906"/>
              <a:gd name="connsiteX2" fmla="*/ 281354 w 1341455"/>
              <a:gd name="connsiteY2" fmla="*/ 1642906 h 1642906"/>
              <a:gd name="connsiteX3" fmla="*/ 0 w 1341455"/>
              <a:gd name="connsiteY3" fmla="*/ 0 h 164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1455" h="1642906">
                <a:moveTo>
                  <a:pt x="0" y="0"/>
                </a:moveTo>
                <a:lnTo>
                  <a:pt x="1341455" y="1190730"/>
                </a:lnTo>
                <a:lnTo>
                  <a:pt x="281354" y="1642906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 1"/>
          <p:cNvSpPr/>
          <p:nvPr/>
        </p:nvSpPr>
        <p:spPr>
          <a:xfrm>
            <a:off x="888694" y="1252251"/>
            <a:ext cx="1285302" cy="1612136"/>
          </a:xfrm>
          <a:custGeom>
            <a:avLst/>
            <a:gdLst>
              <a:gd name="connsiteX0" fmla="*/ 0 w 1334814"/>
              <a:gd name="connsiteY0" fmla="*/ 0 h 1702676"/>
              <a:gd name="connsiteX1" fmla="*/ 105103 w 1334814"/>
              <a:gd name="connsiteY1" fmla="*/ 1702676 h 1702676"/>
              <a:gd name="connsiteX2" fmla="*/ 420414 w 1334814"/>
              <a:gd name="connsiteY2" fmla="*/ 777766 h 1702676"/>
              <a:gd name="connsiteX3" fmla="*/ 1334814 w 1334814"/>
              <a:gd name="connsiteY3" fmla="*/ 998483 h 1702676"/>
              <a:gd name="connsiteX4" fmla="*/ 0 w 1334814"/>
              <a:gd name="connsiteY4" fmla="*/ 0 h 170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4814" h="1702676">
                <a:moveTo>
                  <a:pt x="0" y="0"/>
                </a:moveTo>
                <a:lnTo>
                  <a:pt x="105103" y="1702676"/>
                </a:lnTo>
                <a:lnTo>
                  <a:pt x="420414" y="777766"/>
                </a:lnTo>
                <a:lnTo>
                  <a:pt x="1334814" y="998483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>
            <a:off x="2548569" y="1219200"/>
            <a:ext cx="1781060" cy="969484"/>
          </a:xfrm>
          <a:custGeom>
            <a:avLst/>
            <a:gdLst>
              <a:gd name="connsiteX0" fmla="*/ 536154 w 1854506"/>
              <a:gd name="connsiteY0" fmla="*/ 0 h 987845"/>
              <a:gd name="connsiteX1" fmla="*/ 1854506 w 1854506"/>
              <a:gd name="connsiteY1" fmla="*/ 771180 h 987845"/>
              <a:gd name="connsiteX2" fmla="*/ 0 w 1854506"/>
              <a:gd name="connsiteY2" fmla="*/ 987845 h 987845"/>
              <a:gd name="connsiteX3" fmla="*/ 536154 w 1854506"/>
              <a:gd name="connsiteY3" fmla="*/ 0 h 98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4506" h="987845">
                <a:moveTo>
                  <a:pt x="536154" y="0"/>
                </a:moveTo>
                <a:lnTo>
                  <a:pt x="1854506" y="771180"/>
                </a:lnTo>
                <a:lnTo>
                  <a:pt x="0" y="987845"/>
                </a:lnTo>
                <a:lnTo>
                  <a:pt x="536154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1271784" y="1970692"/>
            <a:ext cx="84083" cy="840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3410632" y="2028498"/>
            <a:ext cx="84083" cy="840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c 15"/>
          <p:cNvSpPr/>
          <p:nvPr/>
        </p:nvSpPr>
        <p:spPr>
          <a:xfrm>
            <a:off x="4656645" y="1126694"/>
            <a:ext cx="1859767" cy="1859767"/>
          </a:xfrm>
          <a:prstGeom prst="arc">
            <a:avLst>
              <a:gd name="adj1" fmla="val 1992343"/>
              <a:gd name="adj2" fmla="val 8057997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/>
          <p:cNvCxnSpPr>
            <a:stCxn id="10" idx="3"/>
            <a:endCxn id="16" idx="0"/>
          </p:cNvCxnSpPr>
          <p:nvPr/>
        </p:nvCxnSpPr>
        <p:spPr>
          <a:xfrm flipV="1">
            <a:off x="4928523" y="2565825"/>
            <a:ext cx="1436048" cy="1466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4947858" y="1329526"/>
            <a:ext cx="1408492" cy="1351966"/>
          </a:xfrm>
          <a:custGeom>
            <a:avLst/>
            <a:gdLst>
              <a:gd name="connsiteX0" fmla="*/ 0 w 1435100"/>
              <a:gd name="connsiteY0" fmla="*/ 1403350 h 1403350"/>
              <a:gd name="connsiteX1" fmla="*/ 107950 w 1435100"/>
              <a:gd name="connsiteY1" fmla="*/ 0 h 1403350"/>
              <a:gd name="connsiteX2" fmla="*/ 1435100 w 1435100"/>
              <a:gd name="connsiteY2" fmla="*/ 1257300 h 1403350"/>
              <a:gd name="connsiteX3" fmla="*/ 1422400 w 1435100"/>
              <a:gd name="connsiteY3" fmla="*/ 228600 h 1403350"/>
              <a:gd name="connsiteX4" fmla="*/ 0 w 1435100"/>
              <a:gd name="connsiteY4" fmla="*/ 1403350 h 140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5100" h="1403350">
                <a:moveTo>
                  <a:pt x="0" y="1403350"/>
                </a:moveTo>
                <a:lnTo>
                  <a:pt x="107950" y="0"/>
                </a:lnTo>
                <a:lnTo>
                  <a:pt x="1435100" y="1257300"/>
                </a:lnTo>
                <a:lnTo>
                  <a:pt x="1422400" y="228600"/>
                </a:lnTo>
                <a:lnTo>
                  <a:pt x="0" y="140335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 34"/>
          <p:cNvSpPr/>
          <p:nvPr/>
        </p:nvSpPr>
        <p:spPr>
          <a:xfrm>
            <a:off x="4953467" y="1150012"/>
            <a:ext cx="1419284" cy="1559529"/>
          </a:xfrm>
          <a:custGeom>
            <a:avLst/>
            <a:gdLst>
              <a:gd name="connsiteX0" fmla="*/ 0 w 1419284"/>
              <a:gd name="connsiteY0" fmla="*/ 1559529 h 1559529"/>
              <a:gd name="connsiteX1" fmla="*/ 740496 w 1419284"/>
              <a:gd name="connsiteY1" fmla="*/ 0 h 1559529"/>
              <a:gd name="connsiteX2" fmla="*/ 1419284 w 1419284"/>
              <a:gd name="connsiteY2" fmla="*/ 1408064 h 1559529"/>
              <a:gd name="connsiteX3" fmla="*/ 1413674 w 1419284"/>
              <a:gd name="connsiteY3" fmla="*/ 1413674 h 1559529"/>
              <a:gd name="connsiteX4" fmla="*/ 1413674 w 1419284"/>
              <a:gd name="connsiteY4" fmla="*/ 1413674 h 1559529"/>
              <a:gd name="connsiteX5" fmla="*/ 1413674 w 1419284"/>
              <a:gd name="connsiteY5" fmla="*/ 1413674 h 1559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9284" h="1559529">
                <a:moveTo>
                  <a:pt x="0" y="1559529"/>
                </a:moveTo>
                <a:lnTo>
                  <a:pt x="740496" y="0"/>
                </a:lnTo>
                <a:lnTo>
                  <a:pt x="1419284" y="1408064"/>
                </a:lnTo>
                <a:lnTo>
                  <a:pt x="1413674" y="1413674"/>
                </a:lnTo>
                <a:lnTo>
                  <a:pt x="1413674" y="1413674"/>
                </a:lnTo>
                <a:lnTo>
                  <a:pt x="1413674" y="1413674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953465" y="1411440"/>
                <a:ext cx="4732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465" y="1411440"/>
                <a:ext cx="47320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462524" y="1242009"/>
                <a:ext cx="4732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524" y="1242009"/>
                <a:ext cx="47320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996032" y="1574418"/>
                <a:ext cx="4732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032" y="1574418"/>
                <a:ext cx="47320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reeform 35"/>
          <p:cNvSpPr/>
          <p:nvPr/>
        </p:nvSpPr>
        <p:spPr>
          <a:xfrm>
            <a:off x="6881809" y="1209246"/>
            <a:ext cx="1723650" cy="1691030"/>
          </a:xfrm>
          <a:custGeom>
            <a:avLst/>
            <a:gdLst>
              <a:gd name="connsiteX0" fmla="*/ 476835 w 1733433"/>
              <a:gd name="connsiteY0" fmla="*/ 0 h 1739043"/>
              <a:gd name="connsiteX1" fmla="*/ 1733433 w 1733433"/>
              <a:gd name="connsiteY1" fmla="*/ 605860 h 1739043"/>
              <a:gd name="connsiteX2" fmla="*/ 1133183 w 1733433"/>
              <a:gd name="connsiteY2" fmla="*/ 1739043 h 1739043"/>
              <a:gd name="connsiteX3" fmla="*/ 0 w 1733433"/>
              <a:gd name="connsiteY3" fmla="*/ 1250989 h 1739043"/>
              <a:gd name="connsiteX4" fmla="*/ 476835 w 1733433"/>
              <a:gd name="connsiteY4" fmla="*/ 0 h 173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3433" h="1739043">
                <a:moveTo>
                  <a:pt x="476835" y="0"/>
                </a:moveTo>
                <a:lnTo>
                  <a:pt x="1733433" y="605860"/>
                </a:lnTo>
                <a:lnTo>
                  <a:pt x="1133183" y="1739043"/>
                </a:lnTo>
                <a:lnTo>
                  <a:pt x="0" y="1250989"/>
                </a:lnTo>
                <a:lnTo>
                  <a:pt x="476835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849170" y="2025339"/>
                <a:ext cx="4892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170" y="2025339"/>
                <a:ext cx="489236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073473" y="1591811"/>
                <a:ext cx="4844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473" y="1591811"/>
                <a:ext cx="484427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978202" y="3013549"/>
                <a:ext cx="23807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𝟏𝟖𝟎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202" y="3013549"/>
                <a:ext cx="238078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212977" y="1167161"/>
                <a:ext cx="4475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977" y="1167161"/>
                <a:ext cx="447558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649652" y="2319900"/>
                <a:ext cx="4972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9652" y="2319900"/>
                <a:ext cx="497252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990848" y="3362856"/>
                <a:ext cx="23807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𝟏𝟖𝟎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0848" y="3362856"/>
                <a:ext cx="2380780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 flipH="1" flipV="1">
            <a:off x="918922" y="4078516"/>
            <a:ext cx="377141" cy="9069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 rot="20168184">
            <a:off x="975556" y="4029208"/>
            <a:ext cx="209771" cy="20977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4" name="Straight Connector 53"/>
          <p:cNvCxnSpPr/>
          <p:nvPr/>
        </p:nvCxnSpPr>
        <p:spPr>
          <a:xfrm flipH="1" flipV="1">
            <a:off x="3064798" y="4096848"/>
            <a:ext cx="377141" cy="9069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31" idx="2"/>
          </p:cNvCxnSpPr>
          <p:nvPr/>
        </p:nvCxnSpPr>
        <p:spPr>
          <a:xfrm flipH="1" flipV="1">
            <a:off x="3389613" y="4981899"/>
            <a:ext cx="1012948" cy="639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3798954" y="3643372"/>
            <a:ext cx="91804" cy="2207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4365347" y="4092696"/>
            <a:ext cx="230506" cy="181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3434963" y="3484510"/>
            <a:ext cx="1085791" cy="15009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Arc 65"/>
          <p:cNvSpPr/>
          <p:nvPr/>
        </p:nvSpPr>
        <p:spPr>
          <a:xfrm>
            <a:off x="4016039" y="2992555"/>
            <a:ext cx="971948" cy="971948"/>
          </a:xfrm>
          <a:prstGeom prst="arc">
            <a:avLst>
              <a:gd name="adj1" fmla="val 5614977"/>
              <a:gd name="adj2" fmla="val 942913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4069189" y="3749040"/>
            <a:ext cx="117171" cy="855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4297680" y="3872286"/>
            <a:ext cx="55659" cy="1311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561937" y="5013297"/>
            <a:ext cx="222637" cy="5644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 rot="20318209">
            <a:off x="5770353" y="5391624"/>
            <a:ext cx="158299" cy="1582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9" name="Straight Connector 78"/>
          <p:cNvCxnSpPr/>
          <p:nvPr/>
        </p:nvCxnSpPr>
        <p:spPr>
          <a:xfrm flipH="1" flipV="1">
            <a:off x="6049181" y="5360940"/>
            <a:ext cx="83281" cy="197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5434282" y="5598237"/>
            <a:ext cx="83281" cy="197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6727081" y="5657267"/>
            <a:ext cx="1905015" cy="4849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Arc 84"/>
          <p:cNvSpPr/>
          <p:nvPr/>
        </p:nvSpPr>
        <p:spPr>
          <a:xfrm>
            <a:off x="7016555" y="5354701"/>
            <a:ext cx="971948" cy="971948"/>
          </a:xfrm>
          <a:prstGeom prst="arc">
            <a:avLst>
              <a:gd name="adj1" fmla="val 20101355"/>
              <a:gd name="adj2" fmla="val 897653"/>
            </a:avLst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Arc 85"/>
          <p:cNvSpPr/>
          <p:nvPr/>
        </p:nvSpPr>
        <p:spPr>
          <a:xfrm rot="4029686">
            <a:off x="6770391" y="3675424"/>
            <a:ext cx="971948" cy="971948"/>
          </a:xfrm>
          <a:prstGeom prst="arc">
            <a:avLst>
              <a:gd name="adj1" fmla="val 20101355"/>
              <a:gd name="adj2" fmla="val 897653"/>
            </a:avLst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45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2" grpId="0" animBg="1"/>
      <p:bldP spid="33" grpId="0" animBg="1"/>
      <p:bldP spid="16" grpId="0" animBg="1"/>
      <p:bldP spid="27" grpId="0" animBg="1"/>
      <p:bldP spid="35" grpId="0" animBg="1"/>
      <p:bldP spid="40" grpId="0"/>
      <p:bldP spid="42" grpId="0"/>
      <p:bldP spid="43" grpId="0"/>
      <p:bldP spid="36" grpId="0" animBg="1"/>
      <p:bldP spid="44" grpId="0"/>
      <p:bldP spid="45" grpId="0"/>
      <p:bldP spid="46" grpId="0"/>
      <p:bldP spid="47" grpId="0"/>
      <p:bldP spid="48" grpId="0"/>
      <p:bldP spid="49" grpId="0"/>
      <p:bldP spid="53" grpId="0" animBg="1"/>
      <p:bldP spid="66" grpId="0" animBg="1"/>
      <p:bldP spid="78" grpId="0" animBg="1"/>
      <p:bldP spid="85" grpId="0" animBg="1"/>
      <p:bldP spid="8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3867151" y="2732442"/>
            <a:ext cx="5211434" cy="38727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5812996" y="86061"/>
            <a:ext cx="3265589" cy="2564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 26"/>
          <p:cNvSpPr/>
          <p:nvPr/>
        </p:nvSpPr>
        <p:spPr>
          <a:xfrm>
            <a:off x="129092" y="1559859"/>
            <a:ext cx="3539266" cy="4658061"/>
          </a:xfrm>
          <a:custGeom>
            <a:avLst/>
            <a:gdLst>
              <a:gd name="connsiteX0" fmla="*/ 0 w 3539266"/>
              <a:gd name="connsiteY0" fmla="*/ 4647303 h 4658061"/>
              <a:gd name="connsiteX1" fmla="*/ 3539266 w 3539266"/>
              <a:gd name="connsiteY1" fmla="*/ 4647303 h 4658061"/>
              <a:gd name="connsiteX2" fmla="*/ 3539266 w 3539266"/>
              <a:gd name="connsiteY2" fmla="*/ 1075765 h 4658061"/>
              <a:gd name="connsiteX3" fmla="*/ 2624866 w 3539266"/>
              <a:gd name="connsiteY3" fmla="*/ 1075765 h 4658061"/>
              <a:gd name="connsiteX4" fmla="*/ 2624866 w 3539266"/>
              <a:gd name="connsiteY4" fmla="*/ 0 h 4658061"/>
              <a:gd name="connsiteX5" fmla="*/ 10757 w 3539266"/>
              <a:gd name="connsiteY5" fmla="*/ 0 h 4658061"/>
              <a:gd name="connsiteX6" fmla="*/ 10757 w 3539266"/>
              <a:gd name="connsiteY6" fmla="*/ 4658061 h 4658061"/>
              <a:gd name="connsiteX7" fmla="*/ 0 w 3539266"/>
              <a:gd name="connsiteY7" fmla="*/ 4647303 h 4658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9266" h="4658061">
                <a:moveTo>
                  <a:pt x="0" y="4647303"/>
                </a:moveTo>
                <a:lnTo>
                  <a:pt x="3539266" y="4647303"/>
                </a:lnTo>
                <a:lnTo>
                  <a:pt x="3539266" y="1075765"/>
                </a:lnTo>
                <a:lnTo>
                  <a:pt x="2624866" y="1075765"/>
                </a:lnTo>
                <a:lnTo>
                  <a:pt x="2624866" y="0"/>
                </a:lnTo>
                <a:lnTo>
                  <a:pt x="10757" y="0"/>
                </a:lnTo>
                <a:lnTo>
                  <a:pt x="10757" y="4658061"/>
                </a:lnTo>
                <a:lnTo>
                  <a:pt x="0" y="464730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>
            <a:off x="53788" y="86061"/>
            <a:ext cx="5443370" cy="2194560"/>
          </a:xfrm>
          <a:custGeom>
            <a:avLst/>
            <a:gdLst>
              <a:gd name="connsiteX0" fmla="*/ 0 w 5443370"/>
              <a:gd name="connsiteY0" fmla="*/ 0 h 2194560"/>
              <a:gd name="connsiteX1" fmla="*/ 5443370 w 5443370"/>
              <a:gd name="connsiteY1" fmla="*/ 0 h 2194560"/>
              <a:gd name="connsiteX2" fmla="*/ 5443370 w 5443370"/>
              <a:gd name="connsiteY2" fmla="*/ 107577 h 2194560"/>
              <a:gd name="connsiteX3" fmla="*/ 5443370 w 5443370"/>
              <a:gd name="connsiteY3" fmla="*/ 2194560 h 2194560"/>
              <a:gd name="connsiteX4" fmla="*/ 3001384 w 5443370"/>
              <a:gd name="connsiteY4" fmla="*/ 2194560 h 2194560"/>
              <a:gd name="connsiteX5" fmla="*/ 3001384 w 5443370"/>
              <a:gd name="connsiteY5" fmla="*/ 849854 h 2194560"/>
              <a:gd name="connsiteX6" fmla="*/ 0 w 5443370"/>
              <a:gd name="connsiteY6" fmla="*/ 849854 h 2194560"/>
              <a:gd name="connsiteX7" fmla="*/ 0 w 5443370"/>
              <a:gd name="connsiteY7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43370" h="2194560">
                <a:moveTo>
                  <a:pt x="0" y="0"/>
                </a:moveTo>
                <a:lnTo>
                  <a:pt x="5443370" y="0"/>
                </a:lnTo>
                <a:lnTo>
                  <a:pt x="5443370" y="107577"/>
                </a:lnTo>
                <a:lnTo>
                  <a:pt x="5443370" y="2194560"/>
                </a:lnTo>
                <a:lnTo>
                  <a:pt x="3001384" y="2194560"/>
                </a:lnTo>
                <a:lnTo>
                  <a:pt x="3001384" y="849854"/>
                </a:lnTo>
                <a:lnTo>
                  <a:pt x="0" y="84985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358" y="225162"/>
            <a:ext cx="1993204" cy="19932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1688" y="109469"/>
                <a:ext cx="30957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000" b="1" dirty="0">
                    <a:solidFill>
                      <a:srgbClr val="7030A0"/>
                    </a:solidFill>
                  </a:rPr>
                  <a:t>Write down the value of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000" b="1" i="1" dirty="0">
                    <a:solidFill>
                      <a:srgbClr val="7030A0"/>
                    </a:solidFill>
                  </a:rPr>
                  <a:t>.</a:t>
                </a:r>
                <a:r>
                  <a:rPr lang="en-GB" sz="2000" b="1" dirty="0">
                    <a:solidFill>
                      <a:srgbClr val="7030A0"/>
                    </a:solidFill>
                  </a:rPr>
                  <a:t> 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8" y="109469"/>
                <a:ext cx="3095719" cy="400110"/>
              </a:xfrm>
              <a:prstGeom prst="rect">
                <a:avLst/>
              </a:prstGeom>
              <a:blipFill>
                <a:blip r:embed="rId3"/>
                <a:stretch>
                  <a:fillRect l="-1969" t="-9091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14" y="1945049"/>
            <a:ext cx="2094466" cy="21424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2435" y="4162674"/>
            <a:ext cx="36647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A, B, C and D are all points on the circumference of a circle, centre O.</a:t>
            </a:r>
          </a:p>
          <a:p>
            <a:r>
              <a:rPr lang="en-GB" sz="2000" b="1" dirty="0">
                <a:solidFill>
                  <a:srgbClr val="7030A0"/>
                </a:solidFill>
              </a:rPr>
              <a:t>a.  Explain how you know that the value of </a:t>
            </a:r>
            <a:r>
              <a:rPr lang="en-GB" sz="2000" b="1" i="1" dirty="0">
                <a:solidFill>
                  <a:srgbClr val="FF0000"/>
                </a:solidFill>
              </a:rPr>
              <a:t>x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>
                <a:solidFill>
                  <a:srgbClr val="7030A0"/>
                </a:solidFill>
              </a:rPr>
              <a:t>is 160°.</a:t>
            </a:r>
          </a:p>
          <a:p>
            <a:r>
              <a:rPr lang="en-GB" sz="2000" b="1" dirty="0">
                <a:solidFill>
                  <a:srgbClr val="7030A0"/>
                </a:solidFill>
              </a:rPr>
              <a:t>b.  Give a reason why </a:t>
            </a:r>
            <a:r>
              <a:rPr lang="en-GB" sz="2000" b="1" i="1" dirty="0">
                <a:solidFill>
                  <a:srgbClr val="FF0000"/>
                </a:solidFill>
              </a:rPr>
              <a:t>y</a:t>
            </a:r>
            <a:r>
              <a:rPr lang="en-GB" sz="2000" b="1" dirty="0">
                <a:solidFill>
                  <a:srgbClr val="7030A0"/>
                </a:solidFill>
              </a:rPr>
              <a:t> is 100°.</a:t>
            </a:r>
            <a:endParaRPr lang="en-GB" sz="2000" b="1" dirty="0">
              <a:solidFill>
                <a:srgbClr val="7030A0"/>
              </a:solidFill>
              <a:effectLst/>
            </a:endParaRPr>
          </a:p>
        </p:txBody>
      </p:sp>
      <p:sp>
        <p:nvSpPr>
          <p:cNvPr id="11" name="AutoShape 2"/>
          <p:cNvSpPr>
            <a:spLocks noChangeAspect="1" noChangeArrowheads="1"/>
          </p:cNvSpPr>
          <p:nvPr/>
        </p:nvSpPr>
        <p:spPr bwMode="auto">
          <a:xfrm>
            <a:off x="5638472" y="733704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sp>
        <p:nvSpPr>
          <p:cNvPr id="12" name="AutoShape 3"/>
          <p:cNvSpPr>
            <a:spLocks noChangeAspect="1" noChangeArrowheads="1"/>
          </p:cNvSpPr>
          <p:nvPr/>
        </p:nvSpPr>
        <p:spPr bwMode="auto">
          <a:xfrm>
            <a:off x="5849610" y="762596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sp>
        <p:nvSpPr>
          <p:cNvPr id="13" name="AutoShape 4"/>
          <p:cNvSpPr>
            <a:spLocks noChangeAspect="1" noChangeArrowheads="1"/>
          </p:cNvSpPr>
          <p:nvPr/>
        </p:nvSpPr>
        <p:spPr bwMode="auto">
          <a:xfrm>
            <a:off x="8773785" y="791489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9"/>
          <a:stretch/>
        </p:blipFill>
        <p:spPr>
          <a:xfrm>
            <a:off x="5847251" y="2845279"/>
            <a:ext cx="3106824" cy="362389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050597" y="3936085"/>
            <a:ext cx="23716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AC and BC are both tangents to the circle, centre O.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94707" y="5394053"/>
            <a:ext cx="33325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Calculate the length of PC. State any assumptions you make.</a:t>
            </a:r>
          </a:p>
        </p:txBody>
      </p:sp>
      <p:sp>
        <p:nvSpPr>
          <p:cNvPr id="21" name="Oval 20"/>
          <p:cNvSpPr/>
          <p:nvPr/>
        </p:nvSpPr>
        <p:spPr>
          <a:xfrm>
            <a:off x="-37696" y="1988862"/>
            <a:ext cx="676949" cy="676949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00B050"/>
                </a:solidFill>
              </a:rPr>
              <a:t>CM</a:t>
            </a:r>
          </a:p>
        </p:txBody>
      </p:sp>
      <p:sp>
        <p:nvSpPr>
          <p:cNvPr id="23" name="Oval 22"/>
          <p:cNvSpPr/>
          <p:nvPr/>
        </p:nvSpPr>
        <p:spPr>
          <a:xfrm>
            <a:off x="7257179" y="6008847"/>
            <a:ext cx="605842" cy="605842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C00000"/>
                </a:solidFill>
              </a:rPr>
              <a:t>EV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304" y="635464"/>
            <a:ext cx="1858946" cy="185894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905172" y="162829"/>
            <a:ext cx="30559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Write down the value of </a:t>
            </a:r>
            <a:r>
              <a:rPr lang="en-GB" sz="2000" b="1" i="1" dirty="0">
                <a:solidFill>
                  <a:srgbClr val="FF0000"/>
                </a:solidFill>
              </a:rPr>
              <a:t>y</a:t>
            </a:r>
            <a:r>
              <a:rPr lang="en-GB" sz="2000" b="1" i="1" dirty="0">
                <a:solidFill>
                  <a:srgbClr val="7030A0"/>
                </a:solidFill>
              </a:rPr>
              <a:t>.</a:t>
            </a:r>
            <a:r>
              <a:rPr lang="en-GB" sz="2000" b="1" dirty="0">
                <a:solidFill>
                  <a:srgbClr val="7030A0"/>
                </a:solidFill>
              </a:rPr>
              <a:t> </a:t>
            </a:r>
          </a:p>
        </p:txBody>
      </p:sp>
      <p:pic>
        <p:nvPicPr>
          <p:cNvPr id="30" name="Picture 2" descr="http://content.presentermedia.com/files/clipart/00001000/1680/stickman_question_mark_thinking_pc_image_500_clr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892" y="2245219"/>
            <a:ext cx="1600526" cy="182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val 30"/>
          <p:cNvSpPr/>
          <p:nvPr/>
        </p:nvSpPr>
        <p:spPr>
          <a:xfrm>
            <a:off x="2470054" y="671161"/>
            <a:ext cx="522515" cy="52251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784981" y="1993336"/>
            <a:ext cx="522515" cy="52251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311828" y="1567537"/>
            <a:ext cx="522515" cy="52251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3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4755684" y="2809633"/>
            <a:ext cx="522515" cy="52251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4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681063" y="2931491"/>
            <a:ext cx="449717" cy="965517"/>
            <a:chOff x="4799512" y="3429000"/>
            <a:chExt cx="805869" cy="1730155"/>
          </a:xfrm>
        </p:grpSpPr>
        <p:pic>
          <p:nvPicPr>
            <p:cNvPr id="36" name="Picture 2" descr="http://images.clipshrine.com/download/downloadpngmedium/chili-pepper--16921-medium.png">
              <a:hlinkClick r:id="rId9"/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4799512" y="3429000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http://images.clipshrine.com/download/downloadpngmedium/chili-pepper--16921-medium.png">
              <a:hlinkClick r:id="rId9"/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5088734" y="3629879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/>
          <p:cNvGrpSpPr/>
          <p:nvPr/>
        </p:nvGrpSpPr>
        <p:grpSpPr>
          <a:xfrm>
            <a:off x="2860762" y="1044914"/>
            <a:ext cx="432474" cy="938463"/>
            <a:chOff x="6451416" y="3355438"/>
            <a:chExt cx="774970" cy="1681676"/>
          </a:xfrm>
        </p:grpSpPr>
        <p:pic>
          <p:nvPicPr>
            <p:cNvPr id="39" name="Picture 2" descr="http://images.clipshrine.com/download/downloadpngmedium/chili-pepper--16921-medium.png">
              <a:hlinkClick r:id="rId9"/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8" r="-668"/>
            <a:stretch/>
          </p:blipFill>
          <p:spPr bwMode="auto">
            <a:xfrm>
              <a:off x="6451416" y="3355438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http://images.clipshrine.com/download/downloadpngmedium/chili-pepper--16921-medium.png">
              <a:hlinkClick r:id="rId9"/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8" r="-668"/>
            <a:stretch/>
          </p:blipFill>
          <p:spPr bwMode="auto">
            <a:xfrm>
              <a:off x="6709739" y="3507838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/>
          <p:cNvGrpSpPr/>
          <p:nvPr/>
        </p:nvGrpSpPr>
        <p:grpSpPr>
          <a:xfrm>
            <a:off x="5254853" y="2801447"/>
            <a:ext cx="444277" cy="946396"/>
            <a:chOff x="3335273" y="2886419"/>
            <a:chExt cx="796120" cy="1695891"/>
          </a:xfrm>
        </p:grpSpPr>
        <p:pic>
          <p:nvPicPr>
            <p:cNvPr id="42" name="Picture 2" descr="http://images.clipshrine.com/download/downloadpngmedium/chili-pepper--16921-medium.png">
              <a:hlinkClick r:id="rId9"/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3335273" y="2886419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http://images.clipshrine.com/download/downloadpngmedium/chili-pepper--16921-medium.png">
              <a:hlinkClick r:id="rId9"/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8" r="-668"/>
            <a:stretch/>
          </p:blipFill>
          <p:spPr bwMode="auto">
            <a:xfrm>
              <a:off x="3614746" y="3053034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/>
          <p:cNvGrpSpPr/>
          <p:nvPr/>
        </p:nvGrpSpPr>
        <p:grpSpPr>
          <a:xfrm>
            <a:off x="8528663" y="808906"/>
            <a:ext cx="432474" cy="938463"/>
            <a:chOff x="6451416" y="3355438"/>
            <a:chExt cx="774970" cy="1681676"/>
          </a:xfrm>
        </p:grpSpPr>
        <p:pic>
          <p:nvPicPr>
            <p:cNvPr id="45" name="Picture 2" descr="http://images.clipshrine.com/download/downloadpngmedium/chili-pepper--16921-medium.png">
              <a:hlinkClick r:id="rId9"/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8" r="-668"/>
            <a:stretch/>
          </p:blipFill>
          <p:spPr bwMode="auto">
            <a:xfrm>
              <a:off x="6451416" y="3355438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http://images.clipshrine.com/download/downloadpngmedium/chili-pepper--16921-medium.png">
              <a:hlinkClick r:id="rId9"/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8" r="-668"/>
            <a:stretch/>
          </p:blipFill>
          <p:spPr bwMode="auto">
            <a:xfrm>
              <a:off x="6709739" y="3507838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09386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805" y="656085"/>
            <a:ext cx="5397873" cy="53978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15163" y="109469"/>
                <a:ext cx="30957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000" b="1" dirty="0">
                    <a:solidFill>
                      <a:srgbClr val="7030A0"/>
                    </a:solidFill>
                  </a:rPr>
                  <a:t>Write down the value of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000" b="1" i="1" dirty="0">
                    <a:solidFill>
                      <a:srgbClr val="7030A0"/>
                    </a:solidFill>
                  </a:rPr>
                  <a:t>.</a:t>
                </a:r>
                <a:r>
                  <a:rPr lang="en-GB" sz="2000" b="1" dirty="0">
                    <a:solidFill>
                      <a:srgbClr val="7030A0"/>
                    </a:solidFill>
                  </a:rPr>
                  <a:t> 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63" y="109469"/>
                <a:ext cx="3095719" cy="400110"/>
              </a:xfrm>
              <a:prstGeom prst="rect">
                <a:avLst/>
              </a:prstGeom>
              <a:blipFill>
                <a:blip r:embed="rId3"/>
                <a:stretch>
                  <a:fillRect l="-2170" t="-9091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utoShape 2"/>
          <p:cNvSpPr>
            <a:spLocks noChangeAspect="1" noChangeArrowheads="1"/>
          </p:cNvSpPr>
          <p:nvPr/>
        </p:nvSpPr>
        <p:spPr bwMode="auto">
          <a:xfrm>
            <a:off x="5638472" y="733704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sp>
        <p:nvSpPr>
          <p:cNvPr id="12" name="AutoShape 3"/>
          <p:cNvSpPr>
            <a:spLocks noChangeAspect="1" noChangeArrowheads="1"/>
          </p:cNvSpPr>
          <p:nvPr/>
        </p:nvSpPr>
        <p:spPr bwMode="auto">
          <a:xfrm>
            <a:off x="5849610" y="762596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sp>
        <p:nvSpPr>
          <p:cNvPr id="13" name="AutoShape 4"/>
          <p:cNvSpPr>
            <a:spLocks noChangeAspect="1" noChangeArrowheads="1"/>
          </p:cNvSpPr>
          <p:nvPr/>
        </p:nvSpPr>
        <p:spPr bwMode="auto">
          <a:xfrm>
            <a:off x="8773785" y="791489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sp>
        <p:nvSpPr>
          <p:cNvPr id="47" name="Oval 46"/>
          <p:cNvSpPr/>
          <p:nvPr/>
        </p:nvSpPr>
        <p:spPr>
          <a:xfrm>
            <a:off x="0" y="109469"/>
            <a:ext cx="522515" cy="52251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1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8" name="Picture 47" descr="http://www.cbam.edu.vn/images/answer-icon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972" y="5840528"/>
            <a:ext cx="1092028" cy="101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37810" y="2101516"/>
                <a:ext cx="110479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𝟒𝟒</m:t>
                      </m:r>
                      <m:r>
                        <a:rPr lang="en-GB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810" y="2101516"/>
                <a:ext cx="1104790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133474" y="131746"/>
            <a:ext cx="3946358" cy="2677656"/>
          </a:xfrm>
          <a:prstGeom prst="rect">
            <a:avLst/>
          </a:prstGeom>
          <a:solidFill>
            <a:srgbClr val="F8CBAD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Both angles are subtended from the same arc/chord. Angle at the centre is twice the angle at the circumference.</a:t>
            </a:r>
          </a:p>
        </p:txBody>
      </p:sp>
    </p:spTree>
    <p:extLst>
      <p:ext uri="{BB962C8B-B14F-4D97-AF65-F5344CB8AC3E}">
        <p14:creationId xmlns:p14="http://schemas.microsoft.com/office/powerpoint/2010/main" val="294210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utoShape 3"/>
          <p:cNvSpPr>
            <a:spLocks noChangeAspect="1" noChangeArrowheads="1"/>
          </p:cNvSpPr>
          <p:nvPr/>
        </p:nvSpPr>
        <p:spPr bwMode="auto">
          <a:xfrm>
            <a:off x="5849610" y="762596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sp>
        <p:nvSpPr>
          <p:cNvPr id="13" name="AutoShape 4"/>
          <p:cNvSpPr>
            <a:spLocks noChangeAspect="1" noChangeArrowheads="1"/>
          </p:cNvSpPr>
          <p:nvPr/>
        </p:nvSpPr>
        <p:spPr bwMode="auto">
          <a:xfrm>
            <a:off x="8773785" y="791489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38" y="824650"/>
            <a:ext cx="5653276" cy="565327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122965" y="162829"/>
            <a:ext cx="30559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Write down the value of </a:t>
            </a:r>
            <a:r>
              <a:rPr lang="en-GB" sz="2000" b="1" i="1" dirty="0">
                <a:solidFill>
                  <a:srgbClr val="FF0000"/>
                </a:solidFill>
              </a:rPr>
              <a:t>y</a:t>
            </a:r>
            <a:r>
              <a:rPr lang="en-GB" sz="2000" b="1" i="1" dirty="0">
                <a:solidFill>
                  <a:srgbClr val="7030A0"/>
                </a:solidFill>
              </a:rPr>
              <a:t>.</a:t>
            </a:r>
            <a:r>
              <a:rPr lang="en-GB" sz="2000" b="1" dirty="0">
                <a:solidFill>
                  <a:srgbClr val="7030A0"/>
                </a:solidFill>
              </a:rPr>
              <a:t> </a:t>
            </a:r>
          </a:p>
        </p:txBody>
      </p:sp>
      <p:sp>
        <p:nvSpPr>
          <p:cNvPr id="32" name="Oval 31"/>
          <p:cNvSpPr/>
          <p:nvPr/>
        </p:nvSpPr>
        <p:spPr>
          <a:xfrm>
            <a:off x="340623" y="162829"/>
            <a:ext cx="522515" cy="52251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2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8" name="Picture 47" descr="http://www.cbam.edu.vn/images/answer-ico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972" y="5840528"/>
            <a:ext cx="1092028" cy="101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23410" y="2101516"/>
                <a:ext cx="110479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𝟓𝟐</m:t>
                      </m:r>
                      <m:r>
                        <a:rPr lang="en-GB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410" y="2101516"/>
                <a:ext cx="1104790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428872" y="131746"/>
            <a:ext cx="3641558" cy="2677656"/>
          </a:xfrm>
          <a:prstGeom prst="rect">
            <a:avLst/>
          </a:prstGeom>
          <a:solidFill>
            <a:srgbClr val="F8CBAD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Angle </a:t>
            </a:r>
            <a:r>
              <a:rPr lang="en-GB" sz="2800" b="1" dirty="0" err="1">
                <a:solidFill>
                  <a:srgbClr val="FF0000"/>
                </a:solidFill>
              </a:rPr>
              <a:t>suntended</a:t>
            </a:r>
            <a:r>
              <a:rPr lang="en-GB" sz="2800" b="1" dirty="0">
                <a:solidFill>
                  <a:srgbClr val="FF0000"/>
                </a:solidFill>
              </a:rPr>
              <a:t> from a diameter, at the circumference is a right-angle.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Angles in a triangle sum to 180</a:t>
            </a:r>
            <a:r>
              <a:rPr lang="en-GB" sz="2800" b="1" baseline="30000" dirty="0">
                <a:solidFill>
                  <a:srgbClr val="FF0000"/>
                </a:solidFill>
              </a:rPr>
              <a:t>o</a:t>
            </a:r>
            <a:r>
              <a:rPr lang="en-GB" sz="2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 rot="21169717">
            <a:off x="4511811" y="1266778"/>
            <a:ext cx="553452" cy="5534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36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920" y="2066612"/>
            <a:ext cx="4267528" cy="43652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23833" y="127620"/>
            <a:ext cx="36647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A, B, C and D are all points on the circumference of a circle, centre O.</a:t>
            </a:r>
          </a:p>
          <a:p>
            <a:r>
              <a:rPr lang="en-GB" sz="2000" b="1" dirty="0">
                <a:solidFill>
                  <a:srgbClr val="7030A0"/>
                </a:solidFill>
              </a:rPr>
              <a:t>a.  Explain how you know that the value of </a:t>
            </a:r>
            <a:r>
              <a:rPr lang="en-GB" sz="2000" b="1" i="1" dirty="0">
                <a:solidFill>
                  <a:srgbClr val="FF0000"/>
                </a:solidFill>
              </a:rPr>
              <a:t>x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>
                <a:solidFill>
                  <a:srgbClr val="7030A0"/>
                </a:solidFill>
              </a:rPr>
              <a:t>is 160°.</a:t>
            </a:r>
          </a:p>
          <a:p>
            <a:r>
              <a:rPr lang="en-GB" sz="2000" b="1" dirty="0">
                <a:solidFill>
                  <a:srgbClr val="7030A0"/>
                </a:solidFill>
              </a:rPr>
              <a:t>b.  Give a reason why </a:t>
            </a:r>
            <a:r>
              <a:rPr lang="en-GB" sz="2000" b="1" i="1" dirty="0">
                <a:solidFill>
                  <a:srgbClr val="FF0000"/>
                </a:solidFill>
              </a:rPr>
              <a:t>y</a:t>
            </a:r>
            <a:r>
              <a:rPr lang="en-GB" sz="2000" b="1" dirty="0">
                <a:solidFill>
                  <a:srgbClr val="7030A0"/>
                </a:solidFill>
              </a:rPr>
              <a:t> is 100°.</a:t>
            </a:r>
            <a:endParaRPr lang="en-GB" sz="2000" b="1" dirty="0">
              <a:solidFill>
                <a:srgbClr val="7030A0"/>
              </a:solidFill>
              <a:effectLst/>
            </a:endParaRPr>
          </a:p>
        </p:txBody>
      </p:sp>
      <p:sp>
        <p:nvSpPr>
          <p:cNvPr id="11" name="AutoShape 2"/>
          <p:cNvSpPr>
            <a:spLocks noChangeAspect="1" noChangeArrowheads="1"/>
          </p:cNvSpPr>
          <p:nvPr/>
        </p:nvSpPr>
        <p:spPr bwMode="auto">
          <a:xfrm>
            <a:off x="5638472" y="733704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sp>
        <p:nvSpPr>
          <p:cNvPr id="12" name="AutoShape 3"/>
          <p:cNvSpPr>
            <a:spLocks noChangeAspect="1" noChangeArrowheads="1"/>
          </p:cNvSpPr>
          <p:nvPr/>
        </p:nvSpPr>
        <p:spPr bwMode="auto">
          <a:xfrm>
            <a:off x="5849610" y="762596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sp>
        <p:nvSpPr>
          <p:cNvPr id="13" name="AutoShape 4"/>
          <p:cNvSpPr>
            <a:spLocks noChangeAspect="1" noChangeArrowheads="1"/>
          </p:cNvSpPr>
          <p:nvPr/>
        </p:nvSpPr>
        <p:spPr bwMode="auto">
          <a:xfrm>
            <a:off x="8773785" y="791489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sp>
        <p:nvSpPr>
          <p:cNvPr id="33" name="Oval 32"/>
          <p:cNvSpPr/>
          <p:nvPr/>
        </p:nvSpPr>
        <p:spPr>
          <a:xfrm>
            <a:off x="301318" y="127620"/>
            <a:ext cx="522515" cy="52251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3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8" name="Picture 47" descr="http://www.cbam.edu.vn/images/answer-ico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972" y="5840528"/>
            <a:ext cx="1092028" cy="101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394862" y="131746"/>
            <a:ext cx="3641558" cy="2677656"/>
          </a:xfrm>
          <a:prstGeom prst="rect">
            <a:avLst/>
          </a:prstGeom>
          <a:solidFill>
            <a:srgbClr val="F8CBAD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DOB is twice DAB (Angles subtended from the same arc. Angle at centre is twice angle at the circumference).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841" y="2090172"/>
            <a:ext cx="3641558" cy="2246769"/>
          </a:xfrm>
          <a:prstGeom prst="rect">
            <a:avLst/>
          </a:prstGeom>
          <a:solidFill>
            <a:srgbClr val="F8CBAD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DAB and DCB sum to 180o as ABCD is a cyclic quadrilateral (opposite angle sum to 180</a:t>
            </a:r>
            <a:r>
              <a:rPr lang="en-GB" sz="2800" b="1" baseline="30000" dirty="0">
                <a:solidFill>
                  <a:srgbClr val="FF0000"/>
                </a:solidFill>
              </a:rPr>
              <a:t>o</a:t>
            </a:r>
            <a:r>
              <a:rPr lang="en-GB" sz="2800" b="1" dirty="0">
                <a:solidFill>
                  <a:srgbClr val="FF000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4466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 rot="21415971">
            <a:off x="3645056" y="2626655"/>
            <a:ext cx="286602" cy="28660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utoShape 2"/>
          <p:cNvSpPr>
            <a:spLocks noChangeAspect="1" noChangeArrowheads="1"/>
          </p:cNvSpPr>
          <p:nvPr/>
        </p:nvSpPr>
        <p:spPr bwMode="auto">
          <a:xfrm>
            <a:off x="4209067" y="733704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sp>
        <p:nvSpPr>
          <p:cNvPr id="12" name="AutoShape 3"/>
          <p:cNvSpPr>
            <a:spLocks noChangeAspect="1" noChangeArrowheads="1"/>
          </p:cNvSpPr>
          <p:nvPr/>
        </p:nvSpPr>
        <p:spPr bwMode="auto">
          <a:xfrm>
            <a:off x="5849610" y="762596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sp>
        <p:nvSpPr>
          <p:cNvPr id="13" name="AutoShape 4"/>
          <p:cNvSpPr>
            <a:spLocks noChangeAspect="1" noChangeArrowheads="1"/>
          </p:cNvSpPr>
          <p:nvPr/>
        </p:nvSpPr>
        <p:spPr bwMode="auto">
          <a:xfrm>
            <a:off x="8773785" y="791489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9"/>
          <a:stretch/>
        </p:blipFill>
        <p:spPr>
          <a:xfrm>
            <a:off x="242776" y="1142603"/>
            <a:ext cx="4600032" cy="536561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76170" y="0"/>
            <a:ext cx="23716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AC and BC are both tangents to the circle, centre O.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72197" y="-1"/>
            <a:ext cx="33325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Calculate the length of PC. State any assumptions you make.</a:t>
            </a:r>
          </a:p>
        </p:txBody>
      </p:sp>
      <p:sp>
        <p:nvSpPr>
          <p:cNvPr id="34" name="Oval 33"/>
          <p:cNvSpPr/>
          <p:nvPr/>
        </p:nvSpPr>
        <p:spPr>
          <a:xfrm>
            <a:off x="246746" y="129495"/>
            <a:ext cx="522515" cy="52251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4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8" name="Picture 47" descr="http://www.cbam.edu.vn/images/answer-ico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972" y="5840528"/>
            <a:ext cx="1092028" cy="101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367166" y="751344"/>
            <a:ext cx="3641558" cy="1815882"/>
          </a:xfrm>
          <a:prstGeom prst="rect">
            <a:avLst/>
          </a:prstGeom>
          <a:solidFill>
            <a:srgbClr val="F8CBAD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Radius to a point of contact of a tangent forms a right-angle with the tangent.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67166" y="2473082"/>
            <a:ext cx="3641558" cy="523220"/>
          </a:xfrm>
          <a:prstGeom prst="rect">
            <a:avLst/>
          </a:prstGeom>
          <a:solidFill>
            <a:srgbClr val="F8CBAD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Pythagoras’ Theorem.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367166" y="3045448"/>
                <a:ext cx="3641558" cy="645177"/>
              </a:xfrm>
              <a:prstGeom prst="rect">
                <a:avLst/>
              </a:prstGeom>
              <a:solidFill>
                <a:srgbClr val="F8CBAD">
                  <a:alpha val="69804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𝑶𝑷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e>
                            <m:sup>
                              <m:r>
                                <a:rPr lang="en-GB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  <m:sup>
                              <m:r>
                                <a:rPr lang="en-GB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166" y="3045448"/>
                <a:ext cx="3641558" cy="645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367166" y="3730604"/>
                <a:ext cx="3641558" cy="573940"/>
              </a:xfrm>
              <a:prstGeom prst="rect">
                <a:avLst/>
              </a:prstGeom>
              <a:solidFill>
                <a:srgbClr val="F8CBAD">
                  <a:alpha val="69804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𝑶𝑷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𝟐𝟎𝟖</m:t>
                          </m:r>
                        </m:e>
                      </m:rad>
                    </m:oMath>
                  </m:oMathPara>
                </a14:m>
                <a:endParaRPr lang="en-GB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166" y="3730604"/>
                <a:ext cx="3641558" cy="5739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085584" y="4240351"/>
                <a:ext cx="3917888" cy="523220"/>
              </a:xfrm>
              <a:prstGeom prst="rect">
                <a:avLst/>
              </a:prstGeom>
              <a:solidFill>
                <a:srgbClr val="F8CBAD">
                  <a:alpha val="69804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.)</m:t>
                      </m:r>
                    </m:oMath>
                  </m:oMathPara>
                </a14:m>
                <a:endParaRPr lang="en-GB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584" y="4240351"/>
                <a:ext cx="391788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842808" y="4703389"/>
                <a:ext cx="4160664" cy="523220"/>
              </a:xfrm>
              <a:prstGeom prst="rect">
                <a:avLst/>
              </a:prstGeom>
              <a:solidFill>
                <a:srgbClr val="F8CBAD">
                  <a:alpha val="69804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𝑷𝑪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GB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808" y="4703389"/>
                <a:ext cx="416066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821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0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61415" y="3527946"/>
            <a:ext cx="5977719" cy="3248167"/>
          </a:xfrm>
          <a:custGeom>
            <a:avLst/>
            <a:gdLst>
              <a:gd name="connsiteX0" fmla="*/ 0 w 5977719"/>
              <a:gd name="connsiteY0" fmla="*/ 3248167 h 3248167"/>
              <a:gd name="connsiteX1" fmla="*/ 3589361 w 5977719"/>
              <a:gd name="connsiteY1" fmla="*/ 3248167 h 3248167"/>
              <a:gd name="connsiteX2" fmla="*/ 3589361 w 5977719"/>
              <a:gd name="connsiteY2" fmla="*/ 2415654 h 3248167"/>
              <a:gd name="connsiteX3" fmla="*/ 5977719 w 5977719"/>
              <a:gd name="connsiteY3" fmla="*/ 2415654 h 3248167"/>
              <a:gd name="connsiteX4" fmla="*/ 5977719 w 5977719"/>
              <a:gd name="connsiteY4" fmla="*/ 0 h 3248167"/>
              <a:gd name="connsiteX5" fmla="*/ 13648 w 5977719"/>
              <a:gd name="connsiteY5" fmla="*/ 0 h 324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7719" h="3248167">
                <a:moveTo>
                  <a:pt x="0" y="3248167"/>
                </a:moveTo>
                <a:lnTo>
                  <a:pt x="3589361" y="3248167"/>
                </a:lnTo>
                <a:lnTo>
                  <a:pt x="3589361" y="2415654"/>
                </a:lnTo>
                <a:lnTo>
                  <a:pt x="5977719" y="2415654"/>
                </a:lnTo>
                <a:lnTo>
                  <a:pt x="5977719" y="0"/>
                </a:lnTo>
                <a:lnTo>
                  <a:pt x="13648" y="0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3807725" y="4039737"/>
            <a:ext cx="5206621" cy="2736376"/>
          </a:xfrm>
          <a:custGeom>
            <a:avLst/>
            <a:gdLst>
              <a:gd name="connsiteX0" fmla="*/ 0 w 5206621"/>
              <a:gd name="connsiteY0" fmla="*/ 2736376 h 2736376"/>
              <a:gd name="connsiteX1" fmla="*/ 0 w 5206621"/>
              <a:gd name="connsiteY1" fmla="*/ 2169994 h 2736376"/>
              <a:gd name="connsiteX2" fmla="*/ 2593075 w 5206621"/>
              <a:gd name="connsiteY2" fmla="*/ 2169994 h 2736376"/>
              <a:gd name="connsiteX3" fmla="*/ 2593075 w 5206621"/>
              <a:gd name="connsiteY3" fmla="*/ 0 h 2736376"/>
              <a:gd name="connsiteX4" fmla="*/ 5206621 w 5206621"/>
              <a:gd name="connsiteY4" fmla="*/ 0 h 2736376"/>
              <a:gd name="connsiteX5" fmla="*/ 5206621 w 5206621"/>
              <a:gd name="connsiteY5" fmla="*/ 2729553 h 2736376"/>
              <a:gd name="connsiteX6" fmla="*/ 6824 w 5206621"/>
              <a:gd name="connsiteY6" fmla="*/ 2729553 h 2736376"/>
              <a:gd name="connsiteX7" fmla="*/ 6824 w 5206621"/>
              <a:gd name="connsiteY7" fmla="*/ 2661314 h 273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06621" h="2736376">
                <a:moveTo>
                  <a:pt x="0" y="2736376"/>
                </a:moveTo>
                <a:lnTo>
                  <a:pt x="0" y="2169994"/>
                </a:lnTo>
                <a:lnTo>
                  <a:pt x="2593075" y="2169994"/>
                </a:lnTo>
                <a:lnTo>
                  <a:pt x="2593075" y="0"/>
                </a:lnTo>
                <a:lnTo>
                  <a:pt x="5206621" y="0"/>
                </a:lnTo>
                <a:lnTo>
                  <a:pt x="5206621" y="2729553"/>
                </a:lnTo>
                <a:lnTo>
                  <a:pt x="6824" y="2729553"/>
                </a:lnTo>
                <a:lnTo>
                  <a:pt x="6824" y="2661314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780389" y="107085"/>
            <a:ext cx="5165381" cy="30039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30487" y="107085"/>
            <a:ext cx="3373071" cy="33087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11" y="1145953"/>
            <a:ext cx="2209771" cy="22097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7799" y="130496"/>
            <a:ext cx="28709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Calculate the value of </a:t>
            </a:r>
            <a:r>
              <a:rPr lang="en-GB" sz="2000" b="1" i="1" dirty="0">
                <a:solidFill>
                  <a:srgbClr val="FF0000"/>
                </a:solidFill>
              </a:rPr>
              <a:t>t</a:t>
            </a:r>
            <a:r>
              <a:rPr lang="en-GB" sz="2000" b="1" dirty="0">
                <a:solidFill>
                  <a:srgbClr val="7030A0"/>
                </a:solidFill>
              </a:rPr>
              <a:t>, stating any assumptions you have made.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429" y="111895"/>
            <a:ext cx="2655178" cy="2610284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665944" y="426844"/>
            <a:ext cx="2227089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</a:rPr>
              <a:t>ATB is a tangent to the circle at point 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</a:rPr>
              <a:t>PQ=RQ       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</a:rPr>
              <a:t>∠RTB=42</a:t>
            </a:r>
            <a:r>
              <a:rPr kumimoji="0" lang="en-US" altLang="en-US" sz="2000" b="1" i="0" u="none" strike="noStrike" cap="none" normalizeH="0" baseline="30000" dirty="0">
                <a:ln>
                  <a:noFill/>
                </a:ln>
                <a:solidFill>
                  <a:srgbClr val="7030A0"/>
                </a:solidFill>
                <a:effectLst/>
              </a:rPr>
              <a:t>o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</a:rPr>
              <a:t>       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</a:rPr>
              <a:t>If PT is parallel with QR, show that ∠PTR=84</a:t>
            </a:r>
            <a:r>
              <a:rPr kumimoji="0" lang="en-US" altLang="en-US" sz="2000" b="1" i="0" u="none" strike="noStrike" cap="none" normalizeH="0" baseline="30000" dirty="0">
                <a:ln>
                  <a:noFill/>
                </a:ln>
                <a:solidFill>
                  <a:srgbClr val="7030A0"/>
                </a:solidFill>
                <a:effectLst/>
              </a:rPr>
              <a:t>o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</a:rPr>
              <a:t>.        </a:t>
            </a:r>
          </a:p>
        </p:txBody>
      </p:sp>
      <p:sp>
        <p:nvSpPr>
          <p:cNvPr id="6" name="Rectangle 5"/>
          <p:cNvSpPr/>
          <p:nvPr/>
        </p:nvSpPr>
        <p:spPr>
          <a:xfrm>
            <a:off x="6060844" y="107085"/>
            <a:ext cx="2917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PQRT is a cyclic quadrilateral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62" y="3639259"/>
            <a:ext cx="2707320" cy="2955321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114675" y="3709568"/>
            <a:ext cx="2644680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A, B, C and D are all points on the circumference of a circle,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centre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 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Show that OBCD could only be a rhombus if x=60</a:t>
            </a:r>
            <a:r>
              <a:rPr kumimoji="0" lang="en-US" altLang="en-US" sz="2000" b="1" i="0" u="none" cap="none" normalizeH="0" baseline="3000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o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        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607" y="4222154"/>
            <a:ext cx="2372426" cy="237242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865429" y="6292655"/>
            <a:ext cx="30251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Write down the value of </a:t>
            </a:r>
            <a:r>
              <a:rPr lang="en-GB" sz="2000" b="1" i="1" dirty="0">
                <a:solidFill>
                  <a:srgbClr val="7030A0"/>
                </a:solidFill>
              </a:rPr>
              <a:t>b</a:t>
            </a:r>
            <a:r>
              <a:rPr lang="en-GB" sz="2000" b="1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16" name="Picture 2" descr="http://content.presentermedia.com/files/clipart/00001000/1680/stickman_question_mark_thinking_pc_image_500_clr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912" y="2718393"/>
            <a:ext cx="1600526" cy="182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>
          <a:xfrm>
            <a:off x="3022547" y="924493"/>
            <a:ext cx="522515" cy="52251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833338" y="30493"/>
            <a:ext cx="522515" cy="52251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30487" y="3638182"/>
            <a:ext cx="522515" cy="52251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3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309747" y="3978172"/>
            <a:ext cx="522515" cy="52251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4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401542" y="2037052"/>
            <a:ext cx="449717" cy="965517"/>
            <a:chOff x="4799512" y="3429000"/>
            <a:chExt cx="805869" cy="1730155"/>
          </a:xfrm>
        </p:grpSpPr>
        <p:pic>
          <p:nvPicPr>
            <p:cNvPr id="22" name="Picture 2" descr="http://images.clipshrine.com/download/downloadpngmedium/chili-pepper--16921-medium.png">
              <a:hlinkClick r:id="rId8"/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4799512" y="3429000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://images.clipshrine.com/download/downloadpngmedium/chili-pepper--16921-medium.png">
              <a:hlinkClick r:id="rId8"/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5088734" y="3629879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3103175" y="1447008"/>
            <a:ext cx="432474" cy="938463"/>
            <a:chOff x="6451416" y="3355438"/>
            <a:chExt cx="774970" cy="1681676"/>
          </a:xfrm>
        </p:grpSpPr>
        <p:pic>
          <p:nvPicPr>
            <p:cNvPr id="25" name="Picture 2" descr="http://images.clipshrine.com/download/downloadpngmedium/chili-pepper--16921-medium.png">
              <a:hlinkClick r:id="rId8"/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8" r="-668"/>
            <a:stretch/>
          </p:blipFill>
          <p:spPr bwMode="auto">
            <a:xfrm>
              <a:off x="6451416" y="3355438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http://images.clipshrine.com/download/downloadpngmedium/chili-pepper--16921-medium.png">
              <a:hlinkClick r:id="rId8"/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8" r="-668"/>
            <a:stretch/>
          </p:blipFill>
          <p:spPr bwMode="auto">
            <a:xfrm>
              <a:off x="6709739" y="3507838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8630725" y="3889108"/>
            <a:ext cx="444277" cy="946396"/>
            <a:chOff x="3335273" y="2886419"/>
            <a:chExt cx="796120" cy="1695891"/>
          </a:xfrm>
        </p:grpSpPr>
        <p:pic>
          <p:nvPicPr>
            <p:cNvPr id="28" name="Picture 2" descr="http://images.clipshrine.com/download/downloadpngmedium/chili-pepper--16921-medium.png">
              <a:hlinkClick r:id="rId8"/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3335273" y="2886419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http://images.clipshrine.com/download/downloadpngmedium/chili-pepper--16921-medium.png">
              <a:hlinkClick r:id="rId8"/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8" r="-668"/>
            <a:stretch/>
          </p:blipFill>
          <p:spPr bwMode="auto">
            <a:xfrm>
              <a:off x="3614746" y="3053034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 29"/>
          <p:cNvGrpSpPr/>
          <p:nvPr/>
        </p:nvGrpSpPr>
        <p:grpSpPr>
          <a:xfrm>
            <a:off x="2673428" y="5892483"/>
            <a:ext cx="449717" cy="965517"/>
            <a:chOff x="4799512" y="3429000"/>
            <a:chExt cx="805869" cy="1730155"/>
          </a:xfrm>
        </p:grpSpPr>
        <p:pic>
          <p:nvPicPr>
            <p:cNvPr id="31" name="Picture 2" descr="http://images.clipshrine.com/download/downloadpngmedium/chili-pepper--16921-medium.png">
              <a:hlinkClick r:id="rId8"/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4799512" y="3429000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http://images.clipshrine.com/download/downloadpngmedium/chili-pepper--16921-medium.png">
              <a:hlinkClick r:id="rId8"/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5088734" y="3629879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5" name="Straight Connector 34"/>
          <p:cNvCxnSpPr/>
          <p:nvPr/>
        </p:nvCxnSpPr>
        <p:spPr>
          <a:xfrm>
            <a:off x="79605" y="3508288"/>
            <a:ext cx="0" cy="3244985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5407" y="6118822"/>
            <a:ext cx="676949" cy="676949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00B050"/>
                </a:solidFill>
              </a:rPr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364391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-32085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/>
          <p:cNvSpPr/>
          <p:nvPr/>
        </p:nvSpPr>
        <p:spPr>
          <a:xfrm>
            <a:off x="2325575" y="2797030"/>
            <a:ext cx="2206847" cy="2206847"/>
          </a:xfrm>
          <a:prstGeom prst="arc">
            <a:avLst>
              <a:gd name="adj1" fmla="val 11538588"/>
              <a:gd name="adj2" fmla="val 2012091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rc 3"/>
          <p:cNvSpPr/>
          <p:nvPr/>
        </p:nvSpPr>
        <p:spPr>
          <a:xfrm>
            <a:off x="2333068" y="2797030"/>
            <a:ext cx="2206847" cy="2206847"/>
          </a:xfrm>
          <a:prstGeom prst="arc">
            <a:avLst>
              <a:gd name="adj1" fmla="val 20038585"/>
              <a:gd name="adj2" fmla="val 1149376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Picture 36" descr="http://www.cbam.edu.vn/images/answer-ic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972" y="5840528"/>
            <a:ext cx="1092028" cy="101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11" y="1145953"/>
            <a:ext cx="5488992" cy="54889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26281" y="130290"/>
            <a:ext cx="28709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Calculate the value of </a:t>
            </a:r>
            <a:r>
              <a:rPr lang="en-GB" sz="2000" b="1" i="1" dirty="0">
                <a:solidFill>
                  <a:srgbClr val="FF0000"/>
                </a:solidFill>
              </a:rPr>
              <a:t>t</a:t>
            </a:r>
            <a:r>
              <a:rPr lang="en-GB" sz="2000" b="1" dirty="0">
                <a:solidFill>
                  <a:srgbClr val="7030A0"/>
                </a:solidFill>
              </a:rPr>
              <a:t>, stating any assumptions you have made.</a:t>
            </a:r>
          </a:p>
        </p:txBody>
      </p:sp>
      <p:sp>
        <p:nvSpPr>
          <p:cNvPr id="17" name="Oval 16"/>
          <p:cNvSpPr/>
          <p:nvPr/>
        </p:nvSpPr>
        <p:spPr>
          <a:xfrm>
            <a:off x="235424" y="148963"/>
            <a:ext cx="522515" cy="52251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1</a:t>
            </a:r>
            <a:endParaRPr lang="en-GB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61764" y="5003877"/>
                <a:ext cx="141096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𝟐𝟐𝟎</m:t>
                      </m:r>
                      <m:r>
                        <a:rPr lang="en-GB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764" y="5003877"/>
                <a:ext cx="1410964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394862" y="131746"/>
            <a:ext cx="3641558" cy="1815882"/>
          </a:xfrm>
          <a:prstGeom prst="rect">
            <a:avLst/>
          </a:prstGeom>
          <a:solidFill>
            <a:srgbClr val="F8CBAD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Angles subtended from the same arc. Angle at centre is twice angle at the circumference.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19723" y="2190500"/>
                <a:ext cx="141096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𝟏𝟒𝟎</m:t>
                      </m:r>
                      <m:r>
                        <a:rPr lang="en-GB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723" y="2190500"/>
                <a:ext cx="1410964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430719" y="1896988"/>
            <a:ext cx="3641558" cy="954107"/>
          </a:xfrm>
          <a:prstGeom prst="rect">
            <a:avLst/>
          </a:prstGeom>
          <a:solidFill>
            <a:srgbClr val="F8CBAD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Angles around a point sum to 360</a:t>
            </a:r>
            <a:r>
              <a:rPr lang="en-GB" sz="2800" b="1" baseline="30000" dirty="0">
                <a:solidFill>
                  <a:srgbClr val="FF0000"/>
                </a:solidFill>
              </a:rPr>
              <a:t>o</a:t>
            </a:r>
            <a:r>
              <a:rPr lang="en-GB" sz="28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011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11" grpId="0"/>
      <p:bldP spid="12" grpId="0" animBg="1"/>
      <p:bldP spid="14" grpId="0"/>
      <p:bldP spid="1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Picture 36" descr="http://www.cbam.edu.vn/images/answer-ic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972" y="5840528"/>
            <a:ext cx="1092028" cy="101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985" y="1210470"/>
            <a:ext cx="5725284" cy="562848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665944" y="426844"/>
            <a:ext cx="2227089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</a:rPr>
              <a:t>ATB is a tangent to the circle at point 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</a:rPr>
              <a:t>PQ=RQ       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</a:rPr>
              <a:t>∠RTB=42</a:t>
            </a:r>
            <a:r>
              <a:rPr kumimoji="0" lang="en-US" altLang="en-US" sz="2000" b="1" i="0" u="none" strike="noStrike" cap="none" normalizeH="0" baseline="30000" dirty="0">
                <a:ln>
                  <a:noFill/>
                </a:ln>
                <a:solidFill>
                  <a:srgbClr val="7030A0"/>
                </a:solidFill>
                <a:effectLst/>
              </a:rPr>
              <a:t>o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</a:rPr>
              <a:t>       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</a:rPr>
              <a:t>If PT is parallel with QR, show that ∠PTR=84</a:t>
            </a:r>
            <a:r>
              <a:rPr kumimoji="0" lang="en-US" altLang="en-US" sz="2000" b="1" i="0" u="none" strike="noStrike" cap="none" normalizeH="0" baseline="30000" dirty="0">
                <a:ln>
                  <a:noFill/>
                </a:ln>
                <a:solidFill>
                  <a:srgbClr val="7030A0"/>
                </a:solidFill>
                <a:effectLst/>
              </a:rPr>
              <a:t>o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</a:rPr>
              <a:t>.        </a:t>
            </a:r>
          </a:p>
        </p:txBody>
      </p:sp>
      <p:sp>
        <p:nvSpPr>
          <p:cNvPr id="6" name="Rectangle 5"/>
          <p:cNvSpPr/>
          <p:nvPr/>
        </p:nvSpPr>
        <p:spPr>
          <a:xfrm>
            <a:off x="6060844" y="107085"/>
            <a:ext cx="2917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PQRT is a cyclic quadrilateral</a:t>
            </a:r>
          </a:p>
        </p:txBody>
      </p:sp>
      <p:sp>
        <p:nvSpPr>
          <p:cNvPr id="18" name="Oval 17"/>
          <p:cNvSpPr/>
          <p:nvPr/>
        </p:nvSpPr>
        <p:spPr>
          <a:xfrm>
            <a:off x="207269" y="165586"/>
            <a:ext cx="522515" cy="52251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2</a:t>
            </a:r>
            <a:endParaRPr lang="en-GB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32238" y="3396916"/>
                <a:ext cx="110479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238" y="3396916"/>
                <a:ext cx="1104790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5176" y="54943"/>
            <a:ext cx="5807310" cy="523220"/>
          </a:xfrm>
          <a:prstGeom prst="rect">
            <a:avLst/>
          </a:prstGeom>
          <a:solidFill>
            <a:srgbClr val="F8CBAD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Alternate segment theory.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31753" y="3282616"/>
                <a:ext cx="110479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753" y="3282616"/>
                <a:ext cx="1104790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5176" y="577458"/>
            <a:ext cx="5807310" cy="523220"/>
          </a:xfrm>
          <a:prstGeom prst="rect">
            <a:avLst/>
          </a:prstGeom>
          <a:solidFill>
            <a:srgbClr val="F8CBAD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Alternate angle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82049" y="2597294"/>
                <a:ext cx="110479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049" y="2597294"/>
                <a:ext cx="1104790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4226" y="1034658"/>
            <a:ext cx="4598987" cy="523220"/>
          </a:xfrm>
          <a:prstGeom prst="rect">
            <a:avLst/>
          </a:prstGeom>
          <a:solidFill>
            <a:srgbClr val="F8CBAD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Base angles (Isosceles)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280453" y="1937988"/>
                <a:ext cx="110479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𝟗𝟔</m:t>
                      </m:r>
                      <m:r>
                        <a:rPr lang="en-GB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453" y="1937988"/>
                <a:ext cx="1104790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4226" y="1573121"/>
            <a:ext cx="4598987" cy="523220"/>
          </a:xfrm>
          <a:prstGeom prst="rect">
            <a:avLst/>
          </a:prstGeom>
          <a:solidFill>
            <a:srgbClr val="F8CBAD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Internal angle 180</a:t>
            </a:r>
            <a:r>
              <a:rPr lang="en-GB" sz="2800" b="1" baseline="30000" dirty="0">
                <a:solidFill>
                  <a:srgbClr val="FF0000"/>
                </a:solidFill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86839" y="5137465"/>
                <a:ext cx="110479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𝟖𝟒</m:t>
                      </m:r>
                      <m:r>
                        <a:rPr lang="en-GB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839" y="5137465"/>
                <a:ext cx="1104790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0" y="4614245"/>
            <a:ext cx="82639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Cyclic quadrilateral (opposite angle sum to 180</a:t>
            </a:r>
            <a:r>
              <a:rPr lang="en-GB" sz="2800" b="1" baseline="30000" dirty="0">
                <a:solidFill>
                  <a:srgbClr val="FF0000"/>
                </a:solidFill>
              </a:rPr>
              <a:t>o</a:t>
            </a:r>
            <a:r>
              <a:rPr lang="en-GB" sz="2800" b="1" dirty="0">
                <a:solidFill>
                  <a:srgbClr val="FF0000"/>
                </a:solidFill>
              </a:rPr>
              <a:t>).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6784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Picture 36" descr="http://www.cbam.edu.vn/images/answer-ic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972" y="5840528"/>
            <a:ext cx="1092028" cy="101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32" y="327403"/>
            <a:ext cx="5753953" cy="6281037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288799" y="148748"/>
            <a:ext cx="2644680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A, B, C and D are all points on the circumference of a circle,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centre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 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Show that OBCD could only be a rhombus if x=60</a:t>
            </a:r>
            <a:r>
              <a:rPr kumimoji="0" lang="en-US" altLang="en-US" sz="2000" b="1" i="0" u="none" cap="none" normalizeH="0" baseline="3000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o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        </a:t>
            </a:r>
          </a:p>
        </p:txBody>
      </p:sp>
      <p:sp>
        <p:nvSpPr>
          <p:cNvPr id="19" name="Oval 18"/>
          <p:cNvSpPr/>
          <p:nvPr/>
        </p:nvSpPr>
        <p:spPr>
          <a:xfrm>
            <a:off x="226433" y="148748"/>
            <a:ext cx="522515" cy="52251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3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42750" t="33778" r="18000" b="41777"/>
          <a:stretch/>
        </p:blipFill>
        <p:spPr>
          <a:xfrm>
            <a:off x="8051972" y="-2400300"/>
            <a:ext cx="5981700" cy="2095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47216" y="2607984"/>
            <a:ext cx="26862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Rhombus – Equal sides, opposite angles equal, opposite sides parallel</a:t>
            </a:r>
            <a:endParaRPr lang="en-GB" sz="2800" dirty="0"/>
          </a:p>
        </p:txBody>
      </p:sp>
      <p:sp>
        <p:nvSpPr>
          <p:cNvPr id="10" name="Rectangle 9"/>
          <p:cNvSpPr/>
          <p:nvPr/>
        </p:nvSpPr>
        <p:spPr>
          <a:xfrm>
            <a:off x="5627608" y="4744652"/>
            <a:ext cx="3516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DOB must equal DCB</a:t>
            </a:r>
            <a:endParaRPr lang="en-GB" sz="2800" dirty="0"/>
          </a:p>
        </p:txBody>
      </p:sp>
      <p:sp>
        <p:nvSpPr>
          <p:cNvPr id="11" name="Arc 10"/>
          <p:cNvSpPr/>
          <p:nvPr/>
        </p:nvSpPr>
        <p:spPr>
          <a:xfrm>
            <a:off x="2142414" y="4857858"/>
            <a:ext cx="2206847" cy="2206847"/>
          </a:xfrm>
          <a:prstGeom prst="arc">
            <a:avLst>
              <a:gd name="adj1" fmla="val 12731339"/>
              <a:gd name="adj2" fmla="val 1931533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c 11"/>
          <p:cNvSpPr/>
          <p:nvPr/>
        </p:nvSpPr>
        <p:spPr>
          <a:xfrm>
            <a:off x="1999984" y="2299532"/>
            <a:ext cx="2206847" cy="2206847"/>
          </a:xfrm>
          <a:prstGeom prst="arc">
            <a:avLst>
              <a:gd name="adj1" fmla="val 880965"/>
              <a:gd name="adj2" fmla="val 961874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52001" y="3540497"/>
                <a:ext cx="90281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4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4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001" y="3540497"/>
                <a:ext cx="902811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15867" y="5008731"/>
                <a:ext cx="15448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𝟏𝟖𝟎</m:t>
                      </m:r>
                      <m:r>
                        <a:rPr lang="en-GB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4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867" y="5008731"/>
                <a:ext cx="154484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56987" y="5270341"/>
                <a:ext cx="24336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𝟏𝟖𝟎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987" y="5270341"/>
                <a:ext cx="243368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554553" y="5710606"/>
                <a:ext cx="1799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𝟏𝟖𝟎</m:t>
                      </m:r>
                    </m:oMath>
                  </m:oMathPara>
                </a14:m>
                <a:endParaRPr lang="en-GB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553" y="5710606"/>
                <a:ext cx="179966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554553" y="6210000"/>
                <a:ext cx="13700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</m:oMath>
                  </m:oMathPara>
                </a14:m>
                <a:endParaRPr lang="en-GB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553" y="6210000"/>
                <a:ext cx="13700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150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6" grpId="0"/>
      <p:bldP spid="17" grpId="0"/>
      <p:bldP spid="18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43294" t="80684" r="25331" b="5717"/>
          <a:stretch/>
        </p:blipFill>
        <p:spPr>
          <a:xfrm>
            <a:off x="3448050" y="3880860"/>
            <a:ext cx="2305051" cy="23733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232" t="32287" r="51625" b="18285"/>
          <a:stretch/>
        </p:blipFill>
        <p:spPr>
          <a:xfrm>
            <a:off x="3448051" y="928174"/>
            <a:ext cx="2305050" cy="3031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3294" t="80684" r="25331" b="5717"/>
          <a:stretch/>
        </p:blipFill>
        <p:spPr>
          <a:xfrm>
            <a:off x="133350" y="3660790"/>
            <a:ext cx="3125350" cy="10427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875" t="28666" r="46750" b="12445"/>
          <a:stretch/>
        </p:blipFill>
        <p:spPr>
          <a:xfrm>
            <a:off x="133350" y="376184"/>
            <a:ext cx="3125350" cy="3299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501" y="3404610"/>
            <a:ext cx="3125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Sketch the diagram and work out the value of angle a. State a reason for your answer.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48050" y="3943104"/>
            <a:ext cx="23050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Sketch the diagram and work out the size of the reflex angle AOB. State reasons for your answer.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43294" t="80684" r="25331" b="5717"/>
          <a:stretch/>
        </p:blipFill>
        <p:spPr>
          <a:xfrm>
            <a:off x="5942452" y="2842365"/>
            <a:ext cx="3051047" cy="18611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43000" t="19778" r="13875" b="10000"/>
          <a:stretch/>
        </p:blipFill>
        <p:spPr>
          <a:xfrm>
            <a:off x="5942452" y="234368"/>
            <a:ext cx="3051047" cy="279458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42452" y="3028950"/>
            <a:ext cx="30510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Sketch the diagram and work out the value of angles x and y. State reason for your answer.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3350" y="376184"/>
            <a:ext cx="3125350" cy="4327326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448050" y="928174"/>
            <a:ext cx="2305051" cy="5325994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5924466" y="234368"/>
            <a:ext cx="3069033" cy="4469142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/>
          <p:cNvGrpSpPr/>
          <p:nvPr/>
        </p:nvGrpSpPr>
        <p:grpSpPr>
          <a:xfrm>
            <a:off x="8579862" y="3615879"/>
            <a:ext cx="449717" cy="965517"/>
            <a:chOff x="4799512" y="3429000"/>
            <a:chExt cx="805869" cy="1730155"/>
          </a:xfrm>
        </p:grpSpPr>
        <p:pic>
          <p:nvPicPr>
            <p:cNvPr id="21" name="Picture 2" descr="http://images.clipshrine.com/download/downloadpngmedium/chili-pepper--16921-medium.png">
              <a:hlinkClick r:id="rId5"/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4799512" y="3429000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http://images.clipshrine.com/download/downloadpngmedium/chili-pepper--16921-medium.png">
              <a:hlinkClick r:id="rId5"/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5088734" y="3629879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2884528" y="2885390"/>
            <a:ext cx="432474" cy="938463"/>
            <a:chOff x="6451416" y="3355438"/>
            <a:chExt cx="774970" cy="1681676"/>
          </a:xfrm>
        </p:grpSpPr>
        <p:pic>
          <p:nvPicPr>
            <p:cNvPr id="24" name="Picture 2" descr="http://images.clipshrine.com/download/downloadpngmedium/chili-pepper--16921-medium.png">
              <a:hlinkClick r:id="rId5"/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8" r="-668"/>
            <a:stretch/>
          </p:blipFill>
          <p:spPr bwMode="auto">
            <a:xfrm>
              <a:off x="6451416" y="3355438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http://images.clipshrine.com/download/downloadpngmedium/chili-pepper--16921-medium.png">
              <a:hlinkClick r:id="rId5"/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8" r="-668"/>
            <a:stretch/>
          </p:blipFill>
          <p:spPr bwMode="auto">
            <a:xfrm>
              <a:off x="6709739" y="3507838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5403499" y="5300046"/>
            <a:ext cx="444277" cy="946396"/>
            <a:chOff x="3335273" y="2886419"/>
            <a:chExt cx="796120" cy="1695891"/>
          </a:xfrm>
        </p:grpSpPr>
        <p:pic>
          <p:nvPicPr>
            <p:cNvPr id="27" name="Picture 2" descr="http://images.clipshrine.com/download/downloadpngmedium/chili-pepper--16921-medium.png">
              <a:hlinkClick r:id="rId5"/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3335273" y="2886419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http://images.clipshrine.com/download/downloadpngmedium/chili-pepper--16921-medium.png">
              <a:hlinkClick r:id="rId5"/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8" r="-668"/>
            <a:stretch/>
          </p:blipFill>
          <p:spPr bwMode="auto">
            <a:xfrm>
              <a:off x="3614746" y="3053034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Oval 28"/>
          <p:cNvSpPr/>
          <p:nvPr/>
        </p:nvSpPr>
        <p:spPr>
          <a:xfrm>
            <a:off x="75048" y="114926"/>
            <a:ext cx="522515" cy="52251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230586" y="3357794"/>
            <a:ext cx="522515" cy="52251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029158" y="114925"/>
            <a:ext cx="522515" cy="52251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3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2" name="Picture 2" descr="http://content.presentermedia.com/files/clipart/00001000/1680/stickman_question_mark_thinking_pc_image_500_clr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93" y="4790175"/>
            <a:ext cx="1546366" cy="176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Pentagon 32"/>
          <p:cNvSpPr/>
          <p:nvPr/>
        </p:nvSpPr>
        <p:spPr>
          <a:xfrm>
            <a:off x="11917" y="6529800"/>
            <a:ext cx="8837928" cy="333910"/>
          </a:xfrm>
          <a:prstGeom prst="homePlate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7030A0"/>
                </a:solidFill>
              </a:rPr>
              <a:t>Aim: Prove and use circle theorems</a:t>
            </a:r>
          </a:p>
        </p:txBody>
      </p:sp>
    </p:spTree>
    <p:extLst>
      <p:ext uri="{BB962C8B-B14F-4D97-AF65-F5344CB8AC3E}">
        <p14:creationId xmlns:p14="http://schemas.microsoft.com/office/powerpoint/2010/main" val="20516833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Picture 36" descr="http://www.cbam.edu.vn/images/answer-ic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972" y="5840528"/>
            <a:ext cx="1092028" cy="101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793" y="539340"/>
            <a:ext cx="6055240" cy="605524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12022" y="203098"/>
            <a:ext cx="30251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Write down the value of </a:t>
            </a:r>
            <a:r>
              <a:rPr lang="en-GB" sz="2000" b="1" i="1" dirty="0">
                <a:solidFill>
                  <a:srgbClr val="7030A0"/>
                </a:solidFill>
              </a:rPr>
              <a:t>b</a:t>
            </a:r>
            <a:r>
              <a:rPr lang="en-GB" sz="20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20" name="Oval 19"/>
          <p:cNvSpPr/>
          <p:nvPr/>
        </p:nvSpPr>
        <p:spPr>
          <a:xfrm>
            <a:off x="266298" y="141896"/>
            <a:ext cx="522515" cy="52251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4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298" y="867509"/>
            <a:ext cx="3641558" cy="1384995"/>
          </a:xfrm>
          <a:prstGeom prst="rect">
            <a:avLst/>
          </a:prstGeom>
          <a:solidFill>
            <a:srgbClr val="F8CBAD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Cyclic quadrilateral (opposite angle sum to 180</a:t>
            </a:r>
            <a:r>
              <a:rPr lang="en-GB" sz="2800" b="1" baseline="30000" dirty="0">
                <a:solidFill>
                  <a:srgbClr val="FF0000"/>
                </a:solidFill>
              </a:rPr>
              <a:t>o</a:t>
            </a:r>
            <a:r>
              <a:rPr lang="en-GB" sz="2800" b="1" dirty="0">
                <a:solidFill>
                  <a:srgbClr val="FF0000"/>
                </a:solidFill>
              </a:rPr>
              <a:t>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93254" y="2083947"/>
                <a:ext cx="110479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en-GB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254" y="2083947"/>
                <a:ext cx="1104790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762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766393" y="3299010"/>
            <a:ext cx="4263099" cy="33773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702090" y="63838"/>
            <a:ext cx="5327402" cy="3116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161012" y="3272156"/>
            <a:ext cx="4403558" cy="33738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112294" y="63838"/>
            <a:ext cx="3315193" cy="3116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43" y="771724"/>
            <a:ext cx="2243322" cy="22433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2187" y="206158"/>
            <a:ext cx="30251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Write down the value of </a:t>
            </a:r>
            <a:r>
              <a:rPr lang="en-GB" sz="2000" b="1" i="1" dirty="0">
                <a:solidFill>
                  <a:srgbClr val="7030A0"/>
                </a:solidFill>
              </a:rPr>
              <a:t>a</a:t>
            </a:r>
            <a:r>
              <a:rPr lang="en-GB" sz="20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0" name="AutoShape 2"/>
          <p:cNvSpPr>
            <a:spLocks noChangeAspect="1" noChangeArrowheads="1"/>
          </p:cNvSpPr>
          <p:nvPr/>
        </p:nvSpPr>
        <p:spPr bwMode="auto">
          <a:xfrm>
            <a:off x="3315193" y="340561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221" y="273745"/>
            <a:ext cx="3605945" cy="264964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985193" y="63838"/>
            <a:ext cx="29801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b="1" dirty="0">
                <a:solidFill>
                  <a:srgbClr val="7030A0"/>
                </a:solidFill>
              </a:rPr>
              <a:t>PD and TD are tangents, at A and B respectively, of a circle, centre O.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85193" y="230891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Eve calculated </a:t>
            </a:r>
            <a:r>
              <a:rPr lang="en-GB" sz="2000" b="1" i="1" dirty="0">
                <a:solidFill>
                  <a:srgbClr val="7030A0"/>
                </a:solidFill>
              </a:rPr>
              <a:t>x</a:t>
            </a:r>
            <a:r>
              <a:rPr lang="en-GB" sz="2000" b="1" dirty="0">
                <a:solidFill>
                  <a:srgbClr val="7030A0"/>
                </a:solidFill>
              </a:rPr>
              <a:t> to be 41°.</a:t>
            </a:r>
          </a:p>
          <a:p>
            <a:r>
              <a:rPr lang="en-GB" sz="2000" b="1" dirty="0">
                <a:solidFill>
                  <a:srgbClr val="7030A0"/>
                </a:solidFill>
              </a:rPr>
              <a:t>Show that she is correct.</a:t>
            </a:r>
            <a:endParaRPr lang="en-GB" sz="2000" b="1" dirty="0">
              <a:solidFill>
                <a:srgbClr val="7030A0"/>
              </a:solidFill>
              <a:effectLst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52" y="3888687"/>
            <a:ext cx="2523041" cy="234458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2729" y="322254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A and B are two points on the circumference of a circle, centre O.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22729" y="5890285"/>
            <a:ext cx="435375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</a:rPr>
              <a:t>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</a:rPr>
              <a:t> 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</a:rPr>
              <a:t>     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Prove that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MathJax_Main-Web"/>
              </a:rPr>
              <a:t>∠AOB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will always be 2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x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7" name="AutoShape 4"/>
          <p:cNvSpPr>
            <a:spLocks noChangeAspect="1" noChangeArrowheads="1"/>
          </p:cNvSpPr>
          <p:nvPr/>
        </p:nvSpPr>
        <p:spPr bwMode="auto">
          <a:xfrm>
            <a:off x="1038692" y="60350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sp>
        <p:nvSpPr>
          <p:cNvPr id="18" name="AutoShape 5"/>
          <p:cNvSpPr>
            <a:spLocks noChangeAspect="1" noChangeArrowheads="1"/>
          </p:cNvSpPr>
          <p:nvPr/>
        </p:nvSpPr>
        <p:spPr bwMode="auto">
          <a:xfrm>
            <a:off x="1722904" y="6323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sp>
        <p:nvSpPr>
          <p:cNvPr id="20" name="Oval 19"/>
          <p:cNvSpPr/>
          <p:nvPr/>
        </p:nvSpPr>
        <p:spPr>
          <a:xfrm>
            <a:off x="8055304" y="5041004"/>
            <a:ext cx="726076" cy="72607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B050"/>
                </a:solidFill>
              </a:rPr>
              <a:t>CM</a:t>
            </a:r>
          </a:p>
        </p:txBody>
      </p:sp>
      <p:sp>
        <p:nvSpPr>
          <p:cNvPr id="21" name="Oval 20"/>
          <p:cNvSpPr/>
          <p:nvPr/>
        </p:nvSpPr>
        <p:spPr>
          <a:xfrm>
            <a:off x="7920629" y="1448663"/>
            <a:ext cx="686000" cy="686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7030A0"/>
                </a:solidFill>
              </a:rPr>
              <a:t>PS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265" y="4037560"/>
            <a:ext cx="2781974" cy="190753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032508" y="3302518"/>
            <a:ext cx="41114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On the diagram, lines AB and AC are both tangents of a circle, centre O.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392448" y="5968506"/>
            <a:ext cx="3446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Prove that the quadrilateral ABOC would always be cyclic.</a:t>
            </a:r>
            <a:endParaRPr lang="en-GB" sz="2000" b="1" dirty="0">
              <a:solidFill>
                <a:srgbClr val="7030A0"/>
              </a:solidFill>
              <a:effectLst/>
            </a:endParaRPr>
          </a:p>
        </p:txBody>
      </p:sp>
      <p:pic>
        <p:nvPicPr>
          <p:cNvPr id="33" name="Picture 2" descr="http://content.presentermedia.com/files/clipart/00001000/1680/stickman_question_mark_thinking_pc_image_500_clr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282" y="4449193"/>
            <a:ext cx="1600526" cy="182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val 33"/>
          <p:cNvSpPr/>
          <p:nvPr/>
        </p:nvSpPr>
        <p:spPr>
          <a:xfrm>
            <a:off x="95511" y="2362005"/>
            <a:ext cx="522515" cy="52251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584022" y="510466"/>
            <a:ext cx="522515" cy="52251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169818" y="4023901"/>
            <a:ext cx="522515" cy="52251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3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8577942" y="5614268"/>
            <a:ext cx="522515" cy="52251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4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8515607" y="1354442"/>
            <a:ext cx="449717" cy="965517"/>
            <a:chOff x="4799512" y="3429000"/>
            <a:chExt cx="805869" cy="1730155"/>
          </a:xfrm>
        </p:grpSpPr>
        <p:pic>
          <p:nvPicPr>
            <p:cNvPr id="39" name="Picture 2" descr="http://images.clipshrine.com/download/downloadpngmedium/chili-pepper--16921-medium.png">
              <a:hlinkClick r:id="rId8"/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4799512" y="3429000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http://images.clipshrine.com/download/downloadpngmedium/chili-pepper--16921-medium.png">
              <a:hlinkClick r:id="rId8"/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5088734" y="3629879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/>
          <p:cNvGrpSpPr/>
          <p:nvPr/>
        </p:nvGrpSpPr>
        <p:grpSpPr>
          <a:xfrm>
            <a:off x="8376889" y="4339138"/>
            <a:ext cx="444277" cy="946396"/>
            <a:chOff x="3335273" y="2886419"/>
            <a:chExt cx="796120" cy="1695891"/>
          </a:xfrm>
        </p:grpSpPr>
        <p:pic>
          <p:nvPicPr>
            <p:cNvPr id="42" name="Picture 2" descr="http://images.clipshrine.com/download/downloadpngmedium/chili-pepper--16921-medium.png">
              <a:hlinkClick r:id="rId8"/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3335273" y="2886419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http://images.clipshrine.com/download/downloadpngmedium/chili-pepper--16921-medium.png">
              <a:hlinkClick r:id="rId8"/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8" r="-668"/>
            <a:stretch/>
          </p:blipFill>
          <p:spPr bwMode="auto">
            <a:xfrm>
              <a:off x="3614746" y="3053034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/>
          <p:cNvGrpSpPr/>
          <p:nvPr/>
        </p:nvGrpSpPr>
        <p:grpSpPr>
          <a:xfrm>
            <a:off x="3402009" y="4899961"/>
            <a:ext cx="449717" cy="965517"/>
            <a:chOff x="4799512" y="3429000"/>
            <a:chExt cx="805869" cy="1730155"/>
          </a:xfrm>
        </p:grpSpPr>
        <p:pic>
          <p:nvPicPr>
            <p:cNvPr id="45" name="Picture 2" descr="http://images.clipshrine.com/download/downloadpngmedium/chili-pepper--16921-medium.png">
              <a:hlinkClick r:id="rId8"/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4799512" y="3429000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http://images.clipshrine.com/download/downloadpngmedium/chili-pepper--16921-medium.png">
              <a:hlinkClick r:id="rId8"/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5088734" y="3629879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Group 46"/>
          <p:cNvGrpSpPr/>
          <p:nvPr/>
        </p:nvGrpSpPr>
        <p:grpSpPr>
          <a:xfrm>
            <a:off x="2988088" y="1612144"/>
            <a:ext cx="432474" cy="938463"/>
            <a:chOff x="6451416" y="3355438"/>
            <a:chExt cx="774970" cy="1681676"/>
          </a:xfrm>
        </p:grpSpPr>
        <p:pic>
          <p:nvPicPr>
            <p:cNvPr id="48" name="Picture 2" descr="http://images.clipshrine.com/download/downloadpngmedium/chili-pepper--16921-medium.png">
              <a:hlinkClick r:id="rId8"/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8" r="-668"/>
            <a:stretch/>
          </p:blipFill>
          <p:spPr bwMode="auto">
            <a:xfrm>
              <a:off x="6451416" y="3355438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http://images.clipshrine.com/download/downloadpngmedium/chili-pepper--16921-medium.png">
              <a:hlinkClick r:id="rId8"/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8" r="-668"/>
            <a:stretch/>
          </p:blipFill>
          <p:spPr bwMode="auto">
            <a:xfrm>
              <a:off x="6709739" y="3507838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0" name="Oval 49"/>
          <p:cNvSpPr/>
          <p:nvPr/>
        </p:nvSpPr>
        <p:spPr>
          <a:xfrm>
            <a:off x="134110" y="5151806"/>
            <a:ext cx="726076" cy="72607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B050"/>
                </a:solidFill>
              </a:rPr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279971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5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92186" y="63838"/>
            <a:ext cx="8752117" cy="66036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43" y="771724"/>
            <a:ext cx="5895810" cy="58958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2187" y="206158"/>
            <a:ext cx="30251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Write down the value of </a:t>
            </a:r>
            <a:r>
              <a:rPr lang="en-GB" sz="2000" b="1" i="1" dirty="0">
                <a:solidFill>
                  <a:srgbClr val="7030A0"/>
                </a:solidFill>
              </a:rPr>
              <a:t>a</a:t>
            </a:r>
            <a:r>
              <a:rPr lang="en-GB" sz="20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34" name="Oval 33"/>
          <p:cNvSpPr/>
          <p:nvPr/>
        </p:nvSpPr>
        <p:spPr>
          <a:xfrm>
            <a:off x="95511" y="2362005"/>
            <a:ext cx="522515" cy="52251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1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51" name="Picture 50" descr="http://www.cbam.edu.vn/images/answer-ico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972" y="5840528"/>
            <a:ext cx="1092028" cy="101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5233024" y="102531"/>
            <a:ext cx="3641558" cy="1815882"/>
          </a:xfrm>
          <a:prstGeom prst="rect">
            <a:avLst/>
          </a:prstGeom>
          <a:solidFill>
            <a:schemeClr val="accent2">
              <a:lumMod val="20000"/>
              <a:lumOff val="80000"/>
              <a:alpha val="69804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Angles subtended at the circumference in the same segment are equal.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704780" y="2024612"/>
                <a:ext cx="110479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𝟓𝟓</m:t>
                      </m:r>
                      <m:r>
                        <a:rPr lang="en-GB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780" y="2024612"/>
                <a:ext cx="1104790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834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89186" y="103495"/>
            <a:ext cx="8840306" cy="6570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9" y="273745"/>
            <a:ext cx="6722838" cy="493993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985193" y="63838"/>
            <a:ext cx="29801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b="1" dirty="0">
                <a:solidFill>
                  <a:srgbClr val="7030A0"/>
                </a:solidFill>
              </a:rPr>
              <a:t>PD and TD are tangents, at A and B respectively, of a circle, centre O.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85193" y="380082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Eve calculated </a:t>
            </a:r>
            <a:r>
              <a:rPr lang="en-GB" sz="2000" b="1" i="1" dirty="0">
                <a:solidFill>
                  <a:srgbClr val="7030A0"/>
                </a:solidFill>
              </a:rPr>
              <a:t>x</a:t>
            </a:r>
            <a:r>
              <a:rPr lang="en-GB" sz="2000" b="1" dirty="0">
                <a:solidFill>
                  <a:srgbClr val="7030A0"/>
                </a:solidFill>
              </a:rPr>
              <a:t> to be 41°.</a:t>
            </a:r>
          </a:p>
          <a:p>
            <a:r>
              <a:rPr lang="en-GB" sz="2000" b="1" dirty="0">
                <a:solidFill>
                  <a:srgbClr val="7030A0"/>
                </a:solidFill>
              </a:rPr>
              <a:t>Show that she is correct.</a:t>
            </a:r>
            <a:endParaRPr lang="en-GB" sz="2000" b="1" dirty="0">
              <a:solidFill>
                <a:srgbClr val="7030A0"/>
              </a:solidFill>
              <a:effectLst/>
            </a:endParaRPr>
          </a:p>
        </p:txBody>
      </p:sp>
      <p:sp>
        <p:nvSpPr>
          <p:cNvPr id="35" name="Oval 34"/>
          <p:cNvSpPr/>
          <p:nvPr/>
        </p:nvSpPr>
        <p:spPr>
          <a:xfrm>
            <a:off x="263306" y="273745"/>
            <a:ext cx="522515" cy="52251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2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51" name="Picture 50" descr="http://www.cbam.edu.vn/images/answer-ico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972" y="5840528"/>
            <a:ext cx="1092028" cy="101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51"/>
          <p:cNvSpPr/>
          <p:nvPr/>
        </p:nvSpPr>
        <p:spPr>
          <a:xfrm rot="966148">
            <a:off x="3523326" y="1250180"/>
            <a:ext cx="286602" cy="28660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812943" y="1498183"/>
                <a:ext cx="6463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943" y="1498183"/>
                <a:ext cx="646331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3181793" y="1959848"/>
            <a:ext cx="307409" cy="1001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2422402" y="2469930"/>
            <a:ext cx="37019" cy="3158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809205" y="2162775"/>
                <a:ext cx="6463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205" y="2162775"/>
                <a:ext cx="646331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573055" y="2180896"/>
                <a:ext cx="8002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𝟏𝟑𝟐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055" y="2180896"/>
                <a:ext cx="800219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V="1">
            <a:off x="3153103" y="2448910"/>
            <a:ext cx="5213131" cy="2207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839922" y="2033232"/>
                <a:ext cx="7377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922" y="2033232"/>
                <a:ext cx="73770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841294" y="2554921"/>
                <a:ext cx="7377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294" y="2554921"/>
                <a:ext cx="73770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389275" y="2107478"/>
                <a:ext cx="7377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𝟔𝟓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275" y="2107478"/>
                <a:ext cx="737701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 rot="4028289">
            <a:off x="3697772" y="3729012"/>
            <a:ext cx="286602" cy="28660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283909" y="2743714"/>
                <a:ext cx="7377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𝟔𝟓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909" y="2743714"/>
                <a:ext cx="737701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584055" y="2679480"/>
                <a:ext cx="6463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𝟗𝟖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055" y="2679480"/>
                <a:ext cx="646331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/>
          <p:cNvCxnSpPr/>
          <p:nvPr/>
        </p:nvCxnSpPr>
        <p:spPr>
          <a:xfrm flipV="1">
            <a:off x="3283909" y="3120231"/>
            <a:ext cx="205293" cy="8254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855566" y="2494897"/>
                <a:ext cx="6463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𝟒𝟏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566" y="2494897"/>
                <a:ext cx="646331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2686723" y="3100466"/>
                <a:ext cx="6463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𝟒𝟏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723" y="3100466"/>
                <a:ext cx="646331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397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  <p:bldP spid="55" grpId="0"/>
      <p:bldP spid="56" grpId="0"/>
      <p:bldP spid="57" grpId="0"/>
      <p:bldP spid="58" grpId="0"/>
      <p:bldP spid="59" grpId="0"/>
      <p:bldP spid="60" grpId="0" animBg="1"/>
      <p:bldP spid="61" grpId="0"/>
      <p:bldP spid="62" grpId="0"/>
      <p:bldP spid="64" grpId="0"/>
      <p:bldP spid="6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9186" y="123066"/>
            <a:ext cx="8840306" cy="65930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9" y="273745"/>
            <a:ext cx="6722838" cy="49399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85193" y="63838"/>
            <a:ext cx="29801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b="1" dirty="0">
                <a:solidFill>
                  <a:srgbClr val="7030A0"/>
                </a:solidFill>
              </a:rPr>
              <a:t>PD and TD are tangents, at A and B respectively, of a circle, centre O.</a:t>
            </a:r>
          </a:p>
        </p:txBody>
      </p:sp>
      <p:sp>
        <p:nvSpPr>
          <p:cNvPr id="6" name="Rectangle 5"/>
          <p:cNvSpPr/>
          <p:nvPr/>
        </p:nvSpPr>
        <p:spPr>
          <a:xfrm>
            <a:off x="5985193" y="380082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Eve calculated </a:t>
            </a:r>
            <a:r>
              <a:rPr lang="en-GB" sz="2000" b="1" i="1" dirty="0">
                <a:solidFill>
                  <a:srgbClr val="7030A0"/>
                </a:solidFill>
              </a:rPr>
              <a:t>x</a:t>
            </a:r>
            <a:r>
              <a:rPr lang="en-GB" sz="2000" b="1" dirty="0">
                <a:solidFill>
                  <a:srgbClr val="7030A0"/>
                </a:solidFill>
              </a:rPr>
              <a:t> to be 41°.</a:t>
            </a:r>
          </a:p>
          <a:p>
            <a:r>
              <a:rPr lang="en-GB" sz="2000" b="1" dirty="0">
                <a:solidFill>
                  <a:srgbClr val="7030A0"/>
                </a:solidFill>
              </a:rPr>
              <a:t>Show that she is correct.</a:t>
            </a:r>
            <a:endParaRPr lang="en-GB" sz="2000" b="1" dirty="0">
              <a:solidFill>
                <a:srgbClr val="7030A0"/>
              </a:solidFill>
              <a:effectLst/>
            </a:endParaRPr>
          </a:p>
        </p:txBody>
      </p:sp>
      <p:sp>
        <p:nvSpPr>
          <p:cNvPr id="7" name="Oval 6"/>
          <p:cNvSpPr/>
          <p:nvPr/>
        </p:nvSpPr>
        <p:spPr>
          <a:xfrm>
            <a:off x="263306" y="273745"/>
            <a:ext cx="522515" cy="52251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2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http://www.cbam.edu.vn/images/answer-ico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972" y="5840528"/>
            <a:ext cx="1092028" cy="101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 rot="966148">
            <a:off x="3523326" y="1250180"/>
            <a:ext cx="286602" cy="28660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812943" y="1498183"/>
                <a:ext cx="6463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943" y="1498183"/>
                <a:ext cx="646331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>
            <a:off x="3181793" y="1959848"/>
            <a:ext cx="307409" cy="1001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422402" y="2469930"/>
            <a:ext cx="37019" cy="3158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809205" y="2162775"/>
                <a:ext cx="6463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205" y="2162775"/>
                <a:ext cx="646331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 rot="4028289">
            <a:off x="3697772" y="3729012"/>
            <a:ext cx="286602" cy="28660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499054" y="2448970"/>
                <a:ext cx="9220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𝟏𝟑𝟎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054" y="2448970"/>
                <a:ext cx="92204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635261" y="1503834"/>
            <a:ext cx="2016313" cy="2016313"/>
          </a:xfrm>
          <a:prstGeom prst="arc">
            <a:avLst>
              <a:gd name="adj1" fmla="val 19481106"/>
              <a:gd name="adj2" fmla="val 221117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610252" y="2162775"/>
                <a:ext cx="6463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𝟔𝟓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252" y="2162775"/>
                <a:ext cx="646331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861621" y="2538177"/>
                <a:ext cx="6463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𝟒𝟏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621" y="2538177"/>
                <a:ext cx="646331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/>
          <p:nvPr/>
        </p:nvCxnSpPr>
        <p:spPr>
          <a:xfrm flipV="1">
            <a:off x="3133014" y="2973650"/>
            <a:ext cx="326260" cy="8534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670095" y="3048203"/>
                <a:ext cx="6463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𝟒𝟏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095" y="3048203"/>
                <a:ext cx="646331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56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32" grpId="0"/>
      <p:bldP spid="33" grpId="0" animBg="1"/>
      <p:bldP spid="34" grpId="0"/>
      <p:bldP spid="35" grpId="0" animBg="1"/>
      <p:bldP spid="38" grpId="0"/>
      <p:bldP spid="39" grpId="0"/>
      <p:bldP spid="4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305391" y="180082"/>
            <a:ext cx="8678188" cy="62962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utoShape 2"/>
          <p:cNvSpPr>
            <a:spLocks noChangeAspect="1" noChangeArrowheads="1"/>
          </p:cNvSpPr>
          <p:nvPr/>
        </p:nvSpPr>
        <p:spPr bwMode="auto">
          <a:xfrm>
            <a:off x="3315193" y="340561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52" y="1528185"/>
            <a:ext cx="5063216" cy="470508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92152" y="18008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A and B are two points on the circumference of a circle, centre O.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746524" y="609307"/>
            <a:ext cx="435375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</a:rPr>
              <a:t>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</a:rPr>
              <a:t> 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</a:rPr>
              <a:t>     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Prove that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MathJax_Main-Web"/>
              </a:rPr>
              <a:t>∠AOB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will always be 2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x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7" name="AutoShape 4"/>
          <p:cNvSpPr>
            <a:spLocks noChangeAspect="1" noChangeArrowheads="1"/>
          </p:cNvSpPr>
          <p:nvPr/>
        </p:nvSpPr>
        <p:spPr bwMode="auto">
          <a:xfrm>
            <a:off x="1038692" y="60350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sp>
        <p:nvSpPr>
          <p:cNvPr id="18" name="AutoShape 5"/>
          <p:cNvSpPr>
            <a:spLocks noChangeAspect="1" noChangeArrowheads="1"/>
          </p:cNvSpPr>
          <p:nvPr/>
        </p:nvSpPr>
        <p:spPr bwMode="auto">
          <a:xfrm>
            <a:off x="1722904" y="6323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/>
          </a:p>
        </p:txBody>
      </p:sp>
      <p:sp>
        <p:nvSpPr>
          <p:cNvPr id="36" name="Oval 35"/>
          <p:cNvSpPr/>
          <p:nvPr/>
        </p:nvSpPr>
        <p:spPr>
          <a:xfrm>
            <a:off x="170156" y="205880"/>
            <a:ext cx="522515" cy="52251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3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51" name="Picture 50" descr="http://www.cbam.edu.vn/images/answer-ico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972" y="5840528"/>
            <a:ext cx="1092028" cy="101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362787" y="4257150"/>
                <a:ext cx="11662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𝟗𝟎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787" y="4257150"/>
                <a:ext cx="116628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Arc 53"/>
          <p:cNvSpPr/>
          <p:nvPr/>
        </p:nvSpPr>
        <p:spPr>
          <a:xfrm>
            <a:off x="2378100" y="4692397"/>
            <a:ext cx="2016313" cy="2016313"/>
          </a:xfrm>
          <a:prstGeom prst="arc">
            <a:avLst>
              <a:gd name="adj1" fmla="val 16245105"/>
              <a:gd name="adj2" fmla="val 17319714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 rot="5400000">
            <a:off x="3392232" y="5397750"/>
            <a:ext cx="286602" cy="28660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3212353" y="4320988"/>
            <a:ext cx="343647" cy="671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735294" y="2896027"/>
            <a:ext cx="268342" cy="1639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Arc 56"/>
          <p:cNvSpPr/>
          <p:nvPr/>
        </p:nvSpPr>
        <p:spPr>
          <a:xfrm>
            <a:off x="3619993" y="1003292"/>
            <a:ext cx="2016313" cy="2016313"/>
          </a:xfrm>
          <a:prstGeom prst="arc">
            <a:avLst>
              <a:gd name="adj1" fmla="val 6516750"/>
              <a:gd name="adj2" fmla="val 7646086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957585" y="2957113"/>
                <a:ext cx="11662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𝟗𝟎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585" y="2957113"/>
                <a:ext cx="116628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58"/>
          <p:cNvSpPr/>
          <p:nvPr/>
        </p:nvSpPr>
        <p:spPr>
          <a:xfrm>
            <a:off x="2876399" y="3137304"/>
            <a:ext cx="990993" cy="990993"/>
          </a:xfrm>
          <a:prstGeom prst="arc">
            <a:avLst>
              <a:gd name="adj1" fmla="val 18460417"/>
              <a:gd name="adj2" fmla="val 5422504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398886" y="3450489"/>
                <a:ext cx="3992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𝟏𝟖𝟎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−(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𝟗𝟎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)−(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𝟗𝟎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886" y="3450489"/>
                <a:ext cx="3992503" cy="461665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401740" y="3840031"/>
                <a:ext cx="33641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𝟏𝟖𝟎</m:t>
                      </m:r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𝟗𝟎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𝟗𝟎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740" y="3840031"/>
                <a:ext cx="336412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990603" y="4238165"/>
                <a:ext cx="6158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0603" y="4238165"/>
                <a:ext cx="615873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319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 animBg="1"/>
      <p:bldP spid="52" grpId="0" animBg="1"/>
      <p:bldP spid="57" grpId="0" animBg="1"/>
      <p:bldP spid="58" grpId="0"/>
      <p:bldP spid="59" grpId="0" animBg="1"/>
      <p:bldP spid="60" grpId="0"/>
      <p:bldP spid="62" grpId="0"/>
      <p:bldP spid="6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304801" y="208547"/>
            <a:ext cx="8724692" cy="64678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042" y="1729685"/>
            <a:ext cx="5954560" cy="408291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118235" y="208547"/>
            <a:ext cx="41114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On the diagram, lines AB and AC are both tangents of a circle, centre O.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18235" y="920128"/>
            <a:ext cx="3446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Prove that the quadrilateral ABOC would always be cyclic.</a:t>
            </a:r>
            <a:endParaRPr lang="en-GB" sz="2000" b="1" dirty="0">
              <a:solidFill>
                <a:srgbClr val="7030A0"/>
              </a:solidFill>
              <a:effectLst/>
            </a:endParaRPr>
          </a:p>
        </p:txBody>
      </p:sp>
      <p:sp>
        <p:nvSpPr>
          <p:cNvPr id="37" name="Oval 36"/>
          <p:cNvSpPr/>
          <p:nvPr/>
        </p:nvSpPr>
        <p:spPr>
          <a:xfrm>
            <a:off x="304801" y="208547"/>
            <a:ext cx="522515" cy="52251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4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51" name="Picture 50" descr="http://www.cbam.edu.vn/images/answer-ico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972" y="5840528"/>
            <a:ext cx="1092028" cy="101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51"/>
          <p:cNvSpPr/>
          <p:nvPr/>
        </p:nvSpPr>
        <p:spPr>
          <a:xfrm>
            <a:off x="4994066" y="2063680"/>
            <a:ext cx="286602" cy="28660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 rot="2358733">
            <a:off x="4301815" y="4052509"/>
            <a:ext cx="286602" cy="28660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60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3294" t="80684" r="25331" b="5717"/>
          <a:stretch/>
        </p:blipFill>
        <p:spPr>
          <a:xfrm>
            <a:off x="133350" y="3660790"/>
            <a:ext cx="3125350" cy="10427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875" t="28666" r="46750" b="12445"/>
          <a:stretch/>
        </p:blipFill>
        <p:spPr>
          <a:xfrm>
            <a:off x="133350" y="376184"/>
            <a:ext cx="3125350" cy="3299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501" y="3404610"/>
            <a:ext cx="3125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Sketch the diagram and work out the value of angle a. State a reason for your answer.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3350" y="376184"/>
            <a:ext cx="3125350" cy="4327326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2884528" y="2885390"/>
            <a:ext cx="432474" cy="938463"/>
            <a:chOff x="6451416" y="3355438"/>
            <a:chExt cx="774970" cy="1681676"/>
          </a:xfrm>
        </p:grpSpPr>
        <p:pic>
          <p:nvPicPr>
            <p:cNvPr id="24" name="Picture 2" descr="http://images.clipshrine.com/download/downloadpngmedium/chili-pepper--16921-medium.png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8" r="-668"/>
            <a:stretch/>
          </p:blipFill>
          <p:spPr bwMode="auto">
            <a:xfrm>
              <a:off x="6451416" y="3355438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http://images.clipshrine.com/download/downloadpngmedium/chili-pepper--16921-medium.png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8" r="-668"/>
            <a:stretch/>
          </p:blipFill>
          <p:spPr bwMode="auto">
            <a:xfrm>
              <a:off x="6709739" y="3507838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Oval 28"/>
          <p:cNvSpPr/>
          <p:nvPr/>
        </p:nvSpPr>
        <p:spPr>
          <a:xfrm>
            <a:off x="75048" y="114926"/>
            <a:ext cx="522515" cy="52251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1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/>
          <a:srcRect l="21875" t="28666" r="46750" b="12445"/>
          <a:stretch/>
        </p:blipFill>
        <p:spPr>
          <a:xfrm>
            <a:off x="3575488" y="376182"/>
            <a:ext cx="5274222" cy="5568401"/>
          </a:xfrm>
          <a:prstGeom prst="rect">
            <a:avLst/>
          </a:prstGeom>
        </p:spPr>
      </p:pic>
      <p:pic>
        <p:nvPicPr>
          <p:cNvPr id="34" name="Picture 33" descr="http://www.cbam.edu.vn/images/answer-icon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9" y="4984229"/>
            <a:ext cx="1092028" cy="101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Pentagon 34"/>
          <p:cNvSpPr/>
          <p:nvPr/>
        </p:nvSpPr>
        <p:spPr>
          <a:xfrm>
            <a:off x="11917" y="6529800"/>
            <a:ext cx="8837928" cy="333910"/>
          </a:xfrm>
          <a:prstGeom prst="homePlate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7030A0"/>
                </a:solidFill>
              </a:rPr>
              <a:t>Aim: Prove and use circle theorems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981350" y="1502800"/>
                <a:ext cx="830677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𝟓𝟐</m:t>
                      </m:r>
                      <m:r>
                        <a:rPr lang="en-GB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350" y="1502800"/>
                <a:ext cx="83067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 flipH="1">
            <a:off x="4610075" y="3783900"/>
            <a:ext cx="30879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0" dirty="0">
                <a:solidFill>
                  <a:srgbClr val="7030A0"/>
                </a:solidFill>
              </a:rPr>
              <a:t>The angle at the centre is twice the angle at the circumference (when subtended from the same arc)</a:t>
            </a:r>
            <a:endParaRPr lang="en-GB" sz="1200" b="1" dirty="0">
              <a:solidFill>
                <a:srgbClr val="7030A0"/>
              </a:solidFill>
            </a:endParaRPr>
          </a:p>
        </p:txBody>
      </p:sp>
      <p:sp>
        <p:nvSpPr>
          <p:cNvPr id="38" name="Arc 37"/>
          <p:cNvSpPr/>
          <p:nvPr/>
        </p:nvSpPr>
        <p:spPr>
          <a:xfrm>
            <a:off x="3741683" y="515044"/>
            <a:ext cx="4908331" cy="4950335"/>
          </a:xfrm>
          <a:prstGeom prst="arc">
            <a:avLst>
              <a:gd name="adj1" fmla="val 2131701"/>
              <a:gd name="adj2" fmla="val 9993787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29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43294" t="80684" r="25331" b="5717"/>
          <a:stretch/>
        </p:blipFill>
        <p:spPr>
          <a:xfrm>
            <a:off x="168822" y="3187177"/>
            <a:ext cx="2305051" cy="23733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232" t="32287" r="51625" b="18285"/>
          <a:stretch/>
        </p:blipFill>
        <p:spPr>
          <a:xfrm>
            <a:off x="168823" y="234491"/>
            <a:ext cx="2305050" cy="30312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822" y="3249421"/>
            <a:ext cx="23050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Sketch the diagram and work out the size of the reflex angle AOB. State reasons for your answer.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8822" y="234491"/>
            <a:ext cx="2305051" cy="5325994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25"/>
          <p:cNvGrpSpPr/>
          <p:nvPr/>
        </p:nvGrpSpPr>
        <p:grpSpPr>
          <a:xfrm>
            <a:off x="2124271" y="4606363"/>
            <a:ext cx="444277" cy="946396"/>
            <a:chOff x="3335273" y="2886419"/>
            <a:chExt cx="796120" cy="1695891"/>
          </a:xfrm>
        </p:grpSpPr>
        <p:pic>
          <p:nvPicPr>
            <p:cNvPr id="27" name="Picture 2" descr="http://images.clipshrine.com/download/downloadpngmedium/chili-pepper--16921-medium.pn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3335273" y="2886419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http://images.clipshrine.com/download/downloadpngmedium/chili-pepper--16921-medium.pn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8" r="-668"/>
            <a:stretch/>
          </p:blipFill>
          <p:spPr bwMode="auto">
            <a:xfrm>
              <a:off x="3614746" y="3053034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Oval 29"/>
          <p:cNvSpPr/>
          <p:nvPr/>
        </p:nvSpPr>
        <p:spPr>
          <a:xfrm>
            <a:off x="1951358" y="2664111"/>
            <a:ext cx="522515" cy="52251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2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/>
          <a:srcRect l="27232" t="32287" r="51625" b="18285"/>
          <a:stretch/>
        </p:blipFill>
        <p:spPr>
          <a:xfrm>
            <a:off x="3243098" y="76841"/>
            <a:ext cx="4808971" cy="6323960"/>
          </a:xfrm>
          <a:prstGeom prst="rect">
            <a:avLst/>
          </a:prstGeom>
        </p:spPr>
      </p:pic>
      <p:pic>
        <p:nvPicPr>
          <p:cNvPr id="34" name="Picture 33" descr="http://www.cbam.edu.vn/images/answer-icon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9" y="5459779"/>
            <a:ext cx="1092028" cy="101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Pentagon 34"/>
          <p:cNvSpPr/>
          <p:nvPr/>
        </p:nvSpPr>
        <p:spPr>
          <a:xfrm>
            <a:off x="11917" y="6529800"/>
            <a:ext cx="8837928" cy="333910"/>
          </a:xfrm>
          <a:prstGeom prst="homePlate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7030A0"/>
                </a:solidFill>
              </a:rPr>
              <a:t>Aim: Prove and use circle theorems</a:t>
            </a:r>
          </a:p>
        </p:txBody>
      </p:sp>
      <p:sp>
        <p:nvSpPr>
          <p:cNvPr id="36" name="Arc 35"/>
          <p:cNvSpPr/>
          <p:nvPr/>
        </p:nvSpPr>
        <p:spPr>
          <a:xfrm>
            <a:off x="4603609" y="3542334"/>
            <a:ext cx="1492386" cy="1492386"/>
          </a:xfrm>
          <a:prstGeom prst="arc">
            <a:avLst>
              <a:gd name="adj1" fmla="val 15219420"/>
              <a:gd name="adj2" fmla="val 18420994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108991" y="3019114"/>
                <a:ext cx="830677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𝟒𝟔</m:t>
                      </m:r>
                      <m:r>
                        <a:rPr lang="en-GB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991" y="3019114"/>
                <a:ext cx="83067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 flipH="1">
            <a:off x="5108991" y="4768186"/>
            <a:ext cx="30879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0" dirty="0">
                <a:solidFill>
                  <a:srgbClr val="7030A0"/>
                </a:solidFill>
              </a:rPr>
              <a:t>Angles on a straight line sum to 180</a:t>
            </a:r>
            <a:r>
              <a:rPr lang="en-GB" b="1" i="0" baseline="30000" dirty="0">
                <a:solidFill>
                  <a:srgbClr val="7030A0"/>
                </a:solidFill>
              </a:rPr>
              <a:t>o</a:t>
            </a:r>
            <a:endParaRPr lang="en-GB" sz="1200" b="1" baseline="30000" dirty="0">
              <a:solidFill>
                <a:srgbClr val="7030A0"/>
              </a:solidFill>
            </a:endParaRPr>
          </a:p>
        </p:txBody>
      </p:sp>
      <p:sp>
        <p:nvSpPr>
          <p:cNvPr id="39" name="Arc 38"/>
          <p:cNvSpPr/>
          <p:nvPr/>
        </p:nvSpPr>
        <p:spPr>
          <a:xfrm>
            <a:off x="4813304" y="1502355"/>
            <a:ext cx="1492386" cy="1492386"/>
          </a:xfrm>
          <a:prstGeom prst="arc">
            <a:avLst>
              <a:gd name="adj1" fmla="val 13824396"/>
              <a:gd name="adj2" fmla="val 2021487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232244" y="1022064"/>
                <a:ext cx="830677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𝟗𝟐</m:t>
                      </m:r>
                      <m:r>
                        <a:rPr lang="en-GB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244" y="1022064"/>
                <a:ext cx="83067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 flipH="1">
            <a:off x="4552033" y="5303196"/>
            <a:ext cx="35000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0" dirty="0">
                <a:solidFill>
                  <a:srgbClr val="7030A0"/>
                </a:solidFill>
              </a:rPr>
              <a:t>The angle at the centre is twice the angle at the circumference (when subtended from the same arc)</a:t>
            </a:r>
            <a:endParaRPr lang="en-GB" sz="1200" b="1" dirty="0">
              <a:solidFill>
                <a:srgbClr val="7030A0"/>
              </a:solidFill>
            </a:endParaRPr>
          </a:p>
        </p:txBody>
      </p:sp>
      <p:sp>
        <p:nvSpPr>
          <p:cNvPr id="42" name="Arc 41"/>
          <p:cNvSpPr/>
          <p:nvPr/>
        </p:nvSpPr>
        <p:spPr>
          <a:xfrm>
            <a:off x="3531475" y="157654"/>
            <a:ext cx="4130565" cy="4141077"/>
          </a:xfrm>
          <a:prstGeom prst="arc">
            <a:avLst>
              <a:gd name="adj1" fmla="val 13674031"/>
              <a:gd name="adj2" fmla="val 20311237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74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43294" t="80684" r="25331" b="5717"/>
          <a:stretch/>
        </p:blipFill>
        <p:spPr>
          <a:xfrm>
            <a:off x="172297" y="2842365"/>
            <a:ext cx="3051047" cy="18611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43000" t="19778" r="13875" b="10000"/>
          <a:stretch/>
        </p:blipFill>
        <p:spPr>
          <a:xfrm>
            <a:off x="172297" y="234368"/>
            <a:ext cx="3051047" cy="279458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2297" y="3028950"/>
            <a:ext cx="30510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Sketch the diagram and work out the value of angles x and y. State reason for your answer.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4311" y="234368"/>
            <a:ext cx="3069033" cy="4469142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/>
          <p:cNvGrpSpPr/>
          <p:nvPr/>
        </p:nvGrpSpPr>
        <p:grpSpPr>
          <a:xfrm>
            <a:off x="2809707" y="3615879"/>
            <a:ext cx="449717" cy="965517"/>
            <a:chOff x="4799512" y="3429000"/>
            <a:chExt cx="805869" cy="1730155"/>
          </a:xfrm>
        </p:grpSpPr>
        <p:pic>
          <p:nvPicPr>
            <p:cNvPr id="21" name="Picture 2" descr="http://images.clipshrine.com/download/downloadpngmedium/chili-pepper--16921-medium.pn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4799512" y="3429000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http://images.clipshrine.com/download/downloadpngmedium/chili-pepper--16921-medium.pn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5088734" y="3629879"/>
              <a:ext cx="516647" cy="152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Oval 30"/>
          <p:cNvSpPr/>
          <p:nvPr/>
        </p:nvSpPr>
        <p:spPr>
          <a:xfrm>
            <a:off x="259003" y="114925"/>
            <a:ext cx="522515" cy="52251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3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/>
          <a:srcRect l="43000" t="19778" r="13875" b="10000"/>
          <a:stretch/>
        </p:blipFill>
        <p:spPr>
          <a:xfrm>
            <a:off x="3488311" y="234367"/>
            <a:ext cx="5434972" cy="4978119"/>
          </a:xfrm>
          <a:prstGeom prst="rect">
            <a:avLst/>
          </a:prstGeom>
        </p:spPr>
      </p:pic>
      <p:pic>
        <p:nvPicPr>
          <p:cNvPr id="34" name="Picture 33" descr="http://www.cbam.edu.vn/images/answer-icon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9" y="4984229"/>
            <a:ext cx="1092028" cy="101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Pentagon 34"/>
          <p:cNvSpPr/>
          <p:nvPr/>
        </p:nvSpPr>
        <p:spPr>
          <a:xfrm>
            <a:off x="11917" y="6529800"/>
            <a:ext cx="8837928" cy="333910"/>
          </a:xfrm>
          <a:prstGeom prst="homePlate">
            <a:avLst/>
          </a:prstGeom>
          <a:gradFill flip="none" rotWithShape="1">
            <a:gsLst>
              <a:gs pos="0">
                <a:srgbClr val="92D050"/>
              </a:gs>
              <a:gs pos="4000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7030A0"/>
                </a:solidFill>
              </a:rPr>
              <a:t>Aim: Prove and use circle theorems</a:t>
            </a:r>
          </a:p>
        </p:txBody>
      </p:sp>
      <p:sp>
        <p:nvSpPr>
          <p:cNvPr id="36" name="Arc 35"/>
          <p:cNvSpPr/>
          <p:nvPr/>
        </p:nvSpPr>
        <p:spPr>
          <a:xfrm>
            <a:off x="5477253" y="2124375"/>
            <a:ext cx="1492386" cy="1492386"/>
          </a:xfrm>
          <a:prstGeom prst="arc">
            <a:avLst>
              <a:gd name="adj1" fmla="val 17590474"/>
              <a:gd name="adj2" fmla="val 379607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6671216" y="1945719"/>
                <a:ext cx="1045479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𝟏𝟒𝟎</m:t>
                      </m:r>
                      <m:r>
                        <a:rPr lang="en-GB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216" y="1945719"/>
                <a:ext cx="104547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/>
          <a:srcRect l="43294" t="80684" r="25331" b="5717"/>
          <a:stretch/>
        </p:blipFill>
        <p:spPr>
          <a:xfrm>
            <a:off x="3488311" y="5212487"/>
            <a:ext cx="5434972" cy="1176282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 flipH="1">
            <a:off x="3488310" y="5103500"/>
            <a:ext cx="54349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0" dirty="0">
                <a:solidFill>
                  <a:srgbClr val="7030A0"/>
                </a:solidFill>
              </a:rPr>
              <a:t>The angle at the centre is twice the angle at the circumference (when subtended from the same arc)</a:t>
            </a:r>
            <a:endParaRPr lang="en-GB" sz="1200" b="1" dirty="0">
              <a:solidFill>
                <a:srgbClr val="7030A0"/>
              </a:solidFill>
            </a:endParaRPr>
          </a:p>
        </p:txBody>
      </p:sp>
      <p:sp>
        <p:nvSpPr>
          <p:cNvPr id="40" name="Arc 39"/>
          <p:cNvSpPr/>
          <p:nvPr/>
        </p:nvSpPr>
        <p:spPr>
          <a:xfrm>
            <a:off x="3958389" y="637440"/>
            <a:ext cx="4572000" cy="4325029"/>
          </a:xfrm>
          <a:prstGeom prst="arc">
            <a:avLst>
              <a:gd name="adj1" fmla="val 17666483"/>
              <a:gd name="adj2" fmla="val 383857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Arc 40"/>
          <p:cNvSpPr/>
          <p:nvPr/>
        </p:nvSpPr>
        <p:spPr>
          <a:xfrm>
            <a:off x="5477253" y="2123493"/>
            <a:ext cx="1492386" cy="1492386"/>
          </a:xfrm>
          <a:prstGeom prst="arc">
            <a:avLst>
              <a:gd name="adj1" fmla="val 3834805"/>
              <a:gd name="adj2" fmla="val 1756901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5084359" y="1791368"/>
                <a:ext cx="1045479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𝟐𝟐𝟎</m:t>
                      </m:r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359" y="1791368"/>
                <a:ext cx="104547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 flipH="1">
            <a:off x="3488308" y="5631599"/>
            <a:ext cx="5361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0" dirty="0">
                <a:solidFill>
                  <a:srgbClr val="FF0000"/>
                </a:solidFill>
              </a:rPr>
              <a:t>Angles around a point sum to 360</a:t>
            </a:r>
            <a:r>
              <a:rPr lang="en-GB" b="1" i="0" baseline="30000" dirty="0">
                <a:solidFill>
                  <a:srgbClr val="FF0000"/>
                </a:solidFill>
              </a:rPr>
              <a:t>o</a:t>
            </a:r>
            <a:endParaRPr lang="en-GB" sz="1200" b="1" baseline="30000" dirty="0">
              <a:solidFill>
                <a:srgbClr val="FF0000"/>
              </a:solidFill>
            </a:endParaRPr>
          </a:p>
        </p:txBody>
      </p:sp>
      <p:sp>
        <p:nvSpPr>
          <p:cNvPr id="44" name="Arc 43"/>
          <p:cNvSpPr/>
          <p:nvPr/>
        </p:nvSpPr>
        <p:spPr>
          <a:xfrm>
            <a:off x="7691081" y="2631888"/>
            <a:ext cx="1492386" cy="1492386"/>
          </a:xfrm>
          <a:prstGeom prst="arc">
            <a:avLst>
              <a:gd name="adj1" fmla="val 7984086"/>
              <a:gd name="adj2" fmla="val 1452002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6787148" y="3450043"/>
                <a:ext cx="1045479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𝟏𝟏𝟎</m:t>
                      </m:r>
                      <m:r>
                        <a:rPr lang="en-GB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148" y="3450043"/>
                <a:ext cx="104547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938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0" grpId="0" animBg="1"/>
      <p:bldP spid="41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9755</TotalTime>
  <Words>3154</Words>
  <Application>Microsoft Macintosh PowerPoint</Application>
  <PresentationFormat>On-screen Show (4:3)</PresentationFormat>
  <Paragraphs>518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3" baseType="lpstr">
      <vt:lpstr>Annie BTN</vt:lpstr>
      <vt:lpstr>Arial</vt:lpstr>
      <vt:lpstr>Calibri</vt:lpstr>
      <vt:lpstr>Calibri Light</vt:lpstr>
      <vt:lpstr>Cambria Math</vt:lpstr>
      <vt:lpstr>MathJax_Main-Web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 Wilson</dc:creator>
  <cp:lastModifiedBy>David Lynton</cp:lastModifiedBy>
  <cp:revision>120</cp:revision>
  <dcterms:created xsi:type="dcterms:W3CDTF">2017-02-11T10:28:32Z</dcterms:created>
  <dcterms:modified xsi:type="dcterms:W3CDTF">2020-02-08T19:21:04Z</dcterms:modified>
</cp:coreProperties>
</file>