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sldIdLst>
    <p:sldId id="598" r:id="rId3"/>
    <p:sldId id="631" r:id="rId4"/>
    <p:sldId id="657" r:id="rId5"/>
    <p:sldId id="651" r:id="rId6"/>
    <p:sldId id="653" r:id="rId7"/>
    <p:sldId id="658" r:id="rId8"/>
    <p:sldId id="659" r:id="rId9"/>
    <p:sldId id="655" r:id="rId10"/>
    <p:sldId id="662" r:id="rId11"/>
    <p:sldId id="661" r:id="rId12"/>
    <p:sldId id="650" r:id="rId13"/>
  </p:sldIdLst>
  <p:sldSz cx="9144000" cy="6858000" type="screen4x3"/>
  <p:notesSz cx="6797675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DA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05" autoAdjust="0"/>
    <p:restoredTop sz="98401" autoAdjust="0"/>
  </p:normalViewPr>
  <p:slideViewPr>
    <p:cSldViewPr>
      <p:cViewPr varScale="1">
        <p:scale>
          <a:sx n="92" d="100"/>
          <a:sy n="92" d="100"/>
        </p:scale>
        <p:origin x="1824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510D07-BBB4-4E05-8A28-D3C6AC47910A}" type="datetimeFigureOut">
              <a:rPr lang="en-US" smtClean="0"/>
              <a:pPr/>
              <a:t>10/15/19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CBD591-64B7-4C74-930F-36093E6DB209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0095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3FB38-DF42-45E2-9497-198AB6E6D21D}" type="datetimeFigureOut">
              <a:rPr lang="en-US" smtClean="0"/>
              <a:pPr/>
              <a:t>10/15/19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F3D2-9BFD-4644-9CCD-594B4416C39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3FB38-DF42-45E2-9497-198AB6E6D21D}" type="datetimeFigureOut">
              <a:rPr lang="en-US" smtClean="0"/>
              <a:pPr/>
              <a:t>10/15/19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F3D2-9BFD-4644-9CCD-594B4416C39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3FB38-DF42-45E2-9497-198AB6E6D21D}" type="datetimeFigureOut">
              <a:rPr lang="en-US" smtClean="0"/>
              <a:pPr/>
              <a:t>10/15/19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F3D2-9BFD-4644-9CCD-594B4416C39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78887-9A32-47D1-8DA9-9735859BDC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4700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591B64-51D8-4127-832D-0877F28DC3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941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E9EA88-464B-4538-9539-36B8BE116B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797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C1DCFB-1092-4859-B175-068822DA53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736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F801AB-E6B4-4CEE-A244-8414994BB53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902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0C0093-21C5-4DB8-BF6A-16537E4D9F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9372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07835E-B762-4757-A687-4FC8083826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017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3F2F7-ACAA-40B5-BFD4-F54C459BDFE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747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3FB38-DF42-45E2-9497-198AB6E6D21D}" type="datetimeFigureOut">
              <a:rPr lang="en-US" smtClean="0"/>
              <a:pPr/>
              <a:t>10/15/19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F3D2-9BFD-4644-9CCD-594B4416C39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A2B702-1160-4DD6-BC12-999078DC00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5777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31178E-E9D0-4999-B94B-B85E3DC132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000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15414-0CCA-44E2-AB97-BDC20E075ED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2698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3FB38-DF42-45E2-9497-198AB6E6D21D}" type="datetimeFigureOut">
              <a:rPr lang="en-US" smtClean="0"/>
              <a:pPr/>
              <a:t>10/15/19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F3D2-9BFD-4644-9CCD-594B4416C39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3FB38-DF42-45E2-9497-198AB6E6D21D}" type="datetimeFigureOut">
              <a:rPr lang="en-US" smtClean="0"/>
              <a:pPr/>
              <a:t>10/15/19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F3D2-9BFD-4644-9CCD-594B4416C39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3FB38-DF42-45E2-9497-198AB6E6D21D}" type="datetimeFigureOut">
              <a:rPr lang="en-US" smtClean="0"/>
              <a:pPr/>
              <a:t>10/15/19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F3D2-9BFD-4644-9CCD-594B4416C39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3FB38-DF42-45E2-9497-198AB6E6D21D}" type="datetimeFigureOut">
              <a:rPr lang="en-US" smtClean="0"/>
              <a:pPr/>
              <a:t>10/15/19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F3D2-9BFD-4644-9CCD-594B4416C39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3FB38-DF42-45E2-9497-198AB6E6D21D}" type="datetimeFigureOut">
              <a:rPr lang="en-US" smtClean="0"/>
              <a:pPr/>
              <a:t>10/15/19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F3D2-9BFD-4644-9CCD-594B4416C39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3FB38-DF42-45E2-9497-198AB6E6D21D}" type="datetimeFigureOut">
              <a:rPr lang="en-US" smtClean="0"/>
              <a:pPr/>
              <a:t>10/15/19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F3D2-9BFD-4644-9CCD-594B4416C39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33FB38-DF42-45E2-9497-198AB6E6D21D}" type="datetimeFigureOut">
              <a:rPr lang="en-US" smtClean="0"/>
              <a:pPr/>
              <a:t>10/15/19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FF3D2-9BFD-4644-9CCD-594B4416C398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33FB38-DF42-45E2-9497-198AB6E6D21D}" type="datetimeFigureOut">
              <a:rPr lang="en-US" smtClean="0"/>
              <a:pPr/>
              <a:t>10/15/19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FF3D2-9BFD-4644-9CCD-594B4416C398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935F740-1A8B-47EB-AD8B-DFC06404AE7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346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56.png"/><Relationship Id="rId5" Type="http://schemas.openxmlformats.org/officeDocument/2006/relationships/image" Target="../media/image12.png"/><Relationship Id="rId10" Type="http://schemas.openxmlformats.org/officeDocument/2006/relationships/image" Target="../media/image55.png"/><Relationship Id="rId4" Type="http://schemas.openxmlformats.org/officeDocument/2006/relationships/image" Target="../media/image11.png"/><Relationship Id="rId9" Type="http://schemas.openxmlformats.org/officeDocument/2006/relationships/image" Target="../media/image5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4462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Keywords</a:t>
            </a:r>
            <a:r>
              <a:rPr lang="en-GB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07504" y="116632"/>
            <a:ext cx="8928992" cy="66967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86910" y="116632"/>
            <a:ext cx="8928992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u="sng" dirty="0">
                <a:solidFill>
                  <a:schemeClr val="bg1"/>
                </a:solidFill>
              </a:rPr>
              <a:t>Squares, roots and cubes</a:t>
            </a:r>
            <a:r>
              <a:rPr lang="en-GB" sz="2800" b="1" dirty="0">
                <a:solidFill>
                  <a:schemeClr val="bg1"/>
                </a:solidFill>
              </a:rPr>
              <a:t>              </a:t>
            </a:r>
            <a:r>
              <a:rPr lang="en-GB" sz="2800" b="1" u="sng" dirty="0">
                <a:solidFill>
                  <a:schemeClr val="bg1"/>
                </a:solidFill>
              </a:rPr>
              <a:t>15/10/19</a:t>
            </a:r>
          </a:p>
        </p:txBody>
      </p:sp>
      <p:pic>
        <p:nvPicPr>
          <p:cNvPr id="79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3" b="63632"/>
          <a:stretch/>
        </p:blipFill>
        <p:spPr bwMode="auto">
          <a:xfrm>
            <a:off x="341530" y="1538308"/>
            <a:ext cx="2538282" cy="1270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0" name="TextBox 79"/>
          <p:cNvSpPr txBox="1"/>
          <p:nvPr/>
        </p:nvSpPr>
        <p:spPr>
          <a:xfrm>
            <a:off x="1187624" y="2008377"/>
            <a:ext cx="741998" cy="646331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chemeClr val="bg1"/>
                </a:solidFill>
              </a:rPr>
              <a:t>2</a:t>
            </a:r>
          </a:p>
        </p:txBody>
      </p:sp>
      <p:graphicFrame>
        <p:nvGraphicFramePr>
          <p:cNvPr id="81" name="Table 8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0492675"/>
              </p:ext>
            </p:extLst>
          </p:nvPr>
        </p:nvGraphicFramePr>
        <p:xfrm>
          <a:off x="345813" y="2881184"/>
          <a:ext cx="2609948" cy="2629286"/>
        </p:xfrm>
        <a:graphic>
          <a:graphicData uri="http://schemas.openxmlformats.org/drawingml/2006/table">
            <a:tbl>
              <a:tblPr bandRow="1">
                <a:tableStyleId>{125E5076-3810-47DD-B79F-674D7AD40C01}</a:tableStyleId>
              </a:tblPr>
              <a:tblGrid>
                <a:gridCol w="1601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8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Multiply by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3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Double 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5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Multiply</a:t>
                      </a:r>
                      <a:r>
                        <a:rPr lang="en-GB" baseline="0" dirty="0"/>
                        <a:t> by 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6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Divide by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8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Divide</a:t>
                      </a:r>
                      <a:r>
                        <a:rPr lang="en-GB" baseline="0" dirty="0"/>
                        <a:t> by 10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18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Divide by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18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Answer 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82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3" b="63632"/>
          <a:stretch/>
        </p:blipFill>
        <p:spPr bwMode="auto">
          <a:xfrm>
            <a:off x="3231889" y="1484784"/>
            <a:ext cx="2488536" cy="1270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4067944" y="1945080"/>
            <a:ext cx="76644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2</a:t>
            </a:r>
          </a:p>
        </p:txBody>
      </p:sp>
      <p:graphicFrame>
        <p:nvGraphicFramePr>
          <p:cNvPr id="84" name="Table 8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475480"/>
              </p:ext>
            </p:extLst>
          </p:nvPr>
        </p:nvGraphicFramePr>
        <p:xfrm>
          <a:off x="3231869" y="2887946"/>
          <a:ext cx="2520280" cy="262928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601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84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987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Square 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3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aseline="0" dirty="0"/>
                        <a:t>Square it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35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Multiply by 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060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Divide by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8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Half 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18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Divide</a:t>
                      </a:r>
                      <a:r>
                        <a:rPr lang="en-GB" baseline="0" dirty="0"/>
                        <a:t> by 22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18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Answer 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88" name="TextBox 87"/>
          <p:cNvSpPr txBox="1"/>
          <p:nvPr/>
        </p:nvSpPr>
        <p:spPr>
          <a:xfrm>
            <a:off x="2001997" y="2902670"/>
            <a:ext cx="936104" cy="33855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2001997" y="3262710"/>
            <a:ext cx="936104" cy="33855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24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001997" y="3637268"/>
            <a:ext cx="936104" cy="33855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240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1987933" y="4033312"/>
            <a:ext cx="936104" cy="33855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120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2001997" y="4414838"/>
            <a:ext cx="936104" cy="33855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2001997" y="4825400"/>
            <a:ext cx="936104" cy="338554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4798385" y="2913112"/>
            <a:ext cx="93610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4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4798385" y="3273152"/>
            <a:ext cx="93610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16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4798385" y="3647710"/>
            <a:ext cx="93610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176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4784321" y="4043754"/>
            <a:ext cx="93610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88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4798385" y="4425280"/>
            <a:ext cx="93610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44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4798385" y="4835842"/>
            <a:ext cx="936104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E52E4C-BF9F-A04B-8779-B2E2D5A6E1E6}"/>
              </a:ext>
            </a:extLst>
          </p:cNvPr>
          <p:cNvSpPr txBox="1"/>
          <p:nvPr/>
        </p:nvSpPr>
        <p:spPr>
          <a:xfrm>
            <a:off x="935596" y="784153"/>
            <a:ext cx="7272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LO:  Can I calculate squares and square roots?</a:t>
            </a:r>
          </a:p>
        </p:txBody>
      </p:sp>
    </p:spTree>
    <p:extLst>
      <p:ext uri="{BB962C8B-B14F-4D97-AF65-F5344CB8AC3E}">
        <p14:creationId xmlns:p14="http://schemas.microsoft.com/office/powerpoint/2010/main" val="365620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4462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Keywords</a:t>
            </a:r>
            <a:r>
              <a:rPr lang="en-GB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07504" y="116632"/>
            <a:ext cx="8928992" cy="66967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86910" y="116632"/>
            <a:ext cx="8928992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Cubes root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1861643" y="1457043"/>
                <a:ext cx="2147141" cy="489173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³</m:t>
                      </m:r>
                      <m:r>
                        <a:rPr lang="en-GB" sz="24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√</m:t>
                      </m:r>
                      <m:r>
                        <a:rPr lang="en-GB" sz="24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𝟖</m:t>
                      </m:r>
                    </m:oMath>
                  </m:oMathPara>
                </a14:m>
                <a:endParaRPr lang="en-GB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643" y="1457043"/>
                <a:ext cx="2147141" cy="489173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1835696" y="2713508"/>
                <a:ext cx="2147141" cy="489173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³</m:t>
                      </m:r>
                      <m:r>
                        <a:rPr lang="en-GB" sz="24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√</m:t>
                      </m:r>
                      <m:r>
                        <a:rPr lang="en-GB" sz="24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𝟐𝟕</m:t>
                      </m:r>
                    </m:oMath>
                  </m:oMathPara>
                </a14:m>
                <a:endParaRPr lang="en-GB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5696" y="2713508"/>
                <a:ext cx="2147141" cy="48917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1848795" y="3933056"/>
                <a:ext cx="2147141" cy="489173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1" i="1" smtClean="0">
                          <a:solidFill>
                            <a:schemeClr val="bg1"/>
                          </a:solidFill>
                          <a:latin typeface="Cambria Math"/>
                        </a:rPr>
                        <m:t>³</m:t>
                      </m:r>
                      <m:r>
                        <a:rPr lang="en-GB" sz="24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√</m:t>
                      </m:r>
                      <m:r>
                        <a:rPr lang="en-GB" sz="2400" b="1" i="1" smtClean="0">
                          <a:solidFill>
                            <a:schemeClr val="bg1"/>
                          </a:solidFill>
                          <a:latin typeface="Cambria Math"/>
                          <a:ea typeface="Cambria Math"/>
                        </a:rPr>
                        <m:t>𝟔𝟒</m:t>
                      </m:r>
                    </m:oMath>
                  </m:oMathPara>
                </a14:m>
                <a:endParaRPr lang="en-GB" sz="2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8795" y="3933056"/>
                <a:ext cx="2147141" cy="489173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314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38" grpId="0" animBg="1"/>
      <p:bldP spid="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EE520EC2-07C3-E141-95BF-2B46AFBD6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726" y="333523"/>
            <a:ext cx="7917486" cy="6119813"/>
          </a:xfrm>
          <a:prstGeom prst="rect">
            <a:avLst/>
          </a:prstGeom>
        </p:spPr>
      </p:pic>
      <p:sp>
        <p:nvSpPr>
          <p:cNvPr id="4161" name="Text Box 65"/>
          <p:cNvSpPr txBox="1">
            <a:spLocks noChangeArrowheads="1"/>
          </p:cNvSpPr>
          <p:nvPr/>
        </p:nvSpPr>
        <p:spPr bwMode="auto">
          <a:xfrm>
            <a:off x="683419" y="1542898"/>
            <a:ext cx="1584325" cy="12239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algn="ctr">
              <a:spcBef>
                <a:spcPct val="50000"/>
              </a:spcBef>
            </a:pPr>
            <a:r>
              <a:rPr lang="en-GB" sz="2000" b="1" dirty="0">
                <a:cs typeface="Arial" charset="0"/>
              </a:rPr>
              <a:t>√144 x √169</a:t>
            </a:r>
          </a:p>
        </p:txBody>
      </p:sp>
      <p:sp>
        <p:nvSpPr>
          <p:cNvPr id="4162" name="Text Box 66"/>
          <p:cNvSpPr txBox="1">
            <a:spLocks noChangeArrowheads="1"/>
          </p:cNvSpPr>
          <p:nvPr/>
        </p:nvSpPr>
        <p:spPr bwMode="auto">
          <a:xfrm>
            <a:off x="663575" y="2767013"/>
            <a:ext cx="1584325" cy="1223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algn="ctr">
              <a:spcBef>
                <a:spcPct val="50000"/>
              </a:spcBef>
            </a:pPr>
            <a:r>
              <a:rPr lang="en-GB" sz="2400" b="1" dirty="0">
                <a:cs typeface="Arial" charset="0"/>
              </a:rPr>
              <a:t>√81 + 4²</a:t>
            </a:r>
          </a:p>
        </p:txBody>
      </p:sp>
      <p:sp>
        <p:nvSpPr>
          <p:cNvPr id="4163" name="Text Box 67"/>
          <p:cNvSpPr txBox="1">
            <a:spLocks noChangeArrowheads="1"/>
          </p:cNvSpPr>
          <p:nvPr/>
        </p:nvSpPr>
        <p:spPr bwMode="auto">
          <a:xfrm>
            <a:off x="2247900" y="319088"/>
            <a:ext cx="1584325" cy="1223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algn="ctr">
              <a:spcBef>
                <a:spcPct val="50000"/>
              </a:spcBef>
            </a:pPr>
            <a:r>
              <a:rPr lang="en-GB" sz="2000" b="1" dirty="0">
                <a:cs typeface="Arial" charset="0"/>
              </a:rPr>
              <a:t>5² + √4 </a:t>
            </a:r>
          </a:p>
        </p:txBody>
      </p:sp>
      <p:sp>
        <p:nvSpPr>
          <p:cNvPr id="4164" name="Text Box 68"/>
          <p:cNvSpPr txBox="1">
            <a:spLocks noChangeArrowheads="1"/>
          </p:cNvSpPr>
          <p:nvPr/>
        </p:nvSpPr>
        <p:spPr bwMode="auto">
          <a:xfrm>
            <a:off x="5416550" y="1543050"/>
            <a:ext cx="1584325" cy="12239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algn="ctr">
              <a:spcBef>
                <a:spcPct val="50000"/>
              </a:spcBef>
            </a:pPr>
            <a:r>
              <a:rPr lang="en-GB" sz="2000" b="1" dirty="0"/>
              <a:t>9³</a:t>
            </a:r>
            <a:endParaRPr lang="en-GB" sz="2000" b="1" dirty="0">
              <a:cs typeface="Arial" charset="0"/>
            </a:endParaRPr>
          </a:p>
        </p:txBody>
      </p:sp>
      <p:sp>
        <p:nvSpPr>
          <p:cNvPr id="4165" name="Text Box 69"/>
          <p:cNvSpPr txBox="1">
            <a:spLocks noChangeArrowheads="1"/>
          </p:cNvSpPr>
          <p:nvPr/>
        </p:nvSpPr>
        <p:spPr bwMode="auto">
          <a:xfrm>
            <a:off x="7000875" y="5214938"/>
            <a:ext cx="1584325" cy="122396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algn="ctr">
              <a:spcBef>
                <a:spcPct val="50000"/>
              </a:spcBef>
            </a:pPr>
            <a:r>
              <a:rPr lang="en-GB" sz="2000" b="1" dirty="0">
                <a:solidFill>
                  <a:schemeClr val="bg1"/>
                </a:solidFill>
                <a:cs typeface="Arial" charset="0"/>
              </a:rPr>
              <a:t>8²</a:t>
            </a:r>
          </a:p>
        </p:txBody>
      </p:sp>
      <p:sp>
        <p:nvSpPr>
          <p:cNvPr id="4166" name="Text Box 70"/>
          <p:cNvSpPr txBox="1">
            <a:spLocks noChangeArrowheads="1"/>
          </p:cNvSpPr>
          <p:nvPr/>
        </p:nvSpPr>
        <p:spPr bwMode="auto">
          <a:xfrm>
            <a:off x="5416550" y="319088"/>
            <a:ext cx="1584325" cy="122396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algn="ctr">
              <a:spcBef>
                <a:spcPct val="50000"/>
              </a:spcBef>
            </a:pPr>
            <a:r>
              <a:rPr lang="en-GB" sz="2000" b="1" dirty="0">
                <a:solidFill>
                  <a:schemeClr val="bg1"/>
                </a:solidFill>
                <a:cs typeface="Arial" charset="0"/>
              </a:rPr>
              <a:t>√25</a:t>
            </a:r>
          </a:p>
        </p:txBody>
      </p:sp>
      <p:sp>
        <p:nvSpPr>
          <p:cNvPr id="4167" name="Text Box 71"/>
          <p:cNvSpPr txBox="1">
            <a:spLocks noChangeArrowheads="1"/>
          </p:cNvSpPr>
          <p:nvPr/>
        </p:nvSpPr>
        <p:spPr bwMode="auto">
          <a:xfrm>
            <a:off x="2247900" y="2767013"/>
            <a:ext cx="1584325" cy="122396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algn="ctr">
              <a:spcBef>
                <a:spcPct val="50000"/>
              </a:spcBef>
            </a:pPr>
            <a:r>
              <a:rPr lang="en-GB" sz="2400" b="1" dirty="0">
                <a:cs typeface="Arial" charset="0"/>
              </a:rPr>
              <a:t>³√𝟖 x 12²</a:t>
            </a:r>
          </a:p>
        </p:txBody>
      </p:sp>
      <p:sp>
        <p:nvSpPr>
          <p:cNvPr id="4168" name="Text Box 72"/>
          <p:cNvSpPr txBox="1">
            <a:spLocks noChangeArrowheads="1"/>
          </p:cNvSpPr>
          <p:nvPr/>
        </p:nvSpPr>
        <p:spPr bwMode="auto">
          <a:xfrm>
            <a:off x="3832225" y="3990975"/>
            <a:ext cx="1584325" cy="12239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algn="ctr">
              <a:spcBef>
                <a:spcPct val="50000"/>
              </a:spcBef>
            </a:pPr>
            <a:r>
              <a:rPr lang="en-GB" sz="2400" b="1" dirty="0">
                <a:cs typeface="Arial" charset="0"/>
              </a:rPr>
              <a:t>9² x ³√1 </a:t>
            </a:r>
          </a:p>
        </p:txBody>
      </p:sp>
      <p:sp>
        <p:nvSpPr>
          <p:cNvPr id="4169" name="Text Box 73"/>
          <p:cNvSpPr txBox="1">
            <a:spLocks noChangeArrowheads="1"/>
          </p:cNvSpPr>
          <p:nvPr/>
        </p:nvSpPr>
        <p:spPr bwMode="auto">
          <a:xfrm>
            <a:off x="7000875" y="2767013"/>
            <a:ext cx="1584325" cy="122396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algn="ctr">
              <a:spcBef>
                <a:spcPct val="50000"/>
              </a:spcBef>
            </a:pPr>
            <a:r>
              <a:rPr lang="en-GB" sz="2000" b="1" dirty="0">
                <a:cs typeface="Arial" charset="0"/>
              </a:rPr>
              <a:t>8² x ³√64 </a:t>
            </a:r>
          </a:p>
        </p:txBody>
      </p:sp>
      <p:sp>
        <p:nvSpPr>
          <p:cNvPr id="4170" name="Text Box 74"/>
          <p:cNvSpPr txBox="1">
            <a:spLocks noChangeArrowheads="1"/>
          </p:cNvSpPr>
          <p:nvPr/>
        </p:nvSpPr>
        <p:spPr bwMode="auto">
          <a:xfrm>
            <a:off x="5416550" y="2767013"/>
            <a:ext cx="1584325" cy="1223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algn="ctr">
              <a:spcBef>
                <a:spcPct val="50000"/>
              </a:spcBef>
            </a:pPr>
            <a:r>
              <a:rPr lang="en-GB" sz="2800" b="1" dirty="0">
                <a:cs typeface="Arial" charset="0"/>
              </a:rPr>
              <a:t>10³</a:t>
            </a:r>
          </a:p>
        </p:txBody>
      </p:sp>
      <p:sp>
        <p:nvSpPr>
          <p:cNvPr id="4171" name="Text Box 75"/>
          <p:cNvSpPr txBox="1">
            <a:spLocks noChangeArrowheads="1"/>
          </p:cNvSpPr>
          <p:nvPr/>
        </p:nvSpPr>
        <p:spPr bwMode="auto">
          <a:xfrm>
            <a:off x="3832225" y="319088"/>
            <a:ext cx="1584325" cy="122396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algn="ctr">
              <a:spcBef>
                <a:spcPct val="50000"/>
              </a:spcBef>
            </a:pPr>
            <a:r>
              <a:rPr lang="en-GB" sz="2800" b="1" dirty="0">
                <a:cs typeface="Arial" charset="0"/>
              </a:rPr>
              <a:t>5² x √4 </a:t>
            </a:r>
          </a:p>
        </p:txBody>
      </p:sp>
      <p:sp>
        <p:nvSpPr>
          <p:cNvPr id="4172" name="Text Box 76"/>
          <p:cNvSpPr txBox="1">
            <a:spLocks noChangeArrowheads="1"/>
          </p:cNvSpPr>
          <p:nvPr/>
        </p:nvSpPr>
        <p:spPr bwMode="auto">
          <a:xfrm>
            <a:off x="3832225" y="1543050"/>
            <a:ext cx="1584325" cy="1223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algn="ctr">
              <a:spcBef>
                <a:spcPct val="50000"/>
              </a:spcBef>
            </a:pPr>
            <a:r>
              <a:rPr lang="en-GB" sz="2400" b="1" dirty="0">
                <a:cs typeface="Arial" charset="0"/>
              </a:rPr>
              <a:t>2² + 3³</a:t>
            </a:r>
          </a:p>
        </p:txBody>
      </p:sp>
      <p:sp>
        <p:nvSpPr>
          <p:cNvPr id="4173" name="Text Box 77"/>
          <p:cNvSpPr txBox="1">
            <a:spLocks noChangeArrowheads="1"/>
          </p:cNvSpPr>
          <p:nvPr/>
        </p:nvSpPr>
        <p:spPr bwMode="auto">
          <a:xfrm>
            <a:off x="5416550" y="3990975"/>
            <a:ext cx="1584325" cy="1223963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algn="ctr">
              <a:spcBef>
                <a:spcPct val="50000"/>
              </a:spcBef>
            </a:pPr>
            <a:r>
              <a:rPr lang="en-GB" sz="2000" b="1" dirty="0">
                <a:solidFill>
                  <a:schemeClr val="bg1"/>
                </a:solidFill>
                <a:cs typeface="Arial" charset="0"/>
              </a:rPr>
              <a:t>9²</a:t>
            </a:r>
          </a:p>
        </p:txBody>
      </p:sp>
      <p:sp>
        <p:nvSpPr>
          <p:cNvPr id="4174" name="Text Box 78"/>
          <p:cNvSpPr txBox="1">
            <a:spLocks noChangeArrowheads="1"/>
          </p:cNvSpPr>
          <p:nvPr/>
        </p:nvSpPr>
        <p:spPr bwMode="auto">
          <a:xfrm>
            <a:off x="3832225" y="5214938"/>
            <a:ext cx="1584325" cy="1223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algn="ctr">
              <a:spcBef>
                <a:spcPct val="50000"/>
              </a:spcBef>
            </a:pPr>
            <a:r>
              <a:rPr lang="en-GB" sz="2400" b="1" dirty="0"/>
              <a:t>4² x </a:t>
            </a:r>
            <a:r>
              <a:rPr lang="en-GB" sz="2400" b="1" dirty="0">
                <a:cs typeface="Arial" charset="0"/>
              </a:rPr>
              <a:t>√25</a:t>
            </a:r>
          </a:p>
        </p:txBody>
      </p:sp>
      <p:sp>
        <p:nvSpPr>
          <p:cNvPr id="4175" name="Text Box 79"/>
          <p:cNvSpPr txBox="1">
            <a:spLocks noChangeArrowheads="1"/>
          </p:cNvSpPr>
          <p:nvPr/>
        </p:nvSpPr>
        <p:spPr bwMode="auto">
          <a:xfrm>
            <a:off x="3832225" y="2767013"/>
            <a:ext cx="1584325" cy="122396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algn="ctr">
              <a:spcBef>
                <a:spcPct val="50000"/>
              </a:spcBef>
            </a:pPr>
            <a:r>
              <a:rPr lang="en-GB" sz="2000" b="1" dirty="0">
                <a:solidFill>
                  <a:schemeClr val="bg1"/>
                </a:solidFill>
              </a:rPr>
              <a:t>5² + 10²</a:t>
            </a:r>
            <a:endParaRPr lang="en-GB" sz="20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176" name="Text Box 80"/>
          <p:cNvSpPr txBox="1">
            <a:spLocks noChangeArrowheads="1"/>
          </p:cNvSpPr>
          <p:nvPr/>
        </p:nvSpPr>
        <p:spPr bwMode="auto">
          <a:xfrm>
            <a:off x="5416550" y="5214938"/>
            <a:ext cx="1584325" cy="122396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algn="ctr">
              <a:spcBef>
                <a:spcPct val="50000"/>
              </a:spcBef>
            </a:pPr>
            <a:r>
              <a:rPr lang="en-GB" sz="2400" b="1" dirty="0">
                <a:cs typeface="Arial" charset="0"/>
              </a:rPr>
              <a:t>5² x ³√64  </a:t>
            </a:r>
          </a:p>
        </p:txBody>
      </p:sp>
      <p:sp>
        <p:nvSpPr>
          <p:cNvPr id="4177" name="Text Box 81"/>
          <p:cNvSpPr txBox="1">
            <a:spLocks noChangeArrowheads="1"/>
          </p:cNvSpPr>
          <p:nvPr/>
        </p:nvSpPr>
        <p:spPr bwMode="auto">
          <a:xfrm>
            <a:off x="7000875" y="319088"/>
            <a:ext cx="1584325" cy="12239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algn="ctr">
              <a:spcBef>
                <a:spcPct val="50000"/>
              </a:spcBef>
            </a:pPr>
            <a:r>
              <a:rPr lang="en-GB" sz="2400" b="1" dirty="0">
                <a:cs typeface="Arial" charset="0"/>
              </a:rPr>
              <a:t>√36 x √49</a:t>
            </a:r>
          </a:p>
        </p:txBody>
      </p:sp>
      <p:sp>
        <p:nvSpPr>
          <p:cNvPr id="4178" name="Text Box 82"/>
          <p:cNvSpPr txBox="1">
            <a:spLocks noChangeArrowheads="1"/>
          </p:cNvSpPr>
          <p:nvPr/>
        </p:nvSpPr>
        <p:spPr bwMode="auto">
          <a:xfrm>
            <a:off x="2247900" y="3990975"/>
            <a:ext cx="1584325" cy="12239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algn="ctr">
              <a:spcBef>
                <a:spcPct val="50000"/>
              </a:spcBef>
            </a:pPr>
            <a:r>
              <a:rPr lang="en-GB" sz="2800" b="1" dirty="0"/>
              <a:t>10³ + 2³</a:t>
            </a:r>
            <a:endParaRPr lang="en-GB" sz="2800" b="1" dirty="0">
              <a:cs typeface="Arial" charset="0"/>
            </a:endParaRPr>
          </a:p>
        </p:txBody>
      </p:sp>
      <p:sp>
        <p:nvSpPr>
          <p:cNvPr id="4179" name="Text Box 83"/>
          <p:cNvSpPr txBox="1">
            <a:spLocks noChangeArrowheads="1"/>
          </p:cNvSpPr>
          <p:nvPr/>
        </p:nvSpPr>
        <p:spPr bwMode="auto">
          <a:xfrm>
            <a:off x="663575" y="3990975"/>
            <a:ext cx="1584325" cy="1223963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algn="ctr">
              <a:spcBef>
                <a:spcPct val="50000"/>
              </a:spcBef>
            </a:pPr>
            <a:r>
              <a:rPr lang="en-GB" sz="2000" b="1" dirty="0">
                <a:solidFill>
                  <a:schemeClr val="bg1"/>
                </a:solidFill>
                <a:cs typeface="Arial" charset="0"/>
              </a:rPr>
              <a:t>4² + 7²</a:t>
            </a:r>
          </a:p>
        </p:txBody>
      </p:sp>
      <p:sp>
        <p:nvSpPr>
          <p:cNvPr id="4180" name="Text Box 84"/>
          <p:cNvSpPr txBox="1">
            <a:spLocks noChangeArrowheads="1"/>
          </p:cNvSpPr>
          <p:nvPr/>
        </p:nvSpPr>
        <p:spPr bwMode="auto">
          <a:xfrm>
            <a:off x="649728" y="326305"/>
            <a:ext cx="1584325" cy="1223963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algn="ctr">
              <a:spcBef>
                <a:spcPct val="50000"/>
              </a:spcBef>
            </a:pPr>
            <a:r>
              <a:rPr lang="en-GB" sz="2000" dirty="0">
                <a:solidFill>
                  <a:schemeClr val="bg1"/>
                </a:solidFill>
                <a:cs typeface="Arial" charset="0"/>
              </a:rPr>
              <a:t>4² + 3²</a:t>
            </a:r>
            <a:endParaRPr lang="en-GB" sz="2000" b="1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4181" name="Text Box 85"/>
          <p:cNvSpPr txBox="1">
            <a:spLocks noChangeArrowheads="1"/>
          </p:cNvSpPr>
          <p:nvPr/>
        </p:nvSpPr>
        <p:spPr bwMode="auto">
          <a:xfrm>
            <a:off x="7000875" y="1543050"/>
            <a:ext cx="1584325" cy="1223963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algn="ctr">
              <a:spcBef>
                <a:spcPct val="50000"/>
              </a:spcBef>
            </a:pPr>
            <a:r>
              <a:rPr lang="en-GB" sz="2000" b="1" dirty="0">
                <a:solidFill>
                  <a:schemeClr val="bg1"/>
                </a:solidFill>
                <a:cs typeface="Arial" charset="0"/>
              </a:rPr>
              <a:t>7²</a:t>
            </a:r>
          </a:p>
        </p:txBody>
      </p:sp>
      <p:sp>
        <p:nvSpPr>
          <p:cNvPr id="4182" name="Text Box 86"/>
          <p:cNvSpPr txBox="1">
            <a:spLocks noChangeArrowheads="1"/>
          </p:cNvSpPr>
          <p:nvPr/>
        </p:nvSpPr>
        <p:spPr bwMode="auto">
          <a:xfrm>
            <a:off x="7000875" y="3919538"/>
            <a:ext cx="1584325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algn="ctr">
              <a:spcBef>
                <a:spcPct val="50000"/>
              </a:spcBef>
            </a:pPr>
            <a:r>
              <a:rPr lang="en-GB" sz="2000" b="1" dirty="0"/>
              <a:t>11²</a:t>
            </a:r>
          </a:p>
        </p:txBody>
      </p:sp>
      <p:sp>
        <p:nvSpPr>
          <p:cNvPr id="4183" name="Text Box 87"/>
          <p:cNvSpPr txBox="1">
            <a:spLocks noChangeArrowheads="1"/>
          </p:cNvSpPr>
          <p:nvPr/>
        </p:nvSpPr>
        <p:spPr bwMode="auto">
          <a:xfrm>
            <a:off x="2247900" y="1543050"/>
            <a:ext cx="1584325" cy="1223963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algn="ctr">
              <a:spcBef>
                <a:spcPct val="50000"/>
              </a:spcBef>
            </a:pPr>
            <a:r>
              <a:rPr lang="en-GB" sz="2400" b="1" dirty="0">
                <a:solidFill>
                  <a:schemeClr val="bg1"/>
                </a:solidFill>
                <a:cs typeface="Arial" charset="0"/>
              </a:rPr>
              <a:t>2³</a:t>
            </a:r>
          </a:p>
        </p:txBody>
      </p:sp>
      <p:sp>
        <p:nvSpPr>
          <p:cNvPr id="4184" name="Text Box 88"/>
          <p:cNvSpPr txBox="1">
            <a:spLocks noChangeArrowheads="1"/>
          </p:cNvSpPr>
          <p:nvPr/>
        </p:nvSpPr>
        <p:spPr bwMode="auto">
          <a:xfrm>
            <a:off x="663575" y="5214938"/>
            <a:ext cx="1584325" cy="122396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algn="ctr">
              <a:spcBef>
                <a:spcPct val="50000"/>
              </a:spcBef>
            </a:pPr>
            <a:r>
              <a:rPr lang="en-GB" sz="2000" b="1" dirty="0"/>
              <a:t>2² x 5²</a:t>
            </a:r>
          </a:p>
        </p:txBody>
      </p:sp>
      <p:sp>
        <p:nvSpPr>
          <p:cNvPr id="4185" name="Text Box 89"/>
          <p:cNvSpPr txBox="1">
            <a:spLocks noChangeArrowheads="1"/>
          </p:cNvSpPr>
          <p:nvPr/>
        </p:nvSpPr>
        <p:spPr bwMode="auto">
          <a:xfrm>
            <a:off x="2247900" y="5214938"/>
            <a:ext cx="1584325" cy="1223962"/>
          </a:xfrm>
          <a:prstGeom prst="rect">
            <a:avLst/>
          </a:prstGeom>
          <a:solidFill>
            <a:srgbClr val="002060"/>
          </a:solidFill>
          <a:ln w="9525">
            <a:noFill/>
            <a:miter lim="800000"/>
            <a:headEnd/>
            <a:tailEnd/>
          </a:ln>
        </p:spPr>
        <p:txBody>
          <a:bodyPr wrap="none" anchor="ctr" anchorCtr="1"/>
          <a:lstStyle/>
          <a:p>
            <a:pPr algn="ctr">
              <a:spcBef>
                <a:spcPct val="50000"/>
              </a:spcBef>
            </a:pPr>
            <a:r>
              <a:rPr lang="en-GB" sz="2000" b="1" dirty="0">
                <a:solidFill>
                  <a:schemeClr val="bg1"/>
                </a:solidFill>
                <a:cs typeface="Arial" charset="0"/>
              </a:rPr>
              <a:t>10²</a:t>
            </a:r>
          </a:p>
        </p:txBody>
      </p:sp>
    </p:spTree>
    <p:extLst>
      <p:ext uri="{BB962C8B-B14F-4D97-AF65-F5344CB8AC3E}">
        <p14:creationId xmlns:p14="http://schemas.microsoft.com/office/powerpoint/2010/main" val="336901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4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4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4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4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4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1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4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4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1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4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0" dur="500"/>
                                        <p:tgtEl>
                                          <p:spTgt spid="4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4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4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4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4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500"/>
                                        <p:tgtEl>
                                          <p:spTgt spid="4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6" dur="500"/>
                                        <p:tgtEl>
                                          <p:spTgt spid="41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6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1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2" dur="500"/>
                                        <p:tgtEl>
                                          <p:spTgt spid="4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7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1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" dur="500"/>
                                        <p:tgtEl>
                                          <p:spTgt spid="4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8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4" dur="500"/>
                                        <p:tgtEl>
                                          <p:spTgt spid="4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9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1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0" dur="500"/>
                                        <p:tgtEl>
                                          <p:spTgt spid="4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1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6" dur="500"/>
                                        <p:tgtEl>
                                          <p:spTgt spid="4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2" dur="500"/>
                                        <p:tgtEl>
                                          <p:spTgt spid="4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8" dur="500"/>
                                        <p:tgtEl>
                                          <p:spTgt spid="4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3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4" dur="500"/>
                                        <p:tgtEl>
                                          <p:spTgt spid="4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4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0" dur="500"/>
                                        <p:tgtEl>
                                          <p:spTgt spid="4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85"/>
                  </p:tgtEl>
                </p:cond>
              </p:nextCondLst>
            </p:seq>
          </p:childTnLst>
        </p:cTn>
      </p:par>
    </p:tnLst>
    <p:bldLst>
      <p:bldP spid="4161" grpId="0" animBg="1"/>
      <p:bldP spid="4162" grpId="0" animBg="1"/>
      <p:bldP spid="4163" grpId="0" animBg="1"/>
      <p:bldP spid="4164" grpId="0" animBg="1"/>
      <p:bldP spid="4165" grpId="0" animBg="1"/>
      <p:bldP spid="4166" grpId="0" animBg="1"/>
      <p:bldP spid="4167" grpId="0" animBg="1"/>
      <p:bldP spid="4168" grpId="0" animBg="1"/>
      <p:bldP spid="4169" grpId="0" animBg="1"/>
      <p:bldP spid="4170" grpId="0" animBg="1"/>
      <p:bldP spid="4171" grpId="0" animBg="1"/>
      <p:bldP spid="4172" grpId="0" animBg="1"/>
      <p:bldP spid="4173" grpId="0" animBg="1"/>
      <p:bldP spid="4174" grpId="0" animBg="1"/>
      <p:bldP spid="4175" grpId="0" animBg="1"/>
      <p:bldP spid="4176" grpId="0" animBg="1"/>
      <p:bldP spid="4177" grpId="0" animBg="1"/>
      <p:bldP spid="4178" grpId="0" animBg="1"/>
      <p:bldP spid="4179" grpId="0" animBg="1"/>
      <p:bldP spid="4180" grpId="0" animBg="1"/>
      <p:bldP spid="4181" grpId="0" animBg="1"/>
      <p:bldP spid="4182" grpId="0" animBg="1"/>
      <p:bldP spid="4183" grpId="0" animBg="1"/>
      <p:bldP spid="4184" grpId="0" animBg="1"/>
      <p:bldP spid="418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4462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Keywords</a:t>
            </a:r>
            <a:r>
              <a:rPr lang="en-GB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07504" y="116632"/>
            <a:ext cx="8928992" cy="66967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86910" y="116632"/>
            <a:ext cx="8928992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What are square numbers?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67744" y="1187460"/>
            <a:ext cx="189021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1 x 1 = 1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258743" y="2779972"/>
            <a:ext cx="189021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2 x 2 = 4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312427" y="4265986"/>
            <a:ext cx="189021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3 x 3 = 9</a:t>
            </a:r>
          </a:p>
        </p:txBody>
      </p:sp>
      <p:pic>
        <p:nvPicPr>
          <p:cNvPr id="85" name="Picture 8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38" t="48507" r="34442" b="40357"/>
          <a:stretch/>
        </p:blipFill>
        <p:spPr bwMode="auto">
          <a:xfrm>
            <a:off x="751302" y="918160"/>
            <a:ext cx="718262" cy="81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" name="Picture 8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36" t="43137" r="32933" b="40833"/>
          <a:stretch/>
        </p:blipFill>
        <p:spPr bwMode="auto">
          <a:xfrm>
            <a:off x="615511" y="2292402"/>
            <a:ext cx="1031966" cy="1172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" name="Picture 8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27" t="40485" r="31369" b="38572"/>
          <a:stretch/>
        </p:blipFill>
        <p:spPr bwMode="auto">
          <a:xfrm>
            <a:off x="539552" y="3933056"/>
            <a:ext cx="1470827" cy="153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8" name="Picture 8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20" t="37127" r="29722" b="35893"/>
          <a:stretch/>
        </p:blipFill>
        <p:spPr bwMode="auto">
          <a:xfrm>
            <a:off x="4871816" y="937430"/>
            <a:ext cx="1894114" cy="197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" name="Picture 8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15" t="34374" r="28415" b="32813"/>
          <a:stretch/>
        </p:blipFill>
        <p:spPr bwMode="auto">
          <a:xfrm>
            <a:off x="4788024" y="3068960"/>
            <a:ext cx="2312125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0" name="TextBox 89"/>
          <p:cNvSpPr txBox="1"/>
          <p:nvPr/>
        </p:nvSpPr>
        <p:spPr>
          <a:xfrm>
            <a:off x="7002270" y="1526893"/>
            <a:ext cx="189021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4 x 4 = 16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7092280" y="3844434"/>
            <a:ext cx="1890210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5 x 5 = 25</a:t>
            </a:r>
          </a:p>
        </p:txBody>
      </p:sp>
    </p:spTree>
    <p:extLst>
      <p:ext uri="{BB962C8B-B14F-4D97-AF65-F5344CB8AC3E}">
        <p14:creationId xmlns:p14="http://schemas.microsoft.com/office/powerpoint/2010/main" val="1337221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4" grpId="0" animBg="1"/>
      <p:bldP spid="90" grpId="0" animBg="1"/>
      <p:bldP spid="9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4462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Keywords</a:t>
            </a:r>
            <a:r>
              <a:rPr lang="en-GB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07504" y="116632"/>
            <a:ext cx="8928992" cy="66967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86910" y="116632"/>
            <a:ext cx="8928992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What are square numbers?</a:t>
            </a:r>
          </a:p>
        </p:txBody>
      </p:sp>
      <p:pic>
        <p:nvPicPr>
          <p:cNvPr id="37" name="Picture 3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t="79104" r="24792" b="12857"/>
          <a:stretch/>
        </p:blipFill>
        <p:spPr bwMode="auto">
          <a:xfrm>
            <a:off x="503548" y="795488"/>
            <a:ext cx="7933526" cy="6892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TextBox 37"/>
          <p:cNvSpPr txBox="1"/>
          <p:nvPr/>
        </p:nvSpPr>
        <p:spPr>
          <a:xfrm>
            <a:off x="1996486" y="2157827"/>
            <a:ext cx="1261046" cy="92333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</a:rPr>
              <a:t>5²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419550" y="2132856"/>
            <a:ext cx="3622988" cy="92333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</a:rPr>
              <a:t>= 5 x 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986868" y="3297758"/>
            <a:ext cx="1261046" cy="92333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</a:rPr>
              <a:t>8²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409932" y="3272787"/>
            <a:ext cx="3622988" cy="92333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bg1"/>
                </a:solidFill>
              </a:rPr>
              <a:t>= 8 x 8</a:t>
            </a:r>
          </a:p>
        </p:txBody>
      </p:sp>
    </p:spTree>
    <p:extLst>
      <p:ext uri="{BB962C8B-B14F-4D97-AF65-F5344CB8AC3E}">
        <p14:creationId xmlns:p14="http://schemas.microsoft.com/office/powerpoint/2010/main" val="2657375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4462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Keywords</a:t>
            </a:r>
            <a:r>
              <a:rPr lang="en-GB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07504" y="116632"/>
            <a:ext cx="8928992" cy="66967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86910" y="116632"/>
            <a:ext cx="8928992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Answer these questions in your book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80E85B-676B-9E4B-80F5-DDC16D129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1" y="1275514"/>
            <a:ext cx="7833205" cy="301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125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4462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Keywords</a:t>
            </a:r>
            <a:r>
              <a:rPr lang="en-GB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07504" y="116632"/>
            <a:ext cx="8928992" cy="66967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86910" y="116632"/>
            <a:ext cx="8949586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Square root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51520" y="764704"/>
            <a:ext cx="657073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chemeClr val="bg1"/>
                </a:solidFill>
              </a:rPr>
              <a:t>√ 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764010" y="2708920"/>
            <a:ext cx="1727870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220394" y="2708920"/>
            <a:ext cx="1727870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chemeClr val="bg1"/>
                </a:solidFill>
              </a:rPr>
              <a:t> 9</a:t>
            </a:r>
          </a:p>
        </p:txBody>
      </p:sp>
      <p:sp>
        <p:nvSpPr>
          <p:cNvPr id="11" name="Curved Down Arrow 10"/>
          <p:cNvSpPr/>
          <p:nvPr/>
        </p:nvSpPr>
        <p:spPr>
          <a:xfrm>
            <a:off x="2339752" y="1340768"/>
            <a:ext cx="4248472" cy="122413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2" name="Curved Down Arrow 71"/>
          <p:cNvSpPr/>
          <p:nvPr/>
        </p:nvSpPr>
        <p:spPr>
          <a:xfrm rot="10800000">
            <a:off x="2195736" y="3933056"/>
            <a:ext cx="4248472" cy="122413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491880" y="745540"/>
            <a:ext cx="201622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Square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401142" y="5229200"/>
            <a:ext cx="201622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Square Root</a:t>
            </a:r>
          </a:p>
        </p:txBody>
      </p:sp>
    </p:spTree>
    <p:extLst>
      <p:ext uri="{BB962C8B-B14F-4D97-AF65-F5344CB8AC3E}">
        <p14:creationId xmlns:p14="http://schemas.microsoft.com/office/powerpoint/2010/main" val="1708308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4462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Keywords</a:t>
            </a:r>
            <a:r>
              <a:rPr lang="en-GB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07504" y="116632"/>
            <a:ext cx="8928992" cy="66967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86910" y="116632"/>
            <a:ext cx="8928992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endParaRPr lang="en-GB" sz="28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99592" y="1052736"/>
            <a:ext cx="1872208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chemeClr val="bg1"/>
                </a:solidFill>
              </a:rPr>
              <a:t>√25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432481" y="1091145"/>
            <a:ext cx="1872208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chemeClr val="bg1"/>
                </a:solidFill>
              </a:rPr>
              <a:t>= 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40667" y="2382479"/>
            <a:ext cx="1872208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chemeClr val="bg1"/>
                </a:solidFill>
              </a:rPr>
              <a:t>√9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473556" y="2420888"/>
            <a:ext cx="1872208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chemeClr val="bg1"/>
                </a:solidFill>
              </a:rPr>
              <a:t>= 3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34328" y="3763405"/>
            <a:ext cx="1872208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chemeClr val="bg1"/>
                </a:solidFill>
              </a:rPr>
              <a:t>√16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467217" y="3801814"/>
            <a:ext cx="1872208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chemeClr val="bg1"/>
                </a:solidFill>
              </a:rPr>
              <a:t>= 4</a:t>
            </a:r>
          </a:p>
        </p:txBody>
      </p:sp>
    </p:spTree>
    <p:extLst>
      <p:ext uri="{BB962C8B-B14F-4D97-AF65-F5344CB8AC3E}">
        <p14:creationId xmlns:p14="http://schemas.microsoft.com/office/powerpoint/2010/main" val="3802152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  <p:bldP spid="3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4462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Keywords</a:t>
            </a:r>
            <a:r>
              <a:rPr lang="en-GB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07504" y="116632"/>
            <a:ext cx="8928992" cy="66967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86910" y="116632"/>
            <a:ext cx="8928992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Answer these questions in your book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7FB232-34CF-7E40-A8EA-5EE3ECB30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00" y="1055702"/>
            <a:ext cx="8446494" cy="3165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9242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4462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Keywords</a:t>
            </a:r>
            <a:r>
              <a:rPr lang="en-GB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07504" y="116632"/>
            <a:ext cx="8928992" cy="66967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86910" y="116632"/>
            <a:ext cx="8928992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Cubes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1861643" y="1457043"/>
                <a:ext cx="2147141" cy="46166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400" b="1" i="1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  <m:r>
                      <a:rPr lang="en-GB" sz="2400" b="1" i="1" smtClean="0">
                        <a:solidFill>
                          <a:schemeClr val="bg1"/>
                        </a:solidFill>
                        <a:latin typeface="Cambria Math"/>
                      </a:rPr>
                      <m:t>𝟏</m:t>
                    </m:r>
                    <m:r>
                      <a:rPr lang="en-GB" sz="2400" b="1" i="1" smtClean="0">
                        <a:solidFill>
                          <a:schemeClr val="bg1"/>
                        </a:solidFill>
                        <a:latin typeface="Cambria Math"/>
                      </a:rPr>
                      <m:t>³=</m:t>
                    </m:r>
                    <m:r>
                      <a:rPr lang="en-GB" sz="2400" b="1" i="1" smtClean="0">
                        <a:solidFill>
                          <a:schemeClr val="bg1"/>
                        </a:solidFill>
                        <a:latin typeface="Cambria Math"/>
                      </a:rPr>
                      <m:t>𝟏</m:t>
                    </m:r>
                    <m:r>
                      <a:rPr lang="en-GB" sz="2400" b="1" i="0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GB" sz="2400" b="1" dirty="0">
                    <a:solidFill>
                      <a:schemeClr val="bg1"/>
                    </a:solidFill>
                  </a:rPr>
                  <a:t> x 1 x 1</a:t>
                </a:r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643" y="1457043"/>
                <a:ext cx="2147141" cy="461665"/>
              </a:xfrm>
              <a:prstGeom prst="rect">
                <a:avLst/>
              </a:prstGeom>
              <a:blipFill rotWithShape="1">
                <a:blip r:embed="rId2"/>
                <a:stretch>
                  <a:fillRect t="-10526" r="-283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Picture 29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36" t="41161" r="32631" b="43839"/>
          <a:stretch/>
        </p:blipFill>
        <p:spPr bwMode="auto">
          <a:xfrm>
            <a:off x="571503" y="1052736"/>
            <a:ext cx="832176" cy="832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2" t="35591" r="30561" b="38992"/>
          <a:stretch/>
        </p:blipFill>
        <p:spPr bwMode="auto">
          <a:xfrm>
            <a:off x="214278" y="2416424"/>
            <a:ext cx="1380440" cy="1516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83" t="31445" r="28413" b="37324"/>
          <a:stretch/>
        </p:blipFill>
        <p:spPr bwMode="auto">
          <a:xfrm>
            <a:off x="251520" y="4141436"/>
            <a:ext cx="1435063" cy="1447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8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3" t="24835" r="25804" b="31750"/>
          <a:stretch/>
        </p:blipFill>
        <p:spPr bwMode="auto">
          <a:xfrm>
            <a:off x="4411834" y="1454887"/>
            <a:ext cx="1486732" cy="158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4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6" t="19380" r="23219" b="26064"/>
          <a:stretch/>
        </p:blipFill>
        <p:spPr bwMode="auto">
          <a:xfrm>
            <a:off x="4348158" y="3161075"/>
            <a:ext cx="1775086" cy="1995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1920803" y="2823319"/>
                <a:ext cx="2147141" cy="46166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400" b="1" i="1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  <m:r>
                      <a:rPr lang="en-GB" sz="2400" b="1" i="1" smtClean="0">
                        <a:solidFill>
                          <a:schemeClr val="bg1"/>
                        </a:solidFill>
                        <a:latin typeface="Cambria Math"/>
                      </a:rPr>
                      <m:t>𝟐</m:t>
                    </m:r>
                    <m:r>
                      <a:rPr lang="en-GB" sz="2400" b="1" i="1" smtClean="0">
                        <a:solidFill>
                          <a:schemeClr val="bg1"/>
                        </a:solidFill>
                        <a:latin typeface="Cambria Math"/>
                      </a:rPr>
                      <m:t>³=</m:t>
                    </m:r>
                    <m:r>
                      <a:rPr lang="en-GB" sz="2400" b="1" i="1" smtClean="0">
                        <a:solidFill>
                          <a:schemeClr val="bg1"/>
                        </a:solidFill>
                        <a:latin typeface="Cambria Math"/>
                      </a:rPr>
                      <m:t>𝟐</m:t>
                    </m:r>
                    <m:r>
                      <a:rPr lang="en-GB" sz="2400" b="1" i="0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GB" sz="2400" b="1" dirty="0">
                    <a:solidFill>
                      <a:schemeClr val="bg1"/>
                    </a:solidFill>
                  </a:rPr>
                  <a:t> x 2 x 2</a:t>
                </a:r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0803" y="2823319"/>
                <a:ext cx="2147141" cy="461665"/>
              </a:xfrm>
              <a:prstGeom prst="rect">
                <a:avLst/>
              </a:prstGeom>
              <a:blipFill rotWithShape="1">
                <a:blip r:embed="rId8"/>
                <a:stretch>
                  <a:fillRect t="-10526" r="-568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/>
              <p:cNvSpPr txBox="1"/>
              <p:nvPr/>
            </p:nvSpPr>
            <p:spPr>
              <a:xfrm>
                <a:off x="1907703" y="4634505"/>
                <a:ext cx="2147141" cy="46166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400" b="1" i="1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  <m:r>
                      <a:rPr lang="en-GB" sz="2400" b="1" i="1" smtClean="0">
                        <a:solidFill>
                          <a:schemeClr val="bg1"/>
                        </a:solidFill>
                        <a:latin typeface="Cambria Math"/>
                      </a:rPr>
                      <m:t>𝟑</m:t>
                    </m:r>
                    <m:r>
                      <a:rPr lang="en-GB" sz="2400" b="1" i="1" smtClean="0">
                        <a:solidFill>
                          <a:schemeClr val="bg1"/>
                        </a:solidFill>
                        <a:latin typeface="Cambria Math"/>
                      </a:rPr>
                      <m:t>³=</m:t>
                    </m:r>
                    <m:r>
                      <a:rPr lang="en-GB" sz="2400" b="1" i="1" smtClean="0">
                        <a:solidFill>
                          <a:schemeClr val="bg1"/>
                        </a:solidFill>
                        <a:latin typeface="Cambria Math"/>
                      </a:rPr>
                      <m:t>𝟑</m:t>
                    </m:r>
                    <m:r>
                      <a:rPr lang="en-GB" sz="2400" b="1" i="0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GB" sz="2400" b="1" dirty="0">
                    <a:solidFill>
                      <a:schemeClr val="bg1"/>
                    </a:solidFill>
                  </a:rPr>
                  <a:t> x 3 x 3</a:t>
                </a:r>
              </a:p>
            </p:txBody>
          </p:sp>
        </mc:Choice>
        <mc:Fallback xmlns="">
          <p:sp>
            <p:nvSpPr>
              <p:cNvPr id="47" name="TextBox 4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3" y="4634505"/>
                <a:ext cx="2147141" cy="461665"/>
              </a:xfrm>
              <a:prstGeom prst="rect">
                <a:avLst/>
              </a:prstGeom>
              <a:blipFill rotWithShape="1">
                <a:blip r:embed="rId9"/>
                <a:stretch>
                  <a:fillRect t="-10526" r="-284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6325334" y="2175247"/>
                <a:ext cx="2147141" cy="46166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400" b="1" i="1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  <m:r>
                      <a:rPr lang="en-GB" sz="2400" b="1" i="1" smtClean="0">
                        <a:solidFill>
                          <a:schemeClr val="bg1"/>
                        </a:solidFill>
                        <a:latin typeface="Cambria Math"/>
                      </a:rPr>
                      <m:t>𝟒</m:t>
                    </m:r>
                    <m:r>
                      <a:rPr lang="en-GB" sz="2400" b="1" i="1" smtClean="0">
                        <a:solidFill>
                          <a:schemeClr val="bg1"/>
                        </a:solidFill>
                        <a:latin typeface="Cambria Math"/>
                      </a:rPr>
                      <m:t>³=</m:t>
                    </m:r>
                    <m:r>
                      <a:rPr lang="en-GB" sz="2400" b="1" i="1" smtClean="0">
                        <a:solidFill>
                          <a:schemeClr val="bg1"/>
                        </a:solidFill>
                        <a:latin typeface="Cambria Math"/>
                      </a:rPr>
                      <m:t>𝟒</m:t>
                    </m:r>
                    <m:r>
                      <a:rPr lang="en-GB" sz="2400" b="1" i="0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GB" sz="2400" b="1" dirty="0">
                    <a:solidFill>
                      <a:schemeClr val="bg1"/>
                    </a:solidFill>
                  </a:rPr>
                  <a:t> x 4 x 4</a:t>
                </a: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5334" y="2175247"/>
                <a:ext cx="2147141" cy="461665"/>
              </a:xfrm>
              <a:prstGeom prst="rect">
                <a:avLst/>
              </a:prstGeom>
              <a:blipFill rotWithShape="1">
                <a:blip r:embed="rId10"/>
                <a:stretch>
                  <a:fillRect t="-10526" r="-284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6384494" y="3831431"/>
                <a:ext cx="2147141" cy="461665"/>
              </a:xfrm>
              <a:prstGeom prst="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400" b="1" i="1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  <m:r>
                      <a:rPr lang="en-GB" sz="2400" b="1" i="1" smtClean="0">
                        <a:solidFill>
                          <a:schemeClr val="bg1"/>
                        </a:solidFill>
                        <a:latin typeface="Cambria Math"/>
                      </a:rPr>
                      <m:t>𝟓</m:t>
                    </m:r>
                    <m:r>
                      <a:rPr lang="en-GB" sz="2400" b="1" i="1" smtClean="0">
                        <a:solidFill>
                          <a:schemeClr val="bg1"/>
                        </a:solidFill>
                        <a:latin typeface="Cambria Math"/>
                      </a:rPr>
                      <m:t>³=</m:t>
                    </m:r>
                    <m:r>
                      <a:rPr lang="en-GB" sz="2400" b="1" i="1" smtClean="0">
                        <a:solidFill>
                          <a:schemeClr val="bg1"/>
                        </a:solidFill>
                        <a:latin typeface="Cambria Math"/>
                      </a:rPr>
                      <m:t>𝟓</m:t>
                    </m:r>
                    <m:r>
                      <a:rPr lang="en-GB" sz="2400" b="1" i="0" smtClean="0">
                        <a:solidFill>
                          <a:schemeClr val="bg1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GB" sz="2400" b="1" dirty="0">
                    <a:solidFill>
                      <a:schemeClr val="bg1"/>
                    </a:solidFill>
                  </a:rPr>
                  <a:t> x 5 x 5</a:t>
                </a: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4494" y="3831431"/>
                <a:ext cx="2147141" cy="461665"/>
              </a:xfrm>
              <a:prstGeom prst="rect">
                <a:avLst/>
              </a:prstGeom>
              <a:blipFill rotWithShape="1">
                <a:blip r:embed="rId11"/>
                <a:stretch>
                  <a:fillRect t="-10667" r="-283" b="-30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5750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4462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Keywords</a:t>
            </a:r>
            <a:r>
              <a:rPr lang="en-GB" dirty="0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07504" y="116632"/>
            <a:ext cx="8928992" cy="669674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86910" y="116632"/>
            <a:ext cx="8949586" cy="523220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chemeClr val="bg1"/>
                </a:solidFill>
              </a:rPr>
              <a:t>Square root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51520" y="764704"/>
            <a:ext cx="657073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chemeClr val="bg1"/>
                </a:solidFill>
              </a:rPr>
              <a:t>√ 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764010" y="2708920"/>
            <a:ext cx="1727870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220394" y="2708920"/>
            <a:ext cx="1727870" cy="92333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solidFill>
                  <a:schemeClr val="bg1"/>
                </a:solidFill>
              </a:rPr>
              <a:t> 27</a:t>
            </a:r>
          </a:p>
        </p:txBody>
      </p:sp>
      <p:sp>
        <p:nvSpPr>
          <p:cNvPr id="11" name="Curved Down Arrow 10"/>
          <p:cNvSpPr/>
          <p:nvPr/>
        </p:nvSpPr>
        <p:spPr>
          <a:xfrm>
            <a:off x="2339752" y="1340768"/>
            <a:ext cx="4248472" cy="122413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2" name="Curved Down Arrow 71"/>
          <p:cNvSpPr/>
          <p:nvPr/>
        </p:nvSpPr>
        <p:spPr>
          <a:xfrm rot="10800000">
            <a:off x="2195736" y="3933056"/>
            <a:ext cx="4248472" cy="1224136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491880" y="745540"/>
            <a:ext cx="201622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Cube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401142" y="5229200"/>
            <a:ext cx="201622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Cube Root</a:t>
            </a:r>
          </a:p>
        </p:txBody>
      </p:sp>
    </p:spTree>
    <p:extLst>
      <p:ext uri="{BB962C8B-B14F-4D97-AF65-F5344CB8AC3E}">
        <p14:creationId xmlns:p14="http://schemas.microsoft.com/office/powerpoint/2010/main" val="41227688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5898</TotalTime>
  <Words>294</Words>
  <Application>Microsoft Macintosh PowerPoint</Application>
  <PresentationFormat>On-screen Show (4:3)</PresentationFormat>
  <Paragraphs>106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Cambria Math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sheffieldpark</dc:creator>
  <cp:lastModifiedBy>Microsoft Office User</cp:lastModifiedBy>
  <cp:revision>408</cp:revision>
  <cp:lastPrinted>2014-09-26T07:35:15Z</cp:lastPrinted>
  <dcterms:created xsi:type="dcterms:W3CDTF">2010-09-05T11:26:02Z</dcterms:created>
  <dcterms:modified xsi:type="dcterms:W3CDTF">2019-10-15T18:44:17Z</dcterms:modified>
</cp:coreProperties>
</file>