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89" r:id="rId2"/>
    <p:sldId id="464" r:id="rId3"/>
    <p:sldId id="463" r:id="rId4"/>
    <p:sldId id="404" r:id="rId5"/>
    <p:sldId id="405" r:id="rId6"/>
    <p:sldId id="406" r:id="rId7"/>
    <p:sldId id="407" r:id="rId8"/>
    <p:sldId id="408" r:id="rId9"/>
    <p:sldId id="409" r:id="rId10"/>
    <p:sldId id="286" r:id="rId11"/>
    <p:sldId id="260" r:id="rId12"/>
    <p:sldId id="261" r:id="rId13"/>
    <p:sldId id="262" r:id="rId14"/>
    <p:sldId id="256" r:id="rId15"/>
    <p:sldId id="257" r:id="rId16"/>
    <p:sldId id="258" r:id="rId17"/>
    <p:sldId id="259" r:id="rId18"/>
    <p:sldId id="802" r:id="rId19"/>
    <p:sldId id="803" r:id="rId20"/>
    <p:sldId id="804" r:id="rId21"/>
    <p:sldId id="805" r:id="rId22"/>
    <p:sldId id="806" r:id="rId23"/>
    <p:sldId id="305" r:id="rId24"/>
    <p:sldId id="811" r:id="rId25"/>
    <p:sldId id="812" r:id="rId26"/>
    <p:sldId id="287" r:id="rId27"/>
    <p:sldId id="263" r:id="rId28"/>
    <p:sldId id="264" r:id="rId29"/>
    <p:sldId id="284" r:id="rId30"/>
    <p:sldId id="265" r:id="rId31"/>
    <p:sldId id="808" r:id="rId32"/>
    <p:sldId id="266" r:id="rId33"/>
    <p:sldId id="267" r:id="rId34"/>
    <p:sldId id="268" r:id="rId35"/>
    <p:sldId id="269" r:id="rId36"/>
    <p:sldId id="270" r:id="rId37"/>
    <p:sldId id="271" r:id="rId38"/>
    <p:sldId id="272" r:id="rId39"/>
    <p:sldId id="800" r:id="rId40"/>
    <p:sldId id="273" r:id="rId41"/>
    <p:sldId id="801" r:id="rId42"/>
    <p:sldId id="807" r:id="rId43"/>
    <p:sldId id="275" r:id="rId44"/>
    <p:sldId id="277" r:id="rId45"/>
    <p:sldId id="278" r:id="rId46"/>
    <p:sldId id="279" r:id="rId47"/>
    <p:sldId id="280" r:id="rId48"/>
    <p:sldId id="282" r:id="rId49"/>
    <p:sldId id="780" r:id="rId50"/>
    <p:sldId id="781" r:id="rId51"/>
    <p:sldId id="782" r:id="rId52"/>
    <p:sldId id="783" r:id="rId53"/>
    <p:sldId id="795" r:id="rId54"/>
    <p:sldId id="794" r:id="rId55"/>
    <p:sldId id="793" r:id="rId56"/>
    <p:sldId id="788" r:id="rId5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4660"/>
  </p:normalViewPr>
  <p:slideViewPr>
    <p:cSldViewPr snapToGrid="0">
      <p:cViewPr varScale="1">
        <p:scale>
          <a:sx n="110" d="100"/>
          <a:sy n="110" d="100"/>
        </p:scale>
        <p:origin x="408" y="10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1/10/2020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362073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1/10/2020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2977951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Thank you for participating in this annual interpretation meeting.  While the rules of baseball are in great shape, we continue to work toward improving the sport by recruiting and retaining more young people.  We have to continue to strive to provide safe conditions and place them in situations that they are able to find success in some aspect of the sport.  Ultimately, our goal is for them to be safe, have fun and gain some valuable life lessons from participation.  New additions to our rules are indicated by </a:t>
            </a:r>
            <a:r>
              <a:rPr kumimoji="0" lang="en-US" sz="1200" b="0" i="0" u="sng" strike="noStrike" kern="1200" cap="none" spc="0" normalizeH="0" baseline="0" noProof="0" dirty="0">
                <a:ln>
                  <a:noFill/>
                </a:ln>
                <a:solidFill>
                  <a:prstClr val="black"/>
                </a:solidFill>
                <a:effectLst/>
                <a:uLnTx/>
                <a:uFillTx/>
                <a:latin typeface="+mn-lt"/>
                <a:ea typeface="+mn-ea"/>
                <a:cs typeface="+mn-cs"/>
              </a:rPr>
              <a:t>underlining</a:t>
            </a:r>
            <a:r>
              <a:rPr kumimoji="0" lang="en-US" sz="1200" b="0" i="0" u="none" strike="noStrike" kern="1200" cap="none" spc="0" normalizeH="0" baseline="0" noProof="0" dirty="0">
                <a:ln>
                  <a:noFill/>
                </a:ln>
                <a:solidFill>
                  <a:prstClr val="black"/>
                </a:solidFill>
                <a:effectLst/>
                <a:uLnTx/>
                <a:uFillTx/>
                <a:latin typeface="+mn-lt"/>
                <a:ea typeface="+mn-ea"/>
                <a:cs typeface="+mn-cs"/>
              </a:rPr>
              <a:t> of the change.  Deletions are noted by a </a:t>
            </a:r>
            <a:r>
              <a:rPr kumimoji="0" lang="en-US" sz="1200" b="0" i="0" u="none" strike="sngStrike" kern="1200" cap="none" spc="0" normalizeH="0" baseline="0" noProof="0" dirty="0">
                <a:ln>
                  <a:noFill/>
                </a:ln>
                <a:solidFill>
                  <a:prstClr val="black"/>
                </a:solidFill>
                <a:effectLst/>
                <a:uLnTx/>
                <a:uFillTx/>
                <a:latin typeface="+mn-lt"/>
                <a:ea typeface="+mn-ea"/>
                <a:cs typeface="+mn-cs"/>
              </a:rPr>
              <a:t>strike-through</a:t>
            </a:r>
            <a:r>
              <a:rPr kumimoji="0" lang="en-US" sz="1200" b="0" i="0" u="none" strike="noStrike" kern="1200" cap="none" spc="0" normalizeH="0" baseline="0" noProof="0" dirty="0">
                <a:ln>
                  <a:noFill/>
                </a:ln>
                <a:solidFill>
                  <a:prstClr val="black"/>
                </a:solidFill>
                <a:effectLst/>
                <a:uLnTx/>
                <a:uFillTx/>
                <a:latin typeface="+mn-lt"/>
                <a:ea typeface="+mn-ea"/>
                <a:cs typeface="+mn-cs"/>
              </a:rPr>
              <a:t> of the deleted text.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426725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compliant NOCSAE Body protector will have to be worn underneath the traditional chest protector.</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40</a:t>
            </a:fld>
            <a:endParaRPr lang="en-US"/>
          </a:p>
        </p:txBody>
      </p:sp>
    </p:spTree>
    <p:extLst>
      <p:ext uri="{BB962C8B-B14F-4D97-AF65-F5344CB8AC3E}">
        <p14:creationId xmlns:p14="http://schemas.microsoft.com/office/powerpoint/2010/main" val="375690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Cheek and jaw protectors are allowed to be used on batting helmets.</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43</a:t>
            </a:fld>
            <a:endParaRPr lang="en-US"/>
          </a:p>
        </p:txBody>
      </p:sp>
    </p:spTree>
    <p:extLst>
      <p:ext uri="{BB962C8B-B14F-4D97-AF65-F5344CB8AC3E}">
        <p14:creationId xmlns:p14="http://schemas.microsoft.com/office/powerpoint/2010/main" val="27162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49</a:t>
            </a:fld>
            <a:endParaRPr lang="en-US"/>
          </a:p>
        </p:txBody>
      </p:sp>
    </p:spTree>
    <p:extLst>
      <p:ext uri="{BB962C8B-B14F-4D97-AF65-F5344CB8AC3E}">
        <p14:creationId xmlns:p14="http://schemas.microsoft.com/office/powerpoint/2010/main" val="309285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SPORTS-SPECIFIC OFFICIATING COURSES</a:t>
            </a:r>
          </a:p>
          <a:p>
            <a:pPr marL="171450" indent="-171450">
              <a:spcBef>
                <a:spcPct val="0"/>
              </a:spcBef>
              <a:buFont typeface="Wingdings" panose="05000000000000000000" pitchFamily="2" charset="2"/>
              <a:buChar char="§"/>
            </a:pPr>
            <a:r>
              <a:rPr lang="en-US" dirty="0"/>
              <a:t>Introduction to mechanics and techniques used in each sport</a:t>
            </a:r>
          </a:p>
          <a:p>
            <a:pPr marL="171450" indent="-171450">
              <a:spcBef>
                <a:spcPct val="0"/>
              </a:spcBef>
              <a:buFont typeface="Wingdings" panose="05000000000000000000" pitchFamily="2" charset="2"/>
              <a:buChar char="§"/>
            </a:pPr>
            <a:r>
              <a:rPr lang="en-US" dirty="0"/>
              <a:t>Ideal for new officials or those in first few years of officiating</a:t>
            </a:r>
          </a:p>
          <a:p>
            <a:pPr marL="171450" indent="-171450">
              <a:spcBef>
                <a:spcPct val="0"/>
              </a:spcBef>
              <a:buFont typeface="Wingdings" panose="05000000000000000000" pitchFamily="2" charset="2"/>
              <a:buChar char="§"/>
            </a:pPr>
            <a:r>
              <a:rPr lang="en-US" dirty="0"/>
              <a:t>30-45 minutes to complete</a:t>
            </a:r>
          </a:p>
          <a:p>
            <a:pPr marL="171450" indent="-171450">
              <a:spcBef>
                <a:spcPct val="0"/>
              </a:spcBef>
              <a:buFont typeface="Wingdings" panose="05000000000000000000" pitchFamily="2" charset="2"/>
              <a:buChar char="§"/>
            </a:pPr>
            <a:r>
              <a:rPr lang="en-US" dirty="0"/>
              <a:t>Topics vary based on the needs of the officials in the sport</a:t>
            </a:r>
          </a:p>
          <a:p>
            <a:pPr marL="171450" indent="-171450">
              <a:spcBef>
                <a:spcPct val="0"/>
              </a:spcBef>
              <a:buFont typeface="Wingdings" panose="05000000000000000000" pitchFamily="2" charset="2"/>
              <a:buChar char="§"/>
            </a:pPr>
            <a:r>
              <a:rPr lang="en-US" dirty="0"/>
              <a:t>Course is FREE to any NFHS Officials Association member</a:t>
            </a:r>
          </a:p>
          <a:p>
            <a:pPr marL="171450" indent="-171450">
              <a:spcBef>
                <a:spcPct val="0"/>
              </a:spcBef>
              <a:buFont typeface="Wingdings" panose="05000000000000000000" pitchFamily="2" charset="2"/>
              <a:buChar char="§"/>
            </a:pPr>
            <a:r>
              <a:rPr lang="en-US" dirty="0"/>
              <a:t>Non-members course is $20</a:t>
            </a:r>
          </a:p>
          <a:p>
            <a:pPr marL="171450" indent="-171450">
              <a:spcBef>
                <a:spcPct val="0"/>
              </a:spcBef>
              <a:buFont typeface="Wingdings" panose="05000000000000000000" pitchFamily="2" charset="2"/>
              <a:buChar char="§"/>
            </a:pPr>
            <a:r>
              <a:rPr lang="en-US" dirty="0"/>
              <a:t>Contact NFHS Officials Department for details (317.972.6900)</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50</a:t>
            </a:fld>
            <a:endParaRPr lang="en-US"/>
          </a:p>
        </p:txBody>
      </p:sp>
    </p:spTree>
    <p:extLst>
      <p:ext uri="{BB962C8B-B14F-4D97-AF65-F5344CB8AC3E}">
        <p14:creationId xmlns:p14="http://schemas.microsoft.com/office/powerpoint/2010/main" val="203442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NFHS OFFICIAL EDUCATION</a:t>
            </a:r>
          </a:p>
          <a:p>
            <a:r>
              <a:rPr lang="en-US" dirty="0"/>
              <a:t>	</a:t>
            </a:r>
          </a:p>
          <a:p>
            <a:r>
              <a:rPr lang="en-US" b="1" u="sng" dirty="0">
                <a:solidFill>
                  <a:srgbClr val="FF0000"/>
                </a:solidFill>
              </a:rPr>
              <a:t>Courses Available</a:t>
            </a:r>
          </a:p>
          <a:p>
            <a:r>
              <a:rPr lang="en-US" b="0" dirty="0">
                <a:solidFill>
                  <a:schemeClr val="bg2">
                    <a:lumMod val="10000"/>
                  </a:schemeClr>
                </a:solidFill>
              </a:rPr>
              <a:t>Officiating Football</a:t>
            </a:r>
            <a:r>
              <a:rPr lang="en-US" b="0" dirty="0"/>
              <a:t> </a:t>
            </a:r>
          </a:p>
          <a:p>
            <a:r>
              <a:rPr lang="en-US" b="0" dirty="0"/>
              <a:t>Soccer – Fouls and Misconduct</a:t>
            </a:r>
          </a:p>
          <a:p>
            <a:r>
              <a:rPr lang="en-US" b="0" dirty="0"/>
              <a:t>Swimming and Diving</a:t>
            </a:r>
          </a:p>
          <a:p>
            <a:r>
              <a:rPr lang="en-US" b="0" dirty="0"/>
              <a:t>Officiating Wrestling </a:t>
            </a:r>
          </a:p>
          <a:p>
            <a:r>
              <a:rPr lang="en-US" b="0" dirty="0"/>
              <a:t>Officiating Basketball</a:t>
            </a:r>
          </a:p>
          <a:p>
            <a:r>
              <a:rPr lang="en-US" b="0" dirty="0"/>
              <a:t>Umpiring Softball</a:t>
            </a:r>
          </a:p>
          <a:p>
            <a:r>
              <a:rPr lang="en-US" b="0" dirty="0"/>
              <a:t>Officiating Volleyball – Ball Handling</a:t>
            </a:r>
          </a:p>
          <a:p>
            <a:r>
              <a:rPr lang="en-US" dirty="0"/>
              <a:t> </a:t>
            </a:r>
          </a:p>
          <a:p>
            <a:r>
              <a:rPr lang="en-US" b="1" u="sng" dirty="0">
                <a:solidFill>
                  <a:schemeClr val="accent2"/>
                </a:solidFill>
              </a:rPr>
              <a:t>Future Courses</a:t>
            </a:r>
          </a:p>
          <a:p>
            <a:r>
              <a:rPr lang="en-US" b="0" dirty="0"/>
              <a:t>Officiating Baseball</a:t>
            </a:r>
          </a:p>
          <a:p>
            <a:r>
              <a:rPr lang="en-US" b="0" dirty="0"/>
              <a:t>Basketball – Three-Person Mechanics</a:t>
            </a:r>
          </a:p>
          <a:p>
            <a:r>
              <a:rPr lang="en-US" b="0" dirty="0"/>
              <a:t>Field Hockey</a:t>
            </a:r>
          </a:p>
          <a:p>
            <a:r>
              <a:rPr lang="en-US" b="0" dirty="0"/>
              <a:t>Track and Field</a:t>
            </a:r>
          </a:p>
          <a:p>
            <a:r>
              <a:rPr lang="en-US" b="0" dirty="0"/>
              <a:t>Volleyball – Overlapping</a:t>
            </a:r>
          </a:p>
          <a:p>
            <a:r>
              <a:rPr lang="en-US" b="0" dirty="0"/>
              <a:t>Softball – Mechanics</a:t>
            </a:r>
          </a:p>
          <a:p>
            <a:r>
              <a:rPr lang="en-US" b="0" dirty="0"/>
              <a:t>Communication Among Officials and Coaches</a:t>
            </a:r>
          </a:p>
          <a:p>
            <a:r>
              <a:rPr lang="en-US" b="0" dirty="0"/>
              <a:t>Soccer - Offside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51</a:t>
            </a:fld>
            <a:endParaRPr lang="en-US"/>
          </a:p>
        </p:txBody>
      </p:sp>
    </p:spTree>
    <p:extLst>
      <p:ext uri="{BB962C8B-B14F-4D97-AF65-F5344CB8AC3E}">
        <p14:creationId xmlns:p14="http://schemas.microsoft.com/office/powerpoint/2010/main" val="71959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The Interscholastic Officiating Course contains the following information:</a:t>
            </a:r>
          </a:p>
          <a:p>
            <a:pPr marL="171450" indent="-171450">
              <a:spcBef>
                <a:spcPct val="0"/>
              </a:spcBef>
              <a:buFont typeface="Wingdings" panose="05000000000000000000" pitchFamily="2" charset="2"/>
              <a:buChar char="§"/>
            </a:pPr>
            <a:r>
              <a:rPr lang="en-US" dirty="0"/>
              <a:t>Introduction to skills and concepts used as an official</a:t>
            </a:r>
          </a:p>
          <a:p>
            <a:pPr marL="171450" indent="-171450">
              <a:spcBef>
                <a:spcPct val="0"/>
              </a:spcBef>
              <a:buFont typeface="Wingdings" panose="05000000000000000000" pitchFamily="2" charset="2"/>
              <a:buChar char="§"/>
            </a:pPr>
            <a:r>
              <a:rPr lang="en-US" dirty="0"/>
              <a:t>Ideal for new officials or those in first few years of officiating</a:t>
            </a:r>
          </a:p>
          <a:p>
            <a:pPr marL="171450" indent="-171450">
              <a:spcBef>
                <a:spcPct val="0"/>
              </a:spcBef>
              <a:buFont typeface="Wingdings" panose="05000000000000000000" pitchFamily="2" charset="2"/>
              <a:buChar char="§"/>
            </a:pPr>
            <a:r>
              <a:rPr lang="en-US" dirty="0"/>
              <a:t>30-45 minutes to complete</a:t>
            </a:r>
          </a:p>
          <a:p>
            <a:pPr marL="171450" indent="-171450">
              <a:spcBef>
                <a:spcPct val="0"/>
              </a:spcBef>
              <a:buFont typeface="Wingdings" panose="05000000000000000000" pitchFamily="2" charset="2"/>
              <a:buChar char="§"/>
            </a:pPr>
            <a:r>
              <a:rPr lang="en-US" dirty="0"/>
              <a:t>Topics include: basics of becoming and staying an official, science of officiating, art of officiating, how to combine these skills for successful officiating</a:t>
            </a:r>
          </a:p>
          <a:p>
            <a:pPr marL="171450" indent="-171450">
              <a:spcBef>
                <a:spcPct val="0"/>
              </a:spcBef>
              <a:buFont typeface="Wingdings" panose="05000000000000000000" pitchFamily="2" charset="2"/>
              <a:buChar char="§"/>
            </a:pPr>
            <a:r>
              <a:rPr lang="en-US" dirty="0"/>
              <a:t>Course is FREE to any NFHS Officials Association member</a:t>
            </a:r>
          </a:p>
          <a:p>
            <a:pPr marL="171450" indent="-171450">
              <a:spcBef>
                <a:spcPct val="0"/>
              </a:spcBef>
              <a:buFont typeface="Wingdings" panose="05000000000000000000" pitchFamily="2" charset="2"/>
              <a:buChar char="§"/>
            </a:pPr>
            <a:r>
              <a:rPr lang="en-US" dirty="0"/>
              <a:t>Non-members course is $20</a:t>
            </a:r>
          </a:p>
          <a:p>
            <a:pPr marL="171450" indent="-171450">
              <a:buFont typeface="Wingdings" panose="05000000000000000000" pitchFamily="2" charset="2"/>
              <a:buChar char="§"/>
            </a:pPr>
            <a:r>
              <a:rPr lang="en-US" sz="1200" dirty="0">
                <a:cs typeface="Arial" charset="0"/>
              </a:rPr>
              <a:t>API  available to state associations to collect results</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52</a:t>
            </a:fld>
            <a:endParaRPr lang="en-US"/>
          </a:p>
        </p:txBody>
      </p:sp>
    </p:spTree>
    <p:extLst>
      <p:ext uri="{BB962C8B-B14F-4D97-AF65-F5344CB8AC3E}">
        <p14:creationId xmlns:p14="http://schemas.microsoft.com/office/powerpoint/2010/main" val="332675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Digital platform for online professional development courses are available on www.nfhslearn.com.</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53</a:t>
            </a:fld>
            <a:endParaRPr lang="en-US"/>
          </a:p>
        </p:txBody>
      </p:sp>
    </p:spTree>
    <p:extLst>
      <p:ext uri="{BB962C8B-B14F-4D97-AF65-F5344CB8AC3E}">
        <p14:creationId xmlns:p14="http://schemas.microsoft.com/office/powerpoint/2010/main" val="321480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State associations with 100% membership in the NFHS Officials Association and any individual member has access to the Central Hub for officials.</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54</a:t>
            </a:fld>
            <a:endParaRPr lang="en-US"/>
          </a:p>
        </p:txBody>
      </p:sp>
    </p:spTree>
    <p:extLst>
      <p:ext uri="{BB962C8B-B14F-4D97-AF65-F5344CB8AC3E}">
        <p14:creationId xmlns:p14="http://schemas.microsoft.com/office/powerpoint/2010/main" val="1833674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FOR TEACHING AND LEARNING</a:t>
            </a:r>
          </a:p>
          <a:p>
            <a:pPr marL="171450" indent="-171450">
              <a:buFont typeface="Wingdings" panose="05000000000000000000" pitchFamily="2" charset="2"/>
              <a:buChar char="§"/>
            </a:pPr>
            <a:r>
              <a:rPr lang="en-US" dirty="0"/>
              <a:t>The new video library is located at www.nfhslearn.com</a:t>
            </a:r>
          </a:p>
          <a:p>
            <a:pPr marL="171450" indent="-171450">
              <a:buFont typeface="Wingdings" panose="05000000000000000000" pitchFamily="2" charset="2"/>
              <a:buChar char="§"/>
            </a:pPr>
            <a:r>
              <a:rPr lang="en-US" dirty="0"/>
              <a:t>A variety of video in many sports is provided.</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55</a:t>
            </a:fld>
            <a:endParaRPr lang="en-US"/>
          </a:p>
        </p:txBody>
      </p:sp>
    </p:spTree>
    <p:extLst>
      <p:ext uri="{BB962C8B-B14F-4D97-AF65-F5344CB8AC3E}">
        <p14:creationId xmlns:p14="http://schemas.microsoft.com/office/powerpoint/2010/main" val="315591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The NFHS is the National authority on</a:t>
            </a:r>
            <a:r>
              <a:rPr lang="en-US" baseline="0" dirty="0"/>
              <a:t> interscholastic sports and activities and has been in the educational athletics business since 1920.</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143591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Services of the NFHS reach more than 19,000 high schools and 12 million participants throughout the 8 NFHS sections across</a:t>
            </a:r>
            <a:r>
              <a:rPr lang="en-US" baseline="0" dirty="0"/>
              <a:t> the U.S.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288225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All rules committee recommended rules changes are vetted through the NFHS Rules Review Committee before advancing to the NFHS Board of Directors for final action.  The committee </a:t>
            </a:r>
            <a:r>
              <a:rPr lang="en-US" baseline="0" dirty="0"/>
              <a:t>is comprised of all NFHS Director of Sports and chaired by the NFHS Chief Operating Officer.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392177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The NFHS writes playing rules for 17 sports, publishes High School Today (HST) along with several other key publications totaling</a:t>
            </a:r>
            <a:r>
              <a:rPr lang="en-US" baseline="0" dirty="0"/>
              <a:t> over 4 million pieces annually.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101734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The NFHS Rules and Case Book e-books are available for $6.99 each.</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161900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dirty="0">
                <a:latin typeface="+mn-lt"/>
              </a:rPr>
              <a:t>Rules Book Apps for all NFHS rules books and case books are available on iTunes and Google Play. Rules books and case books are cross-linked and enabled for searchable content.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172738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designated hitter has been a mainstay rule for decades. It has not changed. We have only added another option with the same concept.</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512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pinch hitter or pinch runner for the DH is used, that player becomes the new DH under the first option (the standard DH).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2345836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8206318" y="4456113"/>
            <a:ext cx="3788833"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454009" y="4525963"/>
            <a:ext cx="1830950" cy="430887"/>
          </a:xfrm>
          <a:prstGeom prst="rect">
            <a:avLst/>
          </a:prstGeom>
          <a:noFill/>
        </p:spPr>
        <p:txBody>
          <a:bodyPr wrap="none">
            <a:spAutoFit/>
          </a:bodyPr>
          <a:lstStyle/>
          <a:p>
            <a:pPr algn="ctr">
              <a:defRPr/>
            </a:pPr>
            <a:r>
              <a:rPr lang="en-US" sz="1100" dirty="0">
                <a:solidFill>
                  <a:schemeClr val="accent3"/>
                </a:solidFill>
                <a:latin typeface="+mn-lt"/>
                <a:cs typeface="Arial" charset="0"/>
              </a:rPr>
              <a:t>National Federation of State </a:t>
            </a:r>
          </a:p>
          <a:p>
            <a:pPr algn="ctr">
              <a:defRPr/>
            </a:pPr>
            <a:r>
              <a:rPr lang="en-US" sz="1100" dirty="0">
                <a:solidFill>
                  <a:schemeClr val="accent3"/>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picture containing tree, stop, sky, road&#10;&#10;Description generated with high confidence">
            <a:extLst>
              <a:ext uri="{FF2B5EF4-FFF2-40B4-BE49-F238E27FC236}">
                <a16:creationId xmlns:a16="http://schemas.microsoft.com/office/drawing/2014/main" xmlns="" id="{50C36D08-A412-4152-9250-9C41C546D3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982" y="5012771"/>
            <a:ext cx="1019147" cy="14887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1/10/2020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9" name="Picture 8" descr="A picture containing person, sport, player, outdoor&#10;&#10;Description automatically generated">
            <a:extLst>
              <a:ext uri="{FF2B5EF4-FFF2-40B4-BE49-F238E27FC236}">
                <a16:creationId xmlns:a16="http://schemas.microsoft.com/office/drawing/2014/main" xmlns="" id="{FD20F80A-C0C1-4417-887D-AB76EA6111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318"/>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8206318" y="4456113"/>
            <a:ext cx="3788833"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Box 10">
            <a:extLst>
              <a:ext uri="{FF2B5EF4-FFF2-40B4-BE49-F238E27FC236}">
                <a16:creationId xmlns:a16="http://schemas.microsoft.com/office/drawing/2014/main" xmlns="" id="{C8D7C1F6-D338-4966-BD8B-EF51DC3F1BAC}"/>
              </a:ext>
            </a:extLst>
          </p:cNvPr>
          <p:cNvSpPr txBox="1"/>
          <p:nvPr userDrawn="1"/>
        </p:nvSpPr>
        <p:spPr>
          <a:xfrm>
            <a:off x="454009" y="4525963"/>
            <a:ext cx="1830950" cy="430887"/>
          </a:xfrm>
          <a:prstGeom prst="rect">
            <a:avLst/>
          </a:prstGeom>
          <a:noFill/>
        </p:spPr>
        <p:txBody>
          <a:bodyPr wrap="none">
            <a:spAutoFit/>
          </a:bodyPr>
          <a:lstStyle/>
          <a:p>
            <a:pPr algn="ctr">
              <a:defRPr/>
            </a:pPr>
            <a:r>
              <a:rPr lang="en-US" sz="1100" dirty="0">
                <a:solidFill>
                  <a:schemeClr val="accent3"/>
                </a:solidFill>
                <a:latin typeface="+mn-lt"/>
                <a:cs typeface="Arial" charset="0"/>
              </a:rPr>
              <a:t>National Federation of State </a:t>
            </a:r>
          </a:p>
          <a:p>
            <a:pPr algn="ctr">
              <a:defRPr/>
            </a:pPr>
            <a:r>
              <a:rPr lang="en-US" sz="1100" dirty="0">
                <a:solidFill>
                  <a:schemeClr val="accent3"/>
                </a:solidFill>
                <a:latin typeface="+mn-lt"/>
                <a:cs typeface="Arial" charset="0"/>
              </a:rPr>
              <a:t>High School Associations</a:t>
            </a:r>
          </a:p>
        </p:txBody>
      </p:sp>
      <p:pic>
        <p:nvPicPr>
          <p:cNvPr id="12" name="Picture 11" descr="A picture containing tree, stop, sky, road&#10;&#10;Description generated with high confidence">
            <a:extLst>
              <a:ext uri="{FF2B5EF4-FFF2-40B4-BE49-F238E27FC236}">
                <a16:creationId xmlns:a16="http://schemas.microsoft.com/office/drawing/2014/main" xmlns="" id="{23F1C778-8A79-4D19-A9BA-64014EEC5A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982" y="5012771"/>
            <a:ext cx="1019147" cy="14887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1/10/2020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1/10/2020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1/10/2020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1/10/2020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1/10/2020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1/10/2020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A picture containing person, sport, player, outdoor&#10;&#10;Description automatically generated">
            <a:extLst>
              <a:ext uri="{FF2B5EF4-FFF2-40B4-BE49-F238E27FC236}">
                <a16:creationId xmlns:a16="http://schemas.microsoft.com/office/drawing/2014/main" xmlns="" id="{B7ACA303-1980-4181-8028-B41E466301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318"/>
            <a:ext cx="12192000" cy="4408510"/>
          </a:xfrm>
          <a:prstGeom prst="rect">
            <a:avLst/>
          </a:prstGeom>
        </p:spPr>
      </p:pic>
      <p:sp>
        <p:nvSpPr>
          <p:cNvPr id="5" name="Rectangle 4"/>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picture containing tree, stop, sky, road&#10;&#10;Description generated with high confidence">
            <a:extLst>
              <a:ext uri="{FF2B5EF4-FFF2-40B4-BE49-F238E27FC236}">
                <a16:creationId xmlns:a16="http://schemas.microsoft.com/office/drawing/2014/main" xmlns="" id="{3E10C273-8EC8-496A-8043-4AD3708735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8566" y="4649789"/>
            <a:ext cx="914233" cy="13354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1/10/2020</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picture containing tree, stop, sky, road&#10;&#10;Description generated with high confidence">
            <a:extLst>
              <a:ext uri="{FF2B5EF4-FFF2-40B4-BE49-F238E27FC236}">
                <a16:creationId xmlns:a16="http://schemas.microsoft.com/office/drawing/2014/main" xmlns="" id="{430C26C4-853B-4C32-A9E1-108CCE7F783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9398" y="5815794"/>
            <a:ext cx="645337" cy="942698"/>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rlindeman@fhsaa.org" TargetMode="External"/><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sjamison@fhsaa.org"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fhslearn.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tiff"/><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21" Type="http://schemas.openxmlformats.org/officeDocument/2006/relationships/image" Target="../media/image4.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5.xml"/><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nfhs.org/erul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A8998-7583-44B5-9BFD-13327D5DA271}"/>
              </a:ext>
            </a:extLst>
          </p:cNvPr>
          <p:cNvSpPr>
            <a:spLocks noGrp="1"/>
          </p:cNvSpPr>
          <p:nvPr>
            <p:ph type="ctrTitle"/>
          </p:nvPr>
        </p:nvSpPr>
        <p:spPr/>
        <p:txBody>
          <a:bodyPr/>
          <a:lstStyle/>
          <a:p>
            <a:r>
              <a:rPr lang="en-US" dirty="0"/>
              <a:t>2020 NFHS Baseball Rules </a:t>
            </a:r>
            <a:r>
              <a:rPr lang="en-US" dirty="0" err="1"/>
              <a:t>Powerpoint</a:t>
            </a:r>
            <a:endParaRPr lang="en-US" dirty="0"/>
          </a:p>
        </p:txBody>
      </p:sp>
      <p:sp>
        <p:nvSpPr>
          <p:cNvPr id="3" name="Subtitle 2">
            <a:extLst>
              <a:ext uri="{FF2B5EF4-FFF2-40B4-BE49-F238E27FC236}">
                <a16:creationId xmlns:a16="http://schemas.microsoft.com/office/drawing/2014/main" xmlns="" id="{6A76149A-5694-443A-B813-24C9CFADE697}"/>
              </a:ext>
            </a:extLst>
          </p:cNvPr>
          <p:cNvSpPr>
            <a:spLocks noGrp="1"/>
          </p:cNvSpPr>
          <p:nvPr>
            <p:ph type="subTitle" idx="1"/>
          </p:nvPr>
        </p:nvSpPr>
        <p:spPr/>
        <p:txBody>
          <a:bodyPr/>
          <a:lstStyle/>
          <a:p>
            <a:r>
              <a:rPr lang="en-US" dirty="0"/>
              <a:t>Robbie Lindeman </a:t>
            </a:r>
          </a:p>
          <a:p>
            <a:r>
              <a:rPr lang="en-US" dirty="0"/>
              <a:t>Florida High School Athletic Association </a:t>
            </a:r>
          </a:p>
          <a:p>
            <a:r>
              <a:rPr lang="en-US" dirty="0"/>
              <a:t>352-372-9551 </a:t>
            </a:r>
            <a:r>
              <a:rPr lang="en-US" dirty="0" err="1"/>
              <a:t>ext</a:t>
            </a:r>
            <a:r>
              <a:rPr lang="en-US" dirty="0"/>
              <a:t> 260</a:t>
            </a:r>
          </a:p>
          <a:p>
            <a:endParaRPr lang="en-US" dirty="0"/>
          </a:p>
        </p:txBody>
      </p:sp>
      <p:pic>
        <p:nvPicPr>
          <p:cNvPr id="1026" name="Picture 1" descr="image003">
            <a:extLst>
              <a:ext uri="{FF2B5EF4-FFF2-40B4-BE49-F238E27FC236}">
                <a16:creationId xmlns:a16="http://schemas.microsoft.com/office/drawing/2014/main" xmlns="" id="{2589710A-4D29-4377-A5AE-916B48213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371" y="5641992"/>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8FEC9E3A-AE78-41BB-B09C-B95019131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0895" y="114300"/>
            <a:ext cx="1974252" cy="1635984"/>
          </a:xfrm>
          <a:prstGeom prst="rect">
            <a:avLst/>
          </a:prstGeom>
        </p:spPr>
      </p:pic>
    </p:spTree>
    <p:extLst>
      <p:ext uri="{BB962C8B-B14F-4D97-AF65-F5344CB8AC3E}">
        <p14:creationId xmlns:p14="http://schemas.microsoft.com/office/powerpoint/2010/main" val="420595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9A1F1-BB47-43CC-858E-161352B72587}"/>
              </a:ext>
            </a:extLst>
          </p:cNvPr>
          <p:cNvSpPr>
            <a:spLocks noGrp="1"/>
          </p:cNvSpPr>
          <p:nvPr>
            <p:ph type="title"/>
          </p:nvPr>
        </p:nvSpPr>
        <p:spPr/>
        <p:txBody>
          <a:bodyPr/>
          <a:lstStyle/>
          <a:p>
            <a:r>
              <a:rPr lang="en-US" dirty="0"/>
              <a:t>2020 FHSAA/</a:t>
            </a:r>
            <a:r>
              <a:rPr lang="en-US" dirty="0" err="1"/>
              <a:t>NFhs</a:t>
            </a:r>
            <a:r>
              <a:rPr lang="en-US" dirty="0"/>
              <a:t> baseball rule changes</a:t>
            </a:r>
          </a:p>
        </p:txBody>
      </p:sp>
      <p:sp>
        <p:nvSpPr>
          <p:cNvPr id="3" name="Text Placeholder 2">
            <a:extLst>
              <a:ext uri="{FF2B5EF4-FFF2-40B4-BE49-F238E27FC236}">
                <a16:creationId xmlns:a16="http://schemas.microsoft.com/office/drawing/2014/main" xmlns="" id="{7DEE91B7-9CE3-4344-8442-EF1467ED59BB}"/>
              </a:ext>
            </a:extLst>
          </p:cNvPr>
          <p:cNvSpPr>
            <a:spLocks noGrp="1"/>
          </p:cNvSpPr>
          <p:nvPr>
            <p:ph type="body" idx="1"/>
          </p:nvPr>
        </p:nvSpPr>
        <p:spPr/>
        <p:txBody>
          <a:bodyPr/>
          <a:lstStyle/>
          <a:p>
            <a:endParaRPr lang="en-US" dirty="0"/>
          </a:p>
        </p:txBody>
      </p:sp>
      <p:pic>
        <p:nvPicPr>
          <p:cNvPr id="12290" name="Picture 1" descr="image003">
            <a:extLst>
              <a:ext uri="{FF2B5EF4-FFF2-40B4-BE49-F238E27FC236}">
                <a16:creationId xmlns:a16="http://schemas.microsoft.com/office/drawing/2014/main" xmlns="" id="{65BFEC62-740B-49EC-AE85-FC273F34C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816" y="4769963"/>
            <a:ext cx="1533175" cy="112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82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4749D-74DD-468C-BC4E-863DC63B19C6}"/>
              </a:ext>
            </a:extLst>
          </p:cNvPr>
          <p:cNvSpPr>
            <a:spLocks noGrp="1"/>
          </p:cNvSpPr>
          <p:nvPr>
            <p:ph type="title"/>
          </p:nvPr>
        </p:nvSpPr>
        <p:spPr/>
        <p:txBody>
          <a:bodyPr/>
          <a:lstStyle/>
          <a:p>
            <a:r>
              <a:rPr lang="en-US" dirty="0"/>
              <a:t>Designated hitter</a:t>
            </a:r>
            <a:br>
              <a:rPr lang="en-US" dirty="0"/>
            </a:br>
            <a:r>
              <a:rPr lang="en-US" dirty="0"/>
              <a:t>Rule 3-1-4</a:t>
            </a:r>
          </a:p>
        </p:txBody>
      </p:sp>
      <p:pic>
        <p:nvPicPr>
          <p:cNvPr id="6" name="Content Placeholder 5" descr="A close up of a piece of paper&#10;&#10;Description automatically generated">
            <a:extLst>
              <a:ext uri="{FF2B5EF4-FFF2-40B4-BE49-F238E27FC236}">
                <a16:creationId xmlns:a16="http://schemas.microsoft.com/office/drawing/2014/main" xmlns="" id="{9AE627DD-3AAD-41B9-B25A-9305E9D4D2D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57840" y="2056630"/>
            <a:ext cx="4610316" cy="4338637"/>
          </a:xfrm>
        </p:spPr>
      </p:pic>
      <p:sp>
        <p:nvSpPr>
          <p:cNvPr id="4" name="Footer Placeholder 3">
            <a:extLst>
              <a:ext uri="{FF2B5EF4-FFF2-40B4-BE49-F238E27FC236}">
                <a16:creationId xmlns:a16="http://schemas.microsoft.com/office/drawing/2014/main" xmlns="" id="{B7B9394A-24A2-4794-91B6-5F3193A14814}"/>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2FA0E5F7-79AB-4F98-8F34-5725C17E98ED}"/>
              </a:ext>
            </a:extLst>
          </p:cNvPr>
          <p:cNvSpPr/>
          <p:nvPr/>
        </p:nvSpPr>
        <p:spPr>
          <a:xfrm>
            <a:off x="6245013" y="3429000"/>
            <a:ext cx="5743788" cy="1200329"/>
          </a:xfrm>
          <a:prstGeom prst="rect">
            <a:avLst/>
          </a:prstGeom>
        </p:spPr>
        <p:txBody>
          <a:bodyPr wrap="square">
            <a:spAutoFit/>
          </a:bodyPr>
          <a:lstStyle/>
          <a:p>
            <a:r>
              <a:rPr lang="en-US" sz="2400" dirty="0"/>
              <a:t>The DH may still be a 10</a:t>
            </a:r>
            <a:r>
              <a:rPr lang="en-US" sz="2400" baseline="30000" dirty="0"/>
              <a:t>th</a:t>
            </a:r>
            <a:r>
              <a:rPr lang="en-US" sz="2400" dirty="0"/>
              <a:t> starter hitting for any one of the nine starting defensive players.</a:t>
            </a:r>
          </a:p>
        </p:txBody>
      </p:sp>
      <p:pic>
        <p:nvPicPr>
          <p:cNvPr id="13314" name="Picture 1" descr="image003">
            <a:extLst>
              <a:ext uri="{FF2B5EF4-FFF2-40B4-BE49-F238E27FC236}">
                <a16:creationId xmlns:a16="http://schemas.microsoft.com/office/drawing/2014/main" xmlns="" id="{5DE3F233-A0C6-4E24-AF16-6FE042E64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1015" y="525463"/>
            <a:ext cx="1639673" cy="1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3">
            <a:extLst>
              <a:ext uri="{FF2B5EF4-FFF2-40B4-BE49-F238E27FC236}">
                <a16:creationId xmlns:a16="http://schemas.microsoft.com/office/drawing/2014/main" xmlns="" id="{C647A60E-6821-417C-9733-588DCE2CD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1015" y="541020"/>
            <a:ext cx="1639673" cy="1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40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4C26B-4D09-486B-90E4-C6CAFF0AC9EA}"/>
              </a:ext>
            </a:extLst>
          </p:cNvPr>
          <p:cNvSpPr>
            <a:spLocks noGrp="1"/>
          </p:cNvSpPr>
          <p:nvPr>
            <p:ph type="title"/>
          </p:nvPr>
        </p:nvSpPr>
        <p:spPr/>
        <p:txBody>
          <a:bodyPr/>
          <a:lstStyle/>
          <a:p>
            <a:r>
              <a:rPr lang="en-US" dirty="0"/>
              <a:t>Designated hitter</a:t>
            </a:r>
            <a:br>
              <a:rPr lang="en-US" dirty="0"/>
            </a:br>
            <a:r>
              <a:rPr lang="en-US" dirty="0"/>
              <a:t>Rule 3-1-4</a:t>
            </a:r>
            <a:r>
              <a:rPr lang="en-US" cap="none" dirty="0"/>
              <a:t>a1</a:t>
            </a:r>
            <a:endParaRPr lang="en-US" dirty="0"/>
          </a:p>
        </p:txBody>
      </p:sp>
      <p:sp>
        <p:nvSpPr>
          <p:cNvPr id="4" name="Footer Placeholder 3">
            <a:extLst>
              <a:ext uri="{FF2B5EF4-FFF2-40B4-BE49-F238E27FC236}">
                <a16:creationId xmlns:a16="http://schemas.microsoft.com/office/drawing/2014/main" xmlns="" id="{9659F3E6-8AE6-43AA-9D45-654CBFD443F8}"/>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A25C8C05-635D-4E99-AD09-EF8979128E01}"/>
              </a:ext>
            </a:extLst>
          </p:cNvPr>
          <p:cNvSpPr/>
          <p:nvPr/>
        </p:nvSpPr>
        <p:spPr>
          <a:xfrm>
            <a:off x="6245244" y="2819302"/>
            <a:ext cx="5722390" cy="3046988"/>
          </a:xfrm>
          <a:prstGeom prst="rect">
            <a:avLst/>
          </a:prstGeom>
        </p:spPr>
        <p:txBody>
          <a:bodyPr wrap="square">
            <a:spAutoFit/>
          </a:bodyPr>
          <a:lstStyle/>
          <a:p>
            <a:pPr marL="342900" indent="-342900">
              <a:buFont typeface="Arial" panose="020B0604020202020204" pitchFamily="34" charset="0"/>
              <a:buChar char="•"/>
            </a:pPr>
            <a:r>
              <a:rPr lang="en-US" sz="2400" dirty="0"/>
              <a:t>While there is no change from the previous DH rule.</a:t>
            </a:r>
          </a:p>
          <a:p>
            <a:pPr marL="342900" indent="-342900">
              <a:buFont typeface="Arial" panose="020B0604020202020204" pitchFamily="34" charset="0"/>
              <a:buChar char="•"/>
            </a:pPr>
            <a:r>
              <a:rPr lang="en-US" sz="2400" dirty="0"/>
              <a:t>When using a standard designated hitter, the role of the DH is still terminated for the remainder of the game when the defensive player for whom the DH batted, subsequently bats, pinch-hits or pinch-runs.</a:t>
            </a:r>
          </a:p>
        </p:txBody>
      </p:sp>
      <p:pic>
        <p:nvPicPr>
          <p:cNvPr id="9" name="Picture 8" descr="A close up of a piece of paper&#10;&#10;Description automatically generated">
            <a:extLst>
              <a:ext uri="{FF2B5EF4-FFF2-40B4-BE49-F238E27FC236}">
                <a16:creationId xmlns:a16="http://schemas.microsoft.com/office/drawing/2014/main" xmlns="" id="{C493D4C3-B877-44BA-8499-7654A4769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2021" y="2032986"/>
            <a:ext cx="4604736" cy="4320544"/>
          </a:xfrm>
          <a:prstGeom prst="rect">
            <a:avLst/>
          </a:prstGeom>
        </p:spPr>
      </p:pic>
      <p:pic>
        <p:nvPicPr>
          <p:cNvPr id="14338" name="Picture 1" descr="image003">
            <a:extLst>
              <a:ext uri="{FF2B5EF4-FFF2-40B4-BE49-F238E27FC236}">
                <a16:creationId xmlns:a16="http://schemas.microsoft.com/office/drawing/2014/main" xmlns="" id="{0AB61826-AE08-426B-86DB-B0665589B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619" y="502515"/>
            <a:ext cx="1551015" cy="113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58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48411E-FB46-4594-8C8C-5894E2A419AC}"/>
              </a:ext>
            </a:extLst>
          </p:cNvPr>
          <p:cNvSpPr>
            <a:spLocks noGrp="1"/>
          </p:cNvSpPr>
          <p:nvPr>
            <p:ph type="title"/>
          </p:nvPr>
        </p:nvSpPr>
        <p:spPr/>
        <p:txBody>
          <a:bodyPr/>
          <a:lstStyle/>
          <a:p>
            <a:r>
              <a:rPr lang="en-US" dirty="0"/>
              <a:t>Designated hitter</a:t>
            </a:r>
            <a:br>
              <a:rPr lang="en-US" dirty="0"/>
            </a:br>
            <a:r>
              <a:rPr lang="en-US" dirty="0"/>
              <a:t>Rule 3-1-4</a:t>
            </a:r>
            <a:r>
              <a:rPr lang="en-US" cap="none" dirty="0"/>
              <a:t>a2</a:t>
            </a:r>
            <a:endParaRPr lang="en-US" dirty="0"/>
          </a:p>
        </p:txBody>
      </p:sp>
      <p:sp>
        <p:nvSpPr>
          <p:cNvPr id="4" name="Footer Placeholder 3">
            <a:extLst>
              <a:ext uri="{FF2B5EF4-FFF2-40B4-BE49-F238E27FC236}">
                <a16:creationId xmlns:a16="http://schemas.microsoft.com/office/drawing/2014/main" xmlns="" id="{4FCFC1DE-DAD5-43E0-BA9F-823C5B147819}"/>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89044DD0-1984-476D-9352-9D7427646DF3}"/>
              </a:ext>
            </a:extLst>
          </p:cNvPr>
          <p:cNvSpPr/>
          <p:nvPr/>
        </p:nvSpPr>
        <p:spPr>
          <a:xfrm>
            <a:off x="6261864" y="3014572"/>
            <a:ext cx="5705770" cy="2677656"/>
          </a:xfrm>
          <a:prstGeom prst="rect">
            <a:avLst/>
          </a:prstGeom>
        </p:spPr>
        <p:txBody>
          <a:bodyPr wrap="square">
            <a:spAutoFit/>
          </a:bodyPr>
          <a:lstStyle/>
          <a:p>
            <a:pPr marL="342900" indent="-342900">
              <a:buFont typeface="Arial" panose="020B0604020202020204" pitchFamily="34" charset="0"/>
              <a:buChar char="•"/>
            </a:pPr>
            <a:r>
              <a:rPr lang="en-US" sz="2400" dirty="0"/>
              <a:t>While there is no change from the previous DH rule.</a:t>
            </a:r>
          </a:p>
          <a:p>
            <a:pPr marL="342900" indent="-342900">
              <a:buFont typeface="Arial" panose="020B0604020202020204" pitchFamily="34" charset="0"/>
              <a:buChar char="•"/>
            </a:pPr>
            <a:r>
              <a:rPr lang="en-US" sz="2400" dirty="0"/>
              <a:t>The role of a standard DH is still  terminated for the remainder of the game when the designated hitter or any previous designated hitter assumes a defensive position.</a:t>
            </a:r>
          </a:p>
        </p:txBody>
      </p:sp>
      <p:pic>
        <p:nvPicPr>
          <p:cNvPr id="9" name="Content Placeholder 8" descr="A close up of text on a white background&#10;&#10;Description automatically generated">
            <a:extLst>
              <a:ext uri="{FF2B5EF4-FFF2-40B4-BE49-F238E27FC236}">
                <a16:creationId xmlns:a16="http://schemas.microsoft.com/office/drawing/2014/main" xmlns="" id="{623186B4-EBBE-4AA1-AEDD-D8C8BA2F8F2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87579" y="2054452"/>
            <a:ext cx="4603087" cy="4338637"/>
          </a:xfrm>
        </p:spPr>
      </p:pic>
      <p:pic>
        <p:nvPicPr>
          <p:cNvPr id="15362" name="Picture 1" descr="image003">
            <a:extLst>
              <a:ext uri="{FF2B5EF4-FFF2-40B4-BE49-F238E27FC236}">
                <a16:creationId xmlns:a16="http://schemas.microsoft.com/office/drawing/2014/main" xmlns="" id="{190F0564-E98F-41E7-971C-478C188E7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753" y="469202"/>
            <a:ext cx="1525048" cy="11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43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24BAF-99BA-4CCA-9D0F-BA40777CB534}"/>
              </a:ext>
            </a:extLst>
          </p:cNvPr>
          <p:cNvSpPr>
            <a:spLocks noGrp="1"/>
          </p:cNvSpPr>
          <p:nvPr>
            <p:ph type="title"/>
          </p:nvPr>
        </p:nvSpPr>
        <p:spPr/>
        <p:txBody>
          <a:bodyPr/>
          <a:lstStyle/>
          <a:p>
            <a:r>
              <a:rPr lang="en-US" dirty="0"/>
              <a:t>Designated hitter</a:t>
            </a:r>
            <a:br>
              <a:rPr lang="en-US" dirty="0"/>
            </a:br>
            <a:r>
              <a:rPr lang="en-US" dirty="0"/>
              <a:t>Rule 3-1-4</a:t>
            </a:r>
            <a:r>
              <a:rPr lang="en-US" cap="none" dirty="0"/>
              <a:t>b</a:t>
            </a:r>
            <a:endParaRPr lang="en-US" dirty="0"/>
          </a:p>
        </p:txBody>
      </p:sp>
      <p:pic>
        <p:nvPicPr>
          <p:cNvPr id="6" name="Content Placeholder 5" descr="A close up of text on a white background&#10;&#10;Description automatically generated">
            <a:extLst>
              <a:ext uri="{FF2B5EF4-FFF2-40B4-BE49-F238E27FC236}">
                <a16:creationId xmlns:a16="http://schemas.microsoft.com/office/drawing/2014/main" xmlns="" id="{2DA3D296-EF36-4101-8051-E252892AE17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1640" y="2078911"/>
            <a:ext cx="4514136" cy="4253626"/>
          </a:xfrm>
        </p:spPr>
      </p:pic>
      <p:sp>
        <p:nvSpPr>
          <p:cNvPr id="4" name="Footer Placeholder 3">
            <a:extLst>
              <a:ext uri="{FF2B5EF4-FFF2-40B4-BE49-F238E27FC236}">
                <a16:creationId xmlns:a16="http://schemas.microsoft.com/office/drawing/2014/main" xmlns="" id="{960BB065-7041-4547-BA3B-816C92427727}"/>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xmlns="" id="{B6D17ABE-66DF-482B-B6B9-813C8465D433}"/>
              </a:ext>
            </a:extLst>
          </p:cNvPr>
          <p:cNvSpPr txBox="1"/>
          <p:nvPr/>
        </p:nvSpPr>
        <p:spPr>
          <a:xfrm>
            <a:off x="6440519" y="2973337"/>
            <a:ext cx="5079335"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starting designated hitter (DH) may now be any one of the starting defensive players, including the pitcher. </a:t>
            </a:r>
          </a:p>
          <a:p>
            <a:pPr marL="342900" indent="-342900">
              <a:buFont typeface="Arial" panose="020B0604020202020204" pitchFamily="34" charset="0"/>
              <a:buChar char="•"/>
            </a:pPr>
            <a:r>
              <a:rPr lang="en-US" sz="2400" dirty="0"/>
              <a:t>A Player/DH then holds two positions: defensive player and designated hitter.</a:t>
            </a:r>
          </a:p>
        </p:txBody>
      </p:sp>
      <p:pic>
        <p:nvPicPr>
          <p:cNvPr id="16386" name="Picture 1" descr="image003">
            <a:extLst>
              <a:ext uri="{FF2B5EF4-FFF2-40B4-BE49-F238E27FC236}">
                <a16:creationId xmlns:a16="http://schemas.microsoft.com/office/drawing/2014/main" xmlns="" id="{F881614D-0792-43FF-8C46-F0AD9501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1015" y="468920"/>
            <a:ext cx="1716619" cy="12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4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3EFC9-27A6-4F68-A81A-DAD64569E5EA}"/>
              </a:ext>
            </a:extLst>
          </p:cNvPr>
          <p:cNvSpPr>
            <a:spLocks noGrp="1"/>
          </p:cNvSpPr>
          <p:nvPr>
            <p:ph type="title"/>
          </p:nvPr>
        </p:nvSpPr>
        <p:spPr/>
        <p:txBody>
          <a:bodyPr/>
          <a:lstStyle/>
          <a:p>
            <a:r>
              <a:rPr lang="en-US" dirty="0"/>
              <a:t>Designated hitter</a:t>
            </a:r>
            <a:br>
              <a:rPr lang="en-US" dirty="0"/>
            </a:br>
            <a:r>
              <a:rPr lang="en-US" dirty="0"/>
              <a:t>Rule 3-1-4</a:t>
            </a:r>
            <a:r>
              <a:rPr lang="en-US" cap="none" dirty="0"/>
              <a:t>b</a:t>
            </a:r>
            <a:endParaRPr lang="en-US" dirty="0"/>
          </a:p>
        </p:txBody>
      </p:sp>
      <p:sp>
        <p:nvSpPr>
          <p:cNvPr id="4" name="Footer Placeholder 3">
            <a:extLst>
              <a:ext uri="{FF2B5EF4-FFF2-40B4-BE49-F238E27FC236}">
                <a16:creationId xmlns:a16="http://schemas.microsoft.com/office/drawing/2014/main" xmlns="" id="{DC5BAC46-CC95-405A-B6E2-202B3FF3FE6C}"/>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xmlns="" id="{1868BFF5-D584-481E-A805-78B3E059EF27}"/>
              </a:ext>
            </a:extLst>
          </p:cNvPr>
          <p:cNvSpPr txBox="1"/>
          <p:nvPr/>
        </p:nvSpPr>
        <p:spPr>
          <a:xfrm>
            <a:off x="6316197" y="2604005"/>
            <a:ext cx="5079335"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In the case where one player is listed as a starting DH and a starting defensive player in the lineup, the role of the defensive player may be substituted for by any legal substitute. </a:t>
            </a:r>
          </a:p>
          <a:p>
            <a:pPr marL="342900" indent="-342900">
              <a:buFont typeface="Arial" panose="020B0604020202020204" pitchFamily="34" charset="0"/>
              <a:buChar char="•"/>
            </a:pPr>
            <a:r>
              <a:rPr lang="en-US" sz="2400" dirty="0"/>
              <a:t>The original player/DH may re-enter defensively one time.</a:t>
            </a:r>
          </a:p>
        </p:txBody>
      </p:sp>
      <p:pic>
        <p:nvPicPr>
          <p:cNvPr id="9" name="Content Placeholder 8" descr="A close up of text on a white background&#10;&#10;Description automatically generated">
            <a:extLst>
              <a:ext uri="{FF2B5EF4-FFF2-40B4-BE49-F238E27FC236}">
                <a16:creationId xmlns:a16="http://schemas.microsoft.com/office/drawing/2014/main" xmlns="" id="{B8639A26-2286-4EA0-BA47-2FC2E11A52E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81439" y="2054452"/>
            <a:ext cx="4628431" cy="4338637"/>
          </a:xfrm>
        </p:spPr>
      </p:pic>
      <p:pic>
        <p:nvPicPr>
          <p:cNvPr id="17410" name="Picture 1" descr="image003">
            <a:extLst>
              <a:ext uri="{FF2B5EF4-FFF2-40B4-BE49-F238E27FC236}">
                <a16:creationId xmlns:a16="http://schemas.microsoft.com/office/drawing/2014/main" xmlns="" id="{5821C1FE-1487-4D6E-BC7E-A175D3186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225" y="537256"/>
            <a:ext cx="1607576" cy="11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95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3F0B3-5B1A-4D1D-8D37-E1CAA7F029EB}"/>
              </a:ext>
            </a:extLst>
          </p:cNvPr>
          <p:cNvSpPr>
            <a:spLocks noGrp="1"/>
          </p:cNvSpPr>
          <p:nvPr>
            <p:ph type="title"/>
          </p:nvPr>
        </p:nvSpPr>
        <p:spPr/>
        <p:txBody>
          <a:bodyPr/>
          <a:lstStyle/>
          <a:p>
            <a:r>
              <a:rPr lang="en-US" dirty="0"/>
              <a:t>Designated hitter</a:t>
            </a:r>
            <a:br>
              <a:rPr lang="en-US" dirty="0"/>
            </a:br>
            <a:r>
              <a:rPr lang="en-US" dirty="0"/>
              <a:t>Rule 3-1-4</a:t>
            </a:r>
            <a:r>
              <a:rPr lang="en-US" cap="none" dirty="0"/>
              <a:t>b-1</a:t>
            </a:r>
            <a:endParaRPr lang="en-US" dirty="0"/>
          </a:p>
        </p:txBody>
      </p:sp>
      <p:pic>
        <p:nvPicPr>
          <p:cNvPr id="6" name="Content Placeholder 5" descr="A picture containing athletic game&#10;&#10;Description automatically generated">
            <a:extLst>
              <a:ext uri="{FF2B5EF4-FFF2-40B4-BE49-F238E27FC236}">
                <a16:creationId xmlns:a16="http://schemas.microsoft.com/office/drawing/2014/main" xmlns="" id="{46E32867-F8FD-4826-BAE1-E6194F11A1C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4933" y="2064961"/>
            <a:ext cx="5281990" cy="4276285"/>
          </a:xfrm>
        </p:spPr>
      </p:pic>
      <p:sp>
        <p:nvSpPr>
          <p:cNvPr id="4" name="Footer Placeholder 3">
            <a:extLst>
              <a:ext uri="{FF2B5EF4-FFF2-40B4-BE49-F238E27FC236}">
                <a16:creationId xmlns:a16="http://schemas.microsoft.com/office/drawing/2014/main" xmlns="" id="{2EAE7974-3284-40C3-9B32-4ECC53F3E20F}"/>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A6D86F32-E4EB-4ACD-BEB9-C23E51C7E05D}"/>
              </a:ext>
            </a:extLst>
          </p:cNvPr>
          <p:cNvSpPr/>
          <p:nvPr/>
        </p:nvSpPr>
        <p:spPr>
          <a:xfrm>
            <a:off x="6954309" y="2604005"/>
            <a:ext cx="4929304" cy="1938992"/>
          </a:xfrm>
          <a:prstGeom prst="rect">
            <a:avLst/>
          </a:prstGeom>
        </p:spPr>
        <p:txBody>
          <a:bodyPr wrap="square">
            <a:spAutoFit/>
          </a:bodyPr>
          <a:lstStyle/>
          <a:p>
            <a:r>
              <a:rPr lang="en-US" sz="2400" dirty="0"/>
              <a:t>When using the P/DH, the role of the DH is terminated for the remainder of the game when any player substitutes offensively for the DH. </a:t>
            </a:r>
          </a:p>
        </p:txBody>
      </p:sp>
      <p:pic>
        <p:nvPicPr>
          <p:cNvPr id="18434" name="Picture 1" descr="image003">
            <a:extLst>
              <a:ext uri="{FF2B5EF4-FFF2-40B4-BE49-F238E27FC236}">
                <a16:creationId xmlns:a16="http://schemas.microsoft.com/office/drawing/2014/main" xmlns="" id="{3693BA9E-4366-4186-9FF7-AA94CF212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2351" y="465900"/>
            <a:ext cx="1561262" cy="11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74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ED846-E64D-4300-99A4-F13C27E81C44}"/>
              </a:ext>
            </a:extLst>
          </p:cNvPr>
          <p:cNvSpPr>
            <a:spLocks noGrp="1"/>
          </p:cNvSpPr>
          <p:nvPr>
            <p:ph type="title"/>
          </p:nvPr>
        </p:nvSpPr>
        <p:spPr/>
        <p:txBody>
          <a:bodyPr/>
          <a:lstStyle/>
          <a:p>
            <a:r>
              <a:rPr lang="en-US" dirty="0"/>
              <a:t>Designated hitter</a:t>
            </a:r>
            <a:br>
              <a:rPr lang="en-US" dirty="0"/>
            </a:br>
            <a:r>
              <a:rPr lang="en-US" dirty="0"/>
              <a:t>Rule 3-1-4</a:t>
            </a:r>
            <a:r>
              <a:rPr lang="en-US" cap="none" dirty="0"/>
              <a:t>b-2</a:t>
            </a:r>
            <a:endParaRPr lang="en-US" dirty="0"/>
          </a:p>
        </p:txBody>
      </p:sp>
      <p:sp>
        <p:nvSpPr>
          <p:cNvPr id="4" name="Footer Placeholder 3">
            <a:extLst>
              <a:ext uri="{FF2B5EF4-FFF2-40B4-BE49-F238E27FC236}">
                <a16:creationId xmlns:a16="http://schemas.microsoft.com/office/drawing/2014/main" xmlns="" id="{5013940A-69A9-4030-A60A-5C15C0EF5E88}"/>
              </a:ext>
            </a:extLst>
          </p:cNvPr>
          <p:cNvSpPr>
            <a:spLocks noGrp="1"/>
          </p:cNvSpPr>
          <p:nvPr>
            <p:ph type="ftr" sz="quarter" idx="11"/>
          </p:nvPr>
        </p:nvSpPr>
        <p:spPr/>
        <p:txBody>
          <a:bodyPr/>
          <a:lstStyle/>
          <a:p>
            <a:pPr>
              <a:defRPr/>
            </a:pPr>
            <a:r>
              <a:rPr lang="en-US"/>
              <a:t>www.nfhs.org</a:t>
            </a:r>
          </a:p>
        </p:txBody>
      </p:sp>
      <p:sp>
        <p:nvSpPr>
          <p:cNvPr id="5" name="Rectangle 4">
            <a:extLst>
              <a:ext uri="{FF2B5EF4-FFF2-40B4-BE49-F238E27FC236}">
                <a16:creationId xmlns:a16="http://schemas.microsoft.com/office/drawing/2014/main" xmlns="" id="{18BC2E3B-F959-4F87-AEE2-CBAF2432024C}"/>
              </a:ext>
            </a:extLst>
          </p:cNvPr>
          <p:cNvSpPr/>
          <p:nvPr/>
        </p:nvSpPr>
        <p:spPr>
          <a:xfrm>
            <a:off x="7974875" y="2973337"/>
            <a:ext cx="4013926" cy="2677656"/>
          </a:xfrm>
          <a:prstGeom prst="rect">
            <a:avLst/>
          </a:prstGeom>
        </p:spPr>
        <p:txBody>
          <a:bodyPr wrap="square">
            <a:spAutoFit/>
          </a:bodyPr>
          <a:lstStyle/>
          <a:p>
            <a:r>
              <a:rPr lang="en-US" sz="2400" dirty="0"/>
              <a:t>As a reminder from the previous rule, the role of the DH is terminated for the remainder of the game when the starting defensive Player/DH is substituted for either as a hitter or a runner.</a:t>
            </a:r>
          </a:p>
        </p:txBody>
      </p:sp>
      <p:pic>
        <p:nvPicPr>
          <p:cNvPr id="10" name="Picture 9" descr="A picture containing athletic game, sport&#10;&#10;Description automatically generated">
            <a:extLst>
              <a:ext uri="{FF2B5EF4-FFF2-40B4-BE49-F238E27FC236}">
                <a16:creationId xmlns:a16="http://schemas.microsoft.com/office/drawing/2014/main" xmlns="" id="{AA99F5C2-49DA-4982-B282-1FAA023D1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9843" y="2020800"/>
            <a:ext cx="6464809" cy="4373253"/>
          </a:xfrm>
          <a:prstGeom prst="rect">
            <a:avLst/>
          </a:prstGeom>
        </p:spPr>
      </p:pic>
      <p:pic>
        <p:nvPicPr>
          <p:cNvPr id="19458" name="Picture 1" descr="image003">
            <a:extLst>
              <a:ext uri="{FF2B5EF4-FFF2-40B4-BE49-F238E27FC236}">
                <a16:creationId xmlns:a16="http://schemas.microsoft.com/office/drawing/2014/main" xmlns="" id="{F282BC42-9F1A-4AB4-9981-BAD4F7A84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1015" y="489414"/>
            <a:ext cx="1737786" cy="127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52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7822B-9251-401E-8151-974BF9EB3643}"/>
              </a:ext>
            </a:extLst>
          </p:cNvPr>
          <p:cNvSpPr>
            <a:spLocks noGrp="1"/>
          </p:cNvSpPr>
          <p:nvPr>
            <p:ph type="title"/>
          </p:nvPr>
        </p:nvSpPr>
        <p:spPr/>
        <p:txBody>
          <a:bodyPr/>
          <a:lstStyle/>
          <a:p>
            <a:r>
              <a:rPr lang="en-US" dirty="0"/>
              <a:t>Designated Hitter (DH)</a:t>
            </a:r>
            <a:br>
              <a:rPr lang="en-US" dirty="0"/>
            </a:br>
            <a:r>
              <a:rPr lang="en-US" dirty="0"/>
              <a:t>Rule 3-1-4</a:t>
            </a:r>
          </a:p>
        </p:txBody>
      </p:sp>
      <p:sp>
        <p:nvSpPr>
          <p:cNvPr id="3" name="Content Placeholder 2">
            <a:extLst>
              <a:ext uri="{FF2B5EF4-FFF2-40B4-BE49-F238E27FC236}">
                <a16:creationId xmlns:a16="http://schemas.microsoft.com/office/drawing/2014/main" xmlns="" id="{18143CC3-E3BA-4A84-84B1-54CC188731E5}"/>
              </a:ext>
            </a:extLst>
          </p:cNvPr>
          <p:cNvSpPr>
            <a:spLocks noGrp="1"/>
          </p:cNvSpPr>
          <p:nvPr>
            <p:ph idx="1"/>
          </p:nvPr>
        </p:nvSpPr>
        <p:spPr/>
        <p:txBody>
          <a:bodyPr/>
          <a:lstStyle/>
          <a:p>
            <a:r>
              <a:rPr lang="en-US" b="1" dirty="0"/>
              <a:t>ART. 4 . . . </a:t>
            </a:r>
            <a:r>
              <a:rPr lang="en-US" dirty="0"/>
              <a:t>A hitter may be (not mandatory) designated for any one starting player (not just pitchers) and all subsequent substitutes for that player in the game.  </a:t>
            </a:r>
            <a:r>
              <a:rPr lang="en-US" strike="sngStrike" dirty="0"/>
              <a:t>A starting defensive player cannot be listed as the designated hitter in the startup</a:t>
            </a:r>
            <a:r>
              <a:rPr lang="en-US" dirty="0"/>
              <a:t>.  A designated hitter for said player shall be selected prior to the start of the game, and his name shall be included on the lineup cards presented to the umpire-in-chief and to the official scorer. </a:t>
            </a:r>
          </a:p>
        </p:txBody>
      </p:sp>
      <p:sp>
        <p:nvSpPr>
          <p:cNvPr id="4" name="Footer Placeholder 3">
            <a:extLst>
              <a:ext uri="{FF2B5EF4-FFF2-40B4-BE49-F238E27FC236}">
                <a16:creationId xmlns:a16="http://schemas.microsoft.com/office/drawing/2014/main" xmlns="" id="{B27A7D35-9D65-4E86-953A-E2139BAB9784}"/>
              </a:ext>
            </a:extLst>
          </p:cNvPr>
          <p:cNvSpPr>
            <a:spLocks noGrp="1"/>
          </p:cNvSpPr>
          <p:nvPr>
            <p:ph type="ftr" sz="quarter" idx="11"/>
          </p:nvPr>
        </p:nvSpPr>
        <p:spPr/>
        <p:txBody>
          <a:bodyPr/>
          <a:lstStyle/>
          <a:p>
            <a:pPr>
              <a:defRPr/>
            </a:pPr>
            <a:r>
              <a:rPr lang="en-US"/>
              <a:t>www.nfhs.org</a:t>
            </a:r>
          </a:p>
        </p:txBody>
      </p:sp>
      <p:pic>
        <p:nvPicPr>
          <p:cNvPr id="20482" name="Picture 1" descr="image003">
            <a:extLst>
              <a:ext uri="{FF2B5EF4-FFF2-40B4-BE49-F238E27FC236}">
                <a16:creationId xmlns:a16="http://schemas.microsoft.com/office/drawing/2014/main" xmlns="" id="{D3922014-D81A-4DCD-B39A-6EC501D97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878" y="525464"/>
            <a:ext cx="1448486" cy="10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7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01F05-72ED-4851-85F2-0198715F8657}"/>
              </a:ext>
            </a:extLst>
          </p:cNvPr>
          <p:cNvSpPr>
            <a:spLocks noGrp="1"/>
          </p:cNvSpPr>
          <p:nvPr>
            <p:ph type="title"/>
          </p:nvPr>
        </p:nvSpPr>
        <p:spPr/>
        <p:txBody>
          <a:bodyPr/>
          <a:lstStyle/>
          <a:p>
            <a:r>
              <a:rPr lang="en-US" dirty="0"/>
              <a:t>Designated Hitter (DH)</a:t>
            </a:r>
            <a:br>
              <a:rPr lang="en-US" dirty="0"/>
            </a:br>
            <a:r>
              <a:rPr lang="en-US" dirty="0"/>
              <a:t>Rule 3-1-4</a:t>
            </a:r>
          </a:p>
        </p:txBody>
      </p:sp>
      <p:sp>
        <p:nvSpPr>
          <p:cNvPr id="3" name="Content Placeholder 2">
            <a:extLst>
              <a:ext uri="{FF2B5EF4-FFF2-40B4-BE49-F238E27FC236}">
                <a16:creationId xmlns:a16="http://schemas.microsoft.com/office/drawing/2014/main" xmlns="" id="{6BD47B4C-B3D4-4CF4-9B39-FA6575B4338B}"/>
              </a:ext>
            </a:extLst>
          </p:cNvPr>
          <p:cNvSpPr>
            <a:spLocks noGrp="1"/>
          </p:cNvSpPr>
          <p:nvPr>
            <p:ph idx="1"/>
          </p:nvPr>
        </p:nvSpPr>
        <p:spPr/>
        <p:txBody>
          <a:bodyPr/>
          <a:lstStyle/>
          <a:p>
            <a:r>
              <a:rPr lang="en-US" dirty="0"/>
              <a:t>A team forfeits the use of a designated hitter if it fails to declare a designated hitter prior to the game.  If a pinch hitter or pinch runner for the designated hitter is used, that player becomes the new designated hitter.  The player who was the designated hitter may re-enter as the designated hitter under the re-entry rule.  A designated hitter and the player for whom he is batting are locked into the batting order.  No multiple substitutions may be made that will alter the batting rotation.</a:t>
            </a:r>
          </a:p>
        </p:txBody>
      </p:sp>
      <p:sp>
        <p:nvSpPr>
          <p:cNvPr id="4" name="Footer Placeholder 3">
            <a:extLst>
              <a:ext uri="{FF2B5EF4-FFF2-40B4-BE49-F238E27FC236}">
                <a16:creationId xmlns:a16="http://schemas.microsoft.com/office/drawing/2014/main" xmlns="" id="{00640BAF-D8FA-44E0-9BE7-901581976789}"/>
              </a:ext>
            </a:extLst>
          </p:cNvPr>
          <p:cNvSpPr>
            <a:spLocks noGrp="1"/>
          </p:cNvSpPr>
          <p:nvPr>
            <p:ph type="ftr" sz="quarter" idx="11"/>
          </p:nvPr>
        </p:nvSpPr>
        <p:spPr/>
        <p:txBody>
          <a:bodyPr/>
          <a:lstStyle/>
          <a:p>
            <a:pPr>
              <a:defRPr/>
            </a:pPr>
            <a:r>
              <a:rPr lang="en-US"/>
              <a:t>www.nfhs.org</a:t>
            </a:r>
          </a:p>
        </p:txBody>
      </p:sp>
      <p:pic>
        <p:nvPicPr>
          <p:cNvPr id="21506" name="Picture 1" descr="image003">
            <a:extLst>
              <a:ext uri="{FF2B5EF4-FFF2-40B4-BE49-F238E27FC236}">
                <a16:creationId xmlns:a16="http://schemas.microsoft.com/office/drawing/2014/main" xmlns="" id="{7C0D251B-C90A-498E-B3AC-74EB04D44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129" y="525464"/>
            <a:ext cx="1639674"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24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FHSAA Baseball Administrator </a:t>
            </a:r>
          </a:p>
        </p:txBody>
      </p:sp>
      <p:sp>
        <p:nvSpPr>
          <p:cNvPr id="4" name="Footer Placeholder 3"/>
          <p:cNvSpPr>
            <a:spLocks noGrp="1"/>
          </p:cNvSpPr>
          <p:nvPr>
            <p:ph type="ftr" sz="quarter" idx="11"/>
          </p:nvPr>
        </p:nvSpPr>
        <p:spPr/>
        <p:txBody>
          <a:bodyPr/>
          <a:lstStyle/>
          <a:p>
            <a:pPr>
              <a:defRPr/>
            </a:pPr>
            <a:r>
              <a:rPr lang="en-US"/>
              <a:t>www.nfhs.org</a:t>
            </a:r>
          </a:p>
        </p:txBody>
      </p:sp>
      <p:pic>
        <p:nvPicPr>
          <p:cNvPr id="6146" name="Picture 2" descr="https://www.fhsaa.org/sites/default/files/imagecache/headshot_thumbnail/attachments/staff-images/Robbie%20Lindeman/lindem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9739" y="2548417"/>
            <a:ext cx="1618741" cy="2023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16905" y="2886093"/>
            <a:ext cx="4557562" cy="1477328"/>
          </a:xfrm>
          <a:prstGeom prst="rect">
            <a:avLst/>
          </a:prstGeom>
        </p:spPr>
        <p:txBody>
          <a:bodyPr wrap="square">
            <a:spAutoFit/>
          </a:bodyPr>
          <a:lstStyle/>
          <a:p>
            <a:endParaRPr lang="en-US" b="1" dirty="0">
              <a:solidFill>
                <a:srgbClr val="000000"/>
              </a:solidFill>
              <a:latin typeface="Helvetica" panose="020B0604020202020204" pitchFamily="34" charset="0"/>
            </a:endParaRPr>
          </a:p>
          <a:p>
            <a:r>
              <a:rPr lang="en-US" b="1" dirty="0">
                <a:solidFill>
                  <a:srgbClr val="000000"/>
                </a:solidFill>
                <a:latin typeface="Helvetica" panose="020B0604020202020204" pitchFamily="34" charset="0"/>
              </a:rPr>
              <a:t>Responsibilities:</a:t>
            </a:r>
          </a:p>
          <a:p>
            <a:r>
              <a:rPr lang="en-US" dirty="0">
                <a:solidFill>
                  <a:srgbClr val="000000"/>
                </a:solidFill>
                <a:latin typeface="Helvetica" panose="020B0604020202020204" pitchFamily="34" charset="0"/>
              </a:rPr>
              <a:t>Girls Volleyball Administrator</a:t>
            </a:r>
          </a:p>
          <a:p>
            <a:r>
              <a:rPr lang="en-US" dirty="0">
                <a:solidFill>
                  <a:srgbClr val="000000"/>
                </a:solidFill>
                <a:latin typeface="Helvetica" panose="020B0604020202020204" pitchFamily="34" charset="0"/>
              </a:rPr>
              <a:t>Wrestling Administrator</a:t>
            </a:r>
          </a:p>
          <a:p>
            <a:r>
              <a:rPr lang="en-US" dirty="0">
                <a:solidFill>
                  <a:srgbClr val="000000"/>
                </a:solidFill>
                <a:latin typeface="Helvetica" panose="020B0604020202020204" pitchFamily="34" charset="0"/>
              </a:rPr>
              <a:t>Baseball Administrator</a:t>
            </a:r>
            <a:endParaRPr lang="en-US" b="0" i="0" dirty="0">
              <a:solidFill>
                <a:srgbClr val="000000"/>
              </a:solidFill>
              <a:effectLst/>
              <a:latin typeface="Helvetica" panose="020B0604020202020204" pitchFamily="34" charset="0"/>
            </a:endParaRPr>
          </a:p>
        </p:txBody>
      </p:sp>
      <p:sp>
        <p:nvSpPr>
          <p:cNvPr id="6" name="Rectangle 5"/>
          <p:cNvSpPr/>
          <p:nvPr/>
        </p:nvSpPr>
        <p:spPr>
          <a:xfrm>
            <a:off x="4916905" y="2257668"/>
            <a:ext cx="4572000" cy="646331"/>
          </a:xfrm>
          <a:prstGeom prst="rect">
            <a:avLst/>
          </a:prstGeom>
        </p:spPr>
        <p:txBody>
          <a:bodyPr>
            <a:spAutoFit/>
          </a:bodyPr>
          <a:lstStyle/>
          <a:p>
            <a:r>
              <a:rPr lang="en-US" b="1" dirty="0">
                <a:solidFill>
                  <a:srgbClr val="000000"/>
                </a:solidFill>
                <a:latin typeface="Helvetica" panose="020B0604020202020204" pitchFamily="34" charset="0"/>
              </a:rPr>
              <a:t>Robbie Lindeman</a:t>
            </a:r>
            <a:r>
              <a:rPr lang="en-US" dirty="0"/>
              <a:t/>
            </a:r>
            <a:br>
              <a:rPr lang="en-US" dirty="0"/>
            </a:br>
            <a:r>
              <a:rPr lang="en-US" dirty="0">
                <a:solidFill>
                  <a:srgbClr val="000000"/>
                </a:solidFill>
                <a:latin typeface="Helvetica" panose="020B0604020202020204" pitchFamily="34" charset="0"/>
              </a:rPr>
              <a:t>Director of Athletics</a:t>
            </a:r>
            <a:endParaRPr lang="en-US" dirty="0"/>
          </a:p>
        </p:txBody>
      </p:sp>
      <p:sp>
        <p:nvSpPr>
          <p:cNvPr id="7" name="Rectangle 6"/>
          <p:cNvSpPr/>
          <p:nvPr/>
        </p:nvSpPr>
        <p:spPr>
          <a:xfrm>
            <a:off x="4916905" y="4248678"/>
            <a:ext cx="4572000" cy="923330"/>
          </a:xfrm>
          <a:prstGeom prst="rect">
            <a:avLst/>
          </a:prstGeom>
        </p:spPr>
        <p:txBody>
          <a:bodyPr>
            <a:spAutoFit/>
          </a:bodyPr>
          <a:lstStyle/>
          <a:p>
            <a:endParaRPr lang="en-US" b="1" dirty="0">
              <a:solidFill>
                <a:srgbClr val="000000"/>
              </a:solidFill>
              <a:latin typeface="Helvetica" panose="020B0604020202020204" pitchFamily="34" charset="0"/>
            </a:endParaRPr>
          </a:p>
          <a:p>
            <a:r>
              <a:rPr lang="en-US" b="1" dirty="0" err="1">
                <a:solidFill>
                  <a:srgbClr val="000000"/>
                </a:solidFill>
                <a:latin typeface="Helvetica" panose="020B0604020202020204" pitchFamily="34" charset="0"/>
              </a:rPr>
              <a:t>Ph</a:t>
            </a:r>
            <a:r>
              <a:rPr lang="en-US" b="1" dirty="0">
                <a:solidFill>
                  <a:srgbClr val="000000"/>
                </a:solidFill>
                <a:latin typeface="Helvetica" panose="020B0604020202020204" pitchFamily="34" charset="0"/>
              </a:rPr>
              <a:t>:</a:t>
            </a:r>
            <a:r>
              <a:rPr lang="en-US" dirty="0">
                <a:solidFill>
                  <a:srgbClr val="000000"/>
                </a:solidFill>
                <a:latin typeface="Helvetica" panose="020B0604020202020204" pitchFamily="34" charset="0"/>
              </a:rPr>
              <a:t> (352) 372-9551 x260</a:t>
            </a:r>
            <a:r>
              <a:rPr lang="en-US" dirty="0"/>
              <a:t/>
            </a:r>
            <a:br>
              <a:rPr lang="en-US" dirty="0"/>
            </a:br>
            <a:r>
              <a:rPr lang="en-US" dirty="0">
                <a:solidFill>
                  <a:srgbClr val="2E8B57"/>
                </a:solidFill>
                <a:latin typeface="Helvetica" panose="020B0604020202020204" pitchFamily="34" charset="0"/>
                <a:hlinkClick r:id="rId3"/>
              </a:rPr>
              <a:t>rlindeman@fhsaa.org</a:t>
            </a:r>
            <a:endParaRPr lang="en-US" dirty="0"/>
          </a:p>
        </p:txBody>
      </p:sp>
      <p:pic>
        <p:nvPicPr>
          <p:cNvPr id="2050" name="Picture 1" descr="image003">
            <a:extLst>
              <a:ext uri="{FF2B5EF4-FFF2-40B4-BE49-F238E27FC236}">
                <a16:creationId xmlns:a16="http://schemas.microsoft.com/office/drawing/2014/main" xmlns="" id="{14B9ACFC-1A25-4D61-942D-B06AB27E7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392" y="5172008"/>
            <a:ext cx="1579277" cy="11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098DF94C-AA68-4EC8-8795-5D5CF8FE1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677" y="460227"/>
            <a:ext cx="2086736" cy="1729195"/>
          </a:xfrm>
          <a:prstGeom prst="rect">
            <a:avLst/>
          </a:prstGeom>
        </p:spPr>
      </p:pic>
      <p:pic>
        <p:nvPicPr>
          <p:cNvPr id="10" name="Picture 9">
            <a:extLst>
              <a:ext uri="{FF2B5EF4-FFF2-40B4-BE49-F238E27FC236}">
                <a16:creationId xmlns:a16="http://schemas.microsoft.com/office/drawing/2014/main" xmlns="" id="{8B8436B1-54E1-4B17-BEB3-72DB11990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677" y="460226"/>
            <a:ext cx="2086736" cy="1729195"/>
          </a:xfrm>
          <a:prstGeom prst="rect">
            <a:avLst/>
          </a:prstGeom>
        </p:spPr>
      </p:pic>
    </p:spTree>
    <p:extLst>
      <p:ext uri="{BB962C8B-B14F-4D97-AF65-F5344CB8AC3E}">
        <p14:creationId xmlns:p14="http://schemas.microsoft.com/office/powerpoint/2010/main" val="220192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01F05-72ED-4851-85F2-0198715F8657}"/>
              </a:ext>
            </a:extLst>
          </p:cNvPr>
          <p:cNvSpPr>
            <a:spLocks noGrp="1"/>
          </p:cNvSpPr>
          <p:nvPr>
            <p:ph type="title"/>
          </p:nvPr>
        </p:nvSpPr>
        <p:spPr/>
        <p:txBody>
          <a:bodyPr/>
          <a:lstStyle/>
          <a:p>
            <a:r>
              <a:rPr lang="en-US" dirty="0"/>
              <a:t>Designated Hitter (DH)</a:t>
            </a:r>
            <a:br>
              <a:rPr lang="en-US" dirty="0"/>
            </a:br>
            <a:r>
              <a:rPr lang="en-US" dirty="0"/>
              <a:t>Rule 3-1-4</a:t>
            </a:r>
          </a:p>
        </p:txBody>
      </p:sp>
      <p:sp>
        <p:nvSpPr>
          <p:cNvPr id="3" name="Content Placeholder 2">
            <a:extLst>
              <a:ext uri="{FF2B5EF4-FFF2-40B4-BE49-F238E27FC236}">
                <a16:creationId xmlns:a16="http://schemas.microsoft.com/office/drawing/2014/main" xmlns="" id="{6BD47B4C-B3D4-4CF4-9B39-FA6575B4338B}"/>
              </a:ext>
            </a:extLst>
          </p:cNvPr>
          <p:cNvSpPr>
            <a:spLocks noGrp="1"/>
          </p:cNvSpPr>
          <p:nvPr>
            <p:ph idx="1"/>
          </p:nvPr>
        </p:nvSpPr>
        <p:spPr/>
        <p:txBody>
          <a:bodyPr/>
          <a:lstStyle/>
          <a:p>
            <a:r>
              <a:rPr lang="en-US" strike="sngStrike" dirty="0"/>
              <a:t>The role of the designated hitter is terminated for the remainder of the game when:</a:t>
            </a:r>
            <a:r>
              <a:rPr lang="en-US" dirty="0"/>
              <a:t> </a:t>
            </a:r>
            <a:r>
              <a:rPr lang="en-US" u="sng" dirty="0"/>
              <a:t>A designated hitter may be used in one of the two scenarios:</a:t>
            </a:r>
          </a:p>
          <a:p>
            <a:r>
              <a:rPr lang="en-US" dirty="0" err="1"/>
              <a:t>a</a:t>
            </a:r>
            <a:r>
              <a:rPr lang="en-US" strike="sngStrike" dirty="0" err="1"/>
              <a:t>.The</a:t>
            </a:r>
            <a:r>
              <a:rPr lang="en-US" strike="sngStrike" dirty="0"/>
              <a:t> defensive player, or any previous defensive player for whom the designated hitter batted, subsequently bats, pinch-hits, or pinch-runs for the designated hitter; or </a:t>
            </a:r>
          </a:p>
          <a:p>
            <a:r>
              <a:rPr lang="en-US" dirty="0"/>
              <a:t>a. </a:t>
            </a:r>
            <a:r>
              <a:rPr lang="en-US" u="sng" dirty="0"/>
              <a:t>The designated hitter may be a tenth starter hitting for any one of the nine starting defensive players.  If the designated hitter (DH) is used in this manner, the role of the DH is terminated for the remainder of the game when:</a:t>
            </a:r>
          </a:p>
          <a:p>
            <a:endParaRPr lang="en-US" dirty="0"/>
          </a:p>
        </p:txBody>
      </p:sp>
      <p:sp>
        <p:nvSpPr>
          <p:cNvPr id="4" name="Footer Placeholder 3">
            <a:extLst>
              <a:ext uri="{FF2B5EF4-FFF2-40B4-BE49-F238E27FC236}">
                <a16:creationId xmlns:a16="http://schemas.microsoft.com/office/drawing/2014/main" xmlns="" id="{00640BAF-D8FA-44E0-9BE7-901581976789}"/>
              </a:ext>
            </a:extLst>
          </p:cNvPr>
          <p:cNvSpPr>
            <a:spLocks noGrp="1"/>
          </p:cNvSpPr>
          <p:nvPr>
            <p:ph type="ftr" sz="quarter" idx="11"/>
          </p:nvPr>
        </p:nvSpPr>
        <p:spPr/>
        <p:txBody>
          <a:bodyPr/>
          <a:lstStyle/>
          <a:p>
            <a:pPr>
              <a:defRPr/>
            </a:pPr>
            <a:r>
              <a:rPr lang="en-US"/>
              <a:t>www.nfhs.org</a:t>
            </a:r>
          </a:p>
        </p:txBody>
      </p:sp>
      <p:pic>
        <p:nvPicPr>
          <p:cNvPr id="22530" name="Picture 1" descr="image003">
            <a:extLst>
              <a:ext uri="{FF2B5EF4-FFF2-40B4-BE49-F238E27FC236}">
                <a16:creationId xmlns:a16="http://schemas.microsoft.com/office/drawing/2014/main" xmlns="" id="{029DAF2A-3727-4E3E-AB97-BE8EEA488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015" y="568723"/>
            <a:ext cx="1521934" cy="111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64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01F05-72ED-4851-85F2-0198715F8657}"/>
              </a:ext>
            </a:extLst>
          </p:cNvPr>
          <p:cNvSpPr>
            <a:spLocks noGrp="1"/>
          </p:cNvSpPr>
          <p:nvPr>
            <p:ph type="title"/>
          </p:nvPr>
        </p:nvSpPr>
        <p:spPr/>
        <p:txBody>
          <a:bodyPr/>
          <a:lstStyle/>
          <a:p>
            <a:r>
              <a:rPr lang="en-US" dirty="0"/>
              <a:t>Designated Hitter (DH)</a:t>
            </a:r>
            <a:br>
              <a:rPr lang="en-US" dirty="0"/>
            </a:br>
            <a:r>
              <a:rPr lang="en-US" dirty="0"/>
              <a:t>Rule 3-1-4</a:t>
            </a:r>
          </a:p>
        </p:txBody>
      </p:sp>
      <p:sp>
        <p:nvSpPr>
          <p:cNvPr id="3" name="Content Placeholder 2">
            <a:extLst>
              <a:ext uri="{FF2B5EF4-FFF2-40B4-BE49-F238E27FC236}">
                <a16:creationId xmlns:a16="http://schemas.microsoft.com/office/drawing/2014/main" xmlns="" id="{6BD47B4C-B3D4-4CF4-9B39-FA6575B4338B}"/>
              </a:ext>
            </a:extLst>
          </p:cNvPr>
          <p:cNvSpPr>
            <a:spLocks noGrp="1"/>
          </p:cNvSpPr>
          <p:nvPr>
            <p:ph idx="1"/>
          </p:nvPr>
        </p:nvSpPr>
        <p:spPr/>
        <p:txBody>
          <a:bodyPr/>
          <a:lstStyle/>
          <a:p>
            <a:r>
              <a:rPr lang="en-US" u="sng" dirty="0"/>
              <a:t>1.    The defensive player, or any previous defensive player for whom the designated hitter batted, subsequently bats, pinch-hits, or pinch-runs for the designated hitter; or</a:t>
            </a:r>
          </a:p>
          <a:p>
            <a:r>
              <a:rPr lang="en-US" u="sng" dirty="0"/>
              <a:t>2.    The designated hitter or any previous designated hitter assumes a defensive position.</a:t>
            </a:r>
          </a:p>
          <a:p>
            <a:pPr marL="0" indent="0">
              <a:buNone/>
            </a:pPr>
            <a:endParaRPr lang="en-US" dirty="0"/>
          </a:p>
          <a:p>
            <a:pPr marL="0" indent="0">
              <a:buNone/>
            </a:pPr>
            <a:endParaRPr lang="en-US" dirty="0"/>
          </a:p>
          <a:p>
            <a:pPr marL="0" indent="0">
              <a:buNone/>
            </a:pPr>
            <a:endParaRPr lang="en-US" b="1" dirty="0"/>
          </a:p>
        </p:txBody>
      </p:sp>
      <p:sp>
        <p:nvSpPr>
          <p:cNvPr id="4" name="Footer Placeholder 3">
            <a:extLst>
              <a:ext uri="{FF2B5EF4-FFF2-40B4-BE49-F238E27FC236}">
                <a16:creationId xmlns:a16="http://schemas.microsoft.com/office/drawing/2014/main" xmlns="" id="{00640BAF-D8FA-44E0-9BE7-901581976789}"/>
              </a:ext>
            </a:extLst>
          </p:cNvPr>
          <p:cNvSpPr>
            <a:spLocks noGrp="1"/>
          </p:cNvSpPr>
          <p:nvPr>
            <p:ph type="ftr" sz="quarter" idx="11"/>
          </p:nvPr>
        </p:nvSpPr>
        <p:spPr/>
        <p:txBody>
          <a:bodyPr/>
          <a:lstStyle/>
          <a:p>
            <a:pPr>
              <a:defRPr/>
            </a:pPr>
            <a:r>
              <a:rPr lang="en-US"/>
              <a:t>www.nfhs.org</a:t>
            </a:r>
          </a:p>
        </p:txBody>
      </p:sp>
      <p:pic>
        <p:nvPicPr>
          <p:cNvPr id="23554" name="Picture 1" descr="image003">
            <a:extLst>
              <a:ext uri="{FF2B5EF4-FFF2-40B4-BE49-F238E27FC236}">
                <a16:creationId xmlns:a16="http://schemas.microsoft.com/office/drawing/2014/main" xmlns="" id="{3630BAB1-46B3-44DD-BD79-23C5533FE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015" y="595132"/>
            <a:ext cx="1544867" cy="113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35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01F05-72ED-4851-85F2-0198715F8657}"/>
              </a:ext>
            </a:extLst>
          </p:cNvPr>
          <p:cNvSpPr>
            <a:spLocks noGrp="1"/>
          </p:cNvSpPr>
          <p:nvPr>
            <p:ph type="title"/>
          </p:nvPr>
        </p:nvSpPr>
        <p:spPr/>
        <p:txBody>
          <a:bodyPr/>
          <a:lstStyle/>
          <a:p>
            <a:r>
              <a:rPr lang="en-US" dirty="0"/>
              <a:t>Designated Hitter (DH)</a:t>
            </a:r>
            <a:br>
              <a:rPr lang="en-US" dirty="0"/>
            </a:br>
            <a:r>
              <a:rPr lang="en-US" dirty="0"/>
              <a:t>Rule 3-1-4</a:t>
            </a:r>
          </a:p>
        </p:txBody>
      </p:sp>
      <p:sp>
        <p:nvSpPr>
          <p:cNvPr id="3" name="Content Placeholder 2">
            <a:extLst>
              <a:ext uri="{FF2B5EF4-FFF2-40B4-BE49-F238E27FC236}">
                <a16:creationId xmlns:a16="http://schemas.microsoft.com/office/drawing/2014/main" xmlns="" id="{6BD47B4C-B3D4-4CF4-9B39-FA6575B4338B}"/>
              </a:ext>
            </a:extLst>
          </p:cNvPr>
          <p:cNvSpPr>
            <a:spLocks noGrp="1"/>
          </p:cNvSpPr>
          <p:nvPr>
            <p:ph idx="1"/>
          </p:nvPr>
        </p:nvSpPr>
        <p:spPr/>
        <p:txBody>
          <a:bodyPr/>
          <a:lstStyle/>
          <a:p>
            <a:r>
              <a:rPr lang="en-US" b="1" dirty="0"/>
              <a:t>Rationale:</a:t>
            </a:r>
          </a:p>
          <a:p>
            <a:pPr marL="0" indent="0">
              <a:buNone/>
            </a:pPr>
            <a:r>
              <a:rPr lang="en-US" dirty="0"/>
              <a:t>This rule change will provide coaches some options to strategize how to keep their better players in the game, to contribute to the offensive output of the team and give another player a chance to participate on defense. In addition, considering the pitch count rules, this change would help pitchers to keep their bat (because they are typically the best hitter) in the game, but can come out of the game to protect their arms from overuse.</a:t>
            </a:r>
          </a:p>
        </p:txBody>
      </p:sp>
      <p:sp>
        <p:nvSpPr>
          <p:cNvPr id="4" name="Footer Placeholder 3">
            <a:extLst>
              <a:ext uri="{FF2B5EF4-FFF2-40B4-BE49-F238E27FC236}">
                <a16:creationId xmlns:a16="http://schemas.microsoft.com/office/drawing/2014/main" xmlns="" id="{00640BAF-D8FA-44E0-9BE7-901581976789}"/>
              </a:ext>
            </a:extLst>
          </p:cNvPr>
          <p:cNvSpPr>
            <a:spLocks noGrp="1"/>
          </p:cNvSpPr>
          <p:nvPr>
            <p:ph type="ftr" sz="quarter" idx="11"/>
          </p:nvPr>
        </p:nvSpPr>
        <p:spPr/>
        <p:txBody>
          <a:bodyPr/>
          <a:lstStyle/>
          <a:p>
            <a:pPr>
              <a:defRPr/>
            </a:pPr>
            <a:r>
              <a:rPr lang="en-US"/>
              <a:t>www.nfhs.org</a:t>
            </a:r>
          </a:p>
        </p:txBody>
      </p:sp>
      <p:pic>
        <p:nvPicPr>
          <p:cNvPr id="24578" name="Picture 1" descr="image003">
            <a:extLst>
              <a:ext uri="{FF2B5EF4-FFF2-40B4-BE49-F238E27FC236}">
                <a16:creationId xmlns:a16="http://schemas.microsoft.com/office/drawing/2014/main" xmlns="" id="{FBE9FBBC-2899-4537-BA95-E6D1CB623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334" y="5448547"/>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FHSAA Rules Changes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1630" y="1"/>
            <a:ext cx="2360370" cy="2150296"/>
          </a:xfrm>
          <a:prstGeom prst="rect">
            <a:avLst/>
          </a:prstGeom>
        </p:spPr>
      </p:pic>
      <p:pic>
        <p:nvPicPr>
          <p:cNvPr id="25602" name="Picture 1" descr="image003">
            <a:extLst>
              <a:ext uri="{FF2B5EF4-FFF2-40B4-BE49-F238E27FC236}">
                <a16:creationId xmlns:a16="http://schemas.microsoft.com/office/drawing/2014/main" xmlns="" id="{5B7E90F8-B8B6-49C0-A6DA-847E01AA9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5" y="165099"/>
            <a:ext cx="2015274" cy="148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967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DE629-43C9-4E78-8BD0-1F1AE81987FE}"/>
              </a:ext>
            </a:extLst>
          </p:cNvPr>
          <p:cNvSpPr>
            <a:spLocks noGrp="1"/>
          </p:cNvSpPr>
          <p:nvPr>
            <p:ph type="title"/>
          </p:nvPr>
        </p:nvSpPr>
        <p:spPr/>
        <p:txBody>
          <a:bodyPr/>
          <a:lstStyle/>
          <a:p>
            <a:r>
              <a:rPr lang="en-US" dirty="0"/>
              <a:t>IMPORTANT DATES </a:t>
            </a:r>
          </a:p>
        </p:txBody>
      </p:sp>
      <p:sp>
        <p:nvSpPr>
          <p:cNvPr id="3" name="Content Placeholder 2">
            <a:extLst>
              <a:ext uri="{FF2B5EF4-FFF2-40B4-BE49-F238E27FC236}">
                <a16:creationId xmlns:a16="http://schemas.microsoft.com/office/drawing/2014/main" xmlns="" id="{4F51B607-E89F-45C1-819B-AE8E2D3622E4}"/>
              </a:ext>
            </a:extLst>
          </p:cNvPr>
          <p:cNvSpPr>
            <a:spLocks noGrp="1"/>
          </p:cNvSpPr>
          <p:nvPr>
            <p:ph idx="1"/>
          </p:nvPr>
        </p:nvSpPr>
        <p:spPr/>
        <p:txBody>
          <a:bodyPr/>
          <a:lstStyle/>
          <a:p>
            <a:pPr marL="0" indent="0">
              <a:buNone/>
            </a:pPr>
            <a:r>
              <a:rPr lang="en-US" sz="2000" b="1" dirty="0"/>
              <a:t>First practice date (Week 30) – Jan. 20</a:t>
            </a:r>
            <a:br>
              <a:rPr lang="en-US" sz="2000" b="1" dirty="0"/>
            </a:br>
            <a:endParaRPr lang="en-US" sz="2000" b="1" dirty="0"/>
          </a:p>
          <a:p>
            <a:pPr marL="0" indent="0">
              <a:buNone/>
            </a:pPr>
            <a:r>
              <a:rPr lang="en-US" sz="2000" b="1" dirty="0"/>
              <a:t>Game schedules due (Week 32) – Feb. 3</a:t>
            </a:r>
            <a:br>
              <a:rPr lang="en-US" sz="2000" b="1" dirty="0"/>
            </a:br>
            <a:endParaRPr lang="en-US" sz="2000" b="1" dirty="0"/>
          </a:p>
          <a:p>
            <a:pPr marL="0" indent="0">
              <a:buNone/>
            </a:pPr>
            <a:r>
              <a:rPr lang="en-US" sz="2000" b="1" dirty="0"/>
              <a:t>Preseason classic tournaments (Week 33) – Feb. 10-15</a:t>
            </a:r>
            <a:br>
              <a:rPr lang="en-US" sz="2000" b="1" dirty="0"/>
            </a:br>
            <a:endParaRPr lang="en-US" sz="2000" b="1" dirty="0"/>
          </a:p>
          <a:p>
            <a:pPr marL="0" indent="0">
              <a:buNone/>
            </a:pPr>
            <a:r>
              <a:rPr lang="en-US" sz="2000" b="1" dirty="0"/>
              <a:t>First regular season playing date (Week 34) – Feb. 17</a:t>
            </a:r>
            <a:br>
              <a:rPr lang="en-US" sz="2000" b="1" dirty="0"/>
            </a:br>
            <a:endParaRPr lang="en-US" sz="2000" b="1" dirty="0"/>
          </a:p>
          <a:p>
            <a:pPr marL="0" indent="0">
              <a:buNone/>
            </a:pPr>
            <a:r>
              <a:rPr lang="en-US" sz="2000" b="1" dirty="0"/>
              <a:t>Roster due on Home Campus (Week 34) – Feb. 17</a:t>
            </a:r>
            <a:br>
              <a:rPr lang="en-US" sz="2000" b="1" dirty="0"/>
            </a:br>
            <a:endParaRPr lang="en-US" sz="2000" b="1" dirty="0"/>
          </a:p>
          <a:p>
            <a:pPr marL="0" indent="0">
              <a:buNone/>
            </a:pPr>
            <a:r>
              <a:rPr lang="en-US" sz="2000" b="1" dirty="0"/>
              <a:t>Last date for a regular season contest for district tournament </a:t>
            </a:r>
          </a:p>
          <a:p>
            <a:pPr marL="0" indent="0">
              <a:buNone/>
            </a:pPr>
            <a:r>
              <a:rPr lang="en-US" sz="2000" b="1" dirty="0"/>
              <a:t>ranking (Week 42) – April 18</a:t>
            </a:r>
            <a:br>
              <a:rPr lang="en-US" sz="2000" b="1" dirty="0"/>
            </a:br>
            <a:endParaRPr lang="en-US" sz="2000" b="1" dirty="0"/>
          </a:p>
          <a:p>
            <a:pPr marL="0" indent="0">
              <a:buNone/>
            </a:pPr>
            <a:r>
              <a:rPr lang="en-US" sz="2000" b="1" dirty="0"/>
              <a:t>Last regular season playing date (Week 43) – April  25</a:t>
            </a:r>
          </a:p>
          <a:p>
            <a:endParaRPr lang="en-US" dirty="0"/>
          </a:p>
        </p:txBody>
      </p:sp>
      <p:sp>
        <p:nvSpPr>
          <p:cNvPr id="4" name="Footer Placeholder 3">
            <a:extLst>
              <a:ext uri="{FF2B5EF4-FFF2-40B4-BE49-F238E27FC236}">
                <a16:creationId xmlns:a16="http://schemas.microsoft.com/office/drawing/2014/main" xmlns="" id="{4EDA363C-620B-418D-9928-E239599E3810}"/>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04252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FB473-D9D8-4AEC-B925-D07C35766FFF}"/>
              </a:ext>
            </a:extLst>
          </p:cNvPr>
          <p:cNvSpPr>
            <a:spLocks noGrp="1"/>
          </p:cNvSpPr>
          <p:nvPr>
            <p:ph type="title"/>
          </p:nvPr>
        </p:nvSpPr>
        <p:spPr/>
        <p:txBody>
          <a:bodyPr/>
          <a:lstStyle/>
          <a:p>
            <a:r>
              <a:rPr lang="en-US" dirty="0"/>
              <a:t>IMPORTANT DATES – State Series </a:t>
            </a:r>
          </a:p>
        </p:txBody>
      </p:sp>
      <p:sp>
        <p:nvSpPr>
          <p:cNvPr id="3" name="Content Placeholder 2">
            <a:extLst>
              <a:ext uri="{FF2B5EF4-FFF2-40B4-BE49-F238E27FC236}">
                <a16:creationId xmlns:a16="http://schemas.microsoft.com/office/drawing/2014/main" xmlns="" id="{CB90F651-1DEB-47E7-9085-99B434962ABF}"/>
              </a:ext>
            </a:extLst>
          </p:cNvPr>
          <p:cNvSpPr>
            <a:spLocks noGrp="1"/>
          </p:cNvSpPr>
          <p:nvPr>
            <p:ph idx="1"/>
          </p:nvPr>
        </p:nvSpPr>
        <p:spPr/>
        <p:txBody>
          <a:bodyPr/>
          <a:lstStyle/>
          <a:p>
            <a:r>
              <a:rPr lang="en-US" dirty="0"/>
              <a:t>District Tournament </a:t>
            </a:r>
          </a:p>
          <a:p>
            <a:pPr lvl="1"/>
            <a:r>
              <a:rPr lang="en-US" dirty="0"/>
              <a:t>Monday April 27- Friday May 1</a:t>
            </a:r>
          </a:p>
          <a:p>
            <a:pPr lvl="1"/>
            <a:endParaRPr lang="en-US" dirty="0"/>
          </a:p>
          <a:p>
            <a:pPr lvl="1"/>
            <a:endParaRPr lang="en-US" dirty="0"/>
          </a:p>
          <a:p>
            <a:pPr lvl="1"/>
            <a:r>
              <a:rPr lang="en-US" dirty="0"/>
              <a:t>Regional Tournament </a:t>
            </a:r>
          </a:p>
          <a:p>
            <a:pPr lvl="2"/>
            <a:r>
              <a:rPr lang="en-US" dirty="0"/>
              <a:t>Regional </a:t>
            </a:r>
            <a:r>
              <a:rPr lang="en-US" dirty="0" err="1"/>
              <a:t>Quaterfinals</a:t>
            </a:r>
            <a:r>
              <a:rPr lang="en-US" dirty="0"/>
              <a:t> May 7 and May 8</a:t>
            </a:r>
          </a:p>
          <a:p>
            <a:pPr lvl="2"/>
            <a:r>
              <a:rPr lang="en-US" dirty="0"/>
              <a:t>Regional Semifinals  May 12 and May 13</a:t>
            </a:r>
          </a:p>
          <a:p>
            <a:pPr lvl="2"/>
            <a:r>
              <a:rPr lang="en-US" dirty="0"/>
              <a:t>Regional Finals 	May 16 and May 19</a:t>
            </a:r>
          </a:p>
          <a:p>
            <a:pPr lvl="2"/>
            <a:endParaRPr lang="en-US" dirty="0"/>
          </a:p>
          <a:p>
            <a:pPr lvl="2"/>
            <a:r>
              <a:rPr lang="en-US" dirty="0"/>
              <a:t>STATE CHAMPIONSHIPS </a:t>
            </a:r>
          </a:p>
          <a:p>
            <a:pPr lvl="3"/>
            <a:r>
              <a:rPr lang="en-US" dirty="0"/>
              <a:t>Wednesday May 20 – Saturday May 23</a:t>
            </a:r>
          </a:p>
          <a:p>
            <a:pPr lvl="3"/>
            <a:r>
              <a:rPr lang="en-US" dirty="0"/>
              <a:t>Monday May 25 – Wednesday 27 </a:t>
            </a:r>
          </a:p>
        </p:txBody>
      </p:sp>
      <p:sp>
        <p:nvSpPr>
          <p:cNvPr id="4" name="Footer Placeholder 3">
            <a:extLst>
              <a:ext uri="{FF2B5EF4-FFF2-40B4-BE49-F238E27FC236}">
                <a16:creationId xmlns:a16="http://schemas.microsoft.com/office/drawing/2014/main" xmlns="" id="{0E8CC846-B582-479C-B2B4-6F2320F0A4F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714737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9A1F1-BB47-43CC-858E-161352B72587}"/>
              </a:ext>
            </a:extLst>
          </p:cNvPr>
          <p:cNvSpPr>
            <a:spLocks noGrp="1"/>
          </p:cNvSpPr>
          <p:nvPr>
            <p:ph type="title"/>
          </p:nvPr>
        </p:nvSpPr>
        <p:spPr/>
        <p:txBody>
          <a:bodyPr/>
          <a:lstStyle/>
          <a:p>
            <a:r>
              <a:rPr lang="en-US" dirty="0"/>
              <a:t>Points of emphasis</a:t>
            </a:r>
          </a:p>
        </p:txBody>
      </p:sp>
      <p:sp>
        <p:nvSpPr>
          <p:cNvPr id="3" name="Text Placeholder 2">
            <a:extLst>
              <a:ext uri="{FF2B5EF4-FFF2-40B4-BE49-F238E27FC236}">
                <a16:creationId xmlns:a16="http://schemas.microsoft.com/office/drawing/2014/main" xmlns="" id="{7DEE91B7-9CE3-4344-8442-EF1467ED59BB}"/>
              </a:ext>
            </a:extLst>
          </p:cNvPr>
          <p:cNvSpPr>
            <a:spLocks noGrp="1"/>
          </p:cNvSpPr>
          <p:nvPr>
            <p:ph type="body" idx="1"/>
          </p:nvPr>
        </p:nvSpPr>
        <p:spPr/>
        <p:txBody>
          <a:bodyPr/>
          <a:lstStyle/>
          <a:p>
            <a:endParaRPr lang="en-US"/>
          </a:p>
        </p:txBody>
      </p:sp>
      <p:pic>
        <p:nvPicPr>
          <p:cNvPr id="30722" name="Picture 1" descr="image003">
            <a:extLst>
              <a:ext uri="{FF2B5EF4-FFF2-40B4-BE49-F238E27FC236}">
                <a16:creationId xmlns:a16="http://schemas.microsoft.com/office/drawing/2014/main" xmlns="" id="{1C688915-6310-424B-AAD0-C7434FFD1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0" y="5382705"/>
            <a:ext cx="1533175" cy="112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8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A3A4A-1FC3-45E9-B428-0E6BDCF57E36}"/>
              </a:ext>
            </a:extLst>
          </p:cNvPr>
          <p:cNvSpPr>
            <a:spLocks noGrp="1"/>
          </p:cNvSpPr>
          <p:nvPr>
            <p:ph type="title"/>
          </p:nvPr>
        </p:nvSpPr>
        <p:spPr/>
        <p:txBody>
          <a:bodyPr/>
          <a:lstStyle/>
          <a:p>
            <a:r>
              <a:rPr lang="en-US" dirty="0"/>
              <a:t>Designated hitter</a:t>
            </a:r>
          </a:p>
        </p:txBody>
      </p:sp>
      <p:sp>
        <p:nvSpPr>
          <p:cNvPr id="4" name="Footer Placeholder 3">
            <a:extLst>
              <a:ext uri="{FF2B5EF4-FFF2-40B4-BE49-F238E27FC236}">
                <a16:creationId xmlns:a16="http://schemas.microsoft.com/office/drawing/2014/main" xmlns="" id="{EF1765A3-483A-4323-BC40-2FF480BAB2FD}"/>
              </a:ext>
            </a:extLst>
          </p:cNvPr>
          <p:cNvSpPr>
            <a:spLocks noGrp="1"/>
          </p:cNvSpPr>
          <p:nvPr>
            <p:ph type="ftr" sz="quarter" idx="11"/>
          </p:nvPr>
        </p:nvSpPr>
        <p:spPr/>
        <p:txBody>
          <a:bodyPr/>
          <a:lstStyle/>
          <a:p>
            <a:pPr>
              <a:defRPr/>
            </a:pPr>
            <a:r>
              <a:rPr lang="en-US"/>
              <a:t>www.nfhs.org</a:t>
            </a:r>
          </a:p>
        </p:txBody>
      </p:sp>
      <p:pic>
        <p:nvPicPr>
          <p:cNvPr id="10" name="Content Placeholder 9" descr="A screenshot of a cell phone&#10;&#10;Description automatically generated">
            <a:extLst>
              <a:ext uri="{FF2B5EF4-FFF2-40B4-BE49-F238E27FC236}">
                <a16:creationId xmlns:a16="http://schemas.microsoft.com/office/drawing/2014/main" xmlns="" id="{CB87418E-AC09-4BF6-A2DD-47D185A3F36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4185" y="2047921"/>
            <a:ext cx="4624564" cy="4338637"/>
          </a:xfrm>
        </p:spPr>
      </p:pic>
      <p:sp>
        <p:nvSpPr>
          <p:cNvPr id="3" name="Rectangle 2">
            <a:extLst>
              <a:ext uri="{FF2B5EF4-FFF2-40B4-BE49-F238E27FC236}">
                <a16:creationId xmlns:a16="http://schemas.microsoft.com/office/drawing/2014/main" xmlns="" id="{45D882DC-538C-4BF4-BC70-608F6EB3200F}"/>
              </a:ext>
            </a:extLst>
          </p:cNvPr>
          <p:cNvSpPr/>
          <p:nvPr/>
        </p:nvSpPr>
        <p:spPr>
          <a:xfrm>
            <a:off x="6177532" y="2968853"/>
            <a:ext cx="5559445" cy="2677656"/>
          </a:xfrm>
          <a:prstGeom prst="rect">
            <a:avLst/>
          </a:prstGeom>
        </p:spPr>
        <p:txBody>
          <a:bodyPr wrap="square">
            <a:spAutoFit/>
          </a:bodyPr>
          <a:lstStyle/>
          <a:p>
            <a:r>
              <a:rPr lang="en-US" sz="2400" dirty="0"/>
              <a:t>There are now two options when using a designated hitter: the standard DH and the player/DH. Teams may also still choose to start the game without using a designated hitter (straight 9). All options must be declared prior to the start of the game.</a:t>
            </a:r>
            <a:endParaRPr lang="en-US" sz="3200" dirty="0">
              <a:latin typeface="Palatino"/>
            </a:endParaRPr>
          </a:p>
        </p:txBody>
      </p:sp>
      <p:pic>
        <p:nvPicPr>
          <p:cNvPr id="31747" name="Picture 1" descr="image003">
            <a:extLst>
              <a:ext uri="{FF2B5EF4-FFF2-40B4-BE49-F238E27FC236}">
                <a16:creationId xmlns:a16="http://schemas.microsoft.com/office/drawing/2014/main" xmlns="" id="{BDB39A29-DFAB-48A9-8657-0E4CB5D82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34"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08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784FB-E800-4199-A207-34900A739CD2}"/>
              </a:ext>
            </a:extLst>
          </p:cNvPr>
          <p:cNvSpPr>
            <a:spLocks noGrp="1"/>
          </p:cNvSpPr>
          <p:nvPr>
            <p:ph type="title"/>
          </p:nvPr>
        </p:nvSpPr>
        <p:spPr/>
        <p:txBody>
          <a:bodyPr/>
          <a:lstStyle/>
          <a:p>
            <a:r>
              <a:rPr lang="en-US" dirty="0"/>
              <a:t>Designated hitter</a:t>
            </a:r>
          </a:p>
        </p:txBody>
      </p:sp>
      <p:sp>
        <p:nvSpPr>
          <p:cNvPr id="4" name="Footer Placeholder 3">
            <a:extLst>
              <a:ext uri="{FF2B5EF4-FFF2-40B4-BE49-F238E27FC236}">
                <a16:creationId xmlns:a16="http://schemas.microsoft.com/office/drawing/2014/main" xmlns="" id="{E05E86C4-4C72-4B8B-8A33-5BE89E380C3C}"/>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3E7CD689-98D2-4D4D-A47F-3E9AEE235AA6}"/>
              </a:ext>
            </a:extLst>
          </p:cNvPr>
          <p:cNvSpPr/>
          <p:nvPr/>
        </p:nvSpPr>
        <p:spPr>
          <a:xfrm>
            <a:off x="7772400" y="2318250"/>
            <a:ext cx="4195234" cy="3785652"/>
          </a:xfrm>
          <a:prstGeom prst="rect">
            <a:avLst/>
          </a:prstGeom>
        </p:spPr>
        <p:txBody>
          <a:bodyPr wrap="square">
            <a:spAutoFit/>
          </a:bodyPr>
          <a:lstStyle/>
          <a:p>
            <a:r>
              <a:rPr lang="en-US" sz="2400" dirty="0"/>
              <a:t>The courtesy runner (CR) can never have any function with a designated hitter (DH). When a DH comes to bat, he is a DH (regardless of either lineup option); when at bat, he can never assume a defensive position. As a result, a CR is never a legal substitute for a DH.</a:t>
            </a:r>
            <a:endParaRPr lang="en-US" sz="3200" dirty="0"/>
          </a:p>
        </p:txBody>
      </p:sp>
      <p:pic>
        <p:nvPicPr>
          <p:cNvPr id="9" name="Picture 8" descr="A picture containing athletic game, sport&#10;&#10;Description automatically generated">
            <a:extLst>
              <a:ext uri="{FF2B5EF4-FFF2-40B4-BE49-F238E27FC236}">
                <a16:creationId xmlns:a16="http://schemas.microsoft.com/office/drawing/2014/main" xmlns="" id="{E4DA8437-1D29-4B59-A4B7-DC3E8AC24D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4544" y="2054453"/>
            <a:ext cx="6356822" cy="4288838"/>
          </a:xfrm>
          <a:prstGeom prst="rect">
            <a:avLst/>
          </a:prstGeom>
        </p:spPr>
      </p:pic>
      <p:pic>
        <p:nvPicPr>
          <p:cNvPr id="32770" name="Picture 1" descr="image003">
            <a:extLst>
              <a:ext uri="{FF2B5EF4-FFF2-40B4-BE49-F238E27FC236}">
                <a16:creationId xmlns:a16="http://schemas.microsoft.com/office/drawing/2014/main" xmlns="" id="{33C292FA-20BE-41B9-A842-6DA6E9396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491" y="638425"/>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94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784FB-E800-4199-A207-34900A739CD2}"/>
              </a:ext>
            </a:extLst>
          </p:cNvPr>
          <p:cNvSpPr>
            <a:spLocks noGrp="1"/>
          </p:cNvSpPr>
          <p:nvPr>
            <p:ph type="title"/>
          </p:nvPr>
        </p:nvSpPr>
        <p:spPr/>
        <p:txBody>
          <a:bodyPr/>
          <a:lstStyle/>
          <a:p>
            <a:r>
              <a:rPr lang="en-US" dirty="0"/>
              <a:t>Designated hitter</a:t>
            </a:r>
          </a:p>
        </p:txBody>
      </p:sp>
      <p:sp>
        <p:nvSpPr>
          <p:cNvPr id="4" name="Footer Placeholder 3">
            <a:extLst>
              <a:ext uri="{FF2B5EF4-FFF2-40B4-BE49-F238E27FC236}">
                <a16:creationId xmlns:a16="http://schemas.microsoft.com/office/drawing/2014/main" xmlns="" id="{E05E86C4-4C72-4B8B-8A33-5BE89E380C3C}"/>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3E7CD689-98D2-4D4D-A47F-3E9AEE235AA6}"/>
              </a:ext>
            </a:extLst>
          </p:cNvPr>
          <p:cNvSpPr/>
          <p:nvPr/>
        </p:nvSpPr>
        <p:spPr>
          <a:xfrm>
            <a:off x="7772400" y="2203950"/>
            <a:ext cx="4195234" cy="4647426"/>
          </a:xfrm>
          <a:prstGeom prst="rect">
            <a:avLst/>
          </a:prstGeom>
        </p:spPr>
        <p:txBody>
          <a:bodyPr wrap="square">
            <a:spAutoFit/>
          </a:bodyPr>
          <a:lstStyle/>
          <a:p>
            <a:r>
              <a:rPr lang="en-US" sz="2400" dirty="0"/>
              <a:t>If the DH is batting for another player, when he bats, he is a DH. As a result, if a runner comes in for him when he gets on base, it is a substitution, and that player is now the DH. If the DH is a Player/DH, he is batting as the DH. A substitution by an offensive player would eliminate the role of the DH.</a:t>
            </a:r>
          </a:p>
          <a:p>
            <a:endParaRPr lang="en-US" sz="3200" dirty="0"/>
          </a:p>
        </p:txBody>
      </p:sp>
      <p:pic>
        <p:nvPicPr>
          <p:cNvPr id="9" name="Picture 8" descr="A picture containing athletic game, sport&#10;&#10;Description automatically generated">
            <a:extLst>
              <a:ext uri="{FF2B5EF4-FFF2-40B4-BE49-F238E27FC236}">
                <a16:creationId xmlns:a16="http://schemas.microsoft.com/office/drawing/2014/main" xmlns="" id="{E4DA8437-1D29-4B59-A4B7-DC3E8AC24D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4544" y="2054453"/>
            <a:ext cx="6356822" cy="4288838"/>
          </a:xfrm>
          <a:prstGeom prst="rect">
            <a:avLst/>
          </a:prstGeom>
        </p:spPr>
      </p:pic>
      <p:pic>
        <p:nvPicPr>
          <p:cNvPr id="33794" name="Picture 1" descr="image003">
            <a:extLst>
              <a:ext uri="{FF2B5EF4-FFF2-40B4-BE49-F238E27FC236}">
                <a16:creationId xmlns:a16="http://schemas.microsoft.com/office/drawing/2014/main" xmlns="" id="{1C5DDF72-5A29-4CD8-B7C0-23FC4FB6E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307"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8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&amp; Compliance </a:t>
            </a:r>
          </a:p>
        </p:txBody>
      </p:sp>
      <p:sp>
        <p:nvSpPr>
          <p:cNvPr id="4" name="Footer Placeholder 3"/>
          <p:cNvSpPr>
            <a:spLocks noGrp="1"/>
          </p:cNvSpPr>
          <p:nvPr>
            <p:ph type="ftr" sz="quarter" idx="11"/>
          </p:nvPr>
        </p:nvSpPr>
        <p:spPr/>
        <p:txBody>
          <a:bodyPr/>
          <a:lstStyle/>
          <a:p>
            <a:pPr>
              <a:defRPr/>
            </a:pPr>
            <a:r>
              <a:rPr lang="en-US"/>
              <a:t>www.nfhs.org</a:t>
            </a:r>
          </a:p>
        </p:txBody>
      </p:sp>
      <p:pic>
        <p:nvPicPr>
          <p:cNvPr id="4098" name="Picture 2" descr="https://www.fhsaa.org/sites/default/files/imagecache/headshot_thumbnail/attachments/staff-images/Scott%20Jamison/scot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1118" y="1930407"/>
            <a:ext cx="2043973" cy="25549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35090" y="2521818"/>
            <a:ext cx="5390148" cy="2308324"/>
          </a:xfrm>
          <a:prstGeom prst="rect">
            <a:avLst/>
          </a:prstGeom>
        </p:spPr>
        <p:txBody>
          <a:bodyPr wrap="square">
            <a:spAutoFit/>
          </a:bodyPr>
          <a:lstStyle/>
          <a:p>
            <a:endParaRPr lang="en-US" b="1" dirty="0">
              <a:solidFill>
                <a:srgbClr val="000000"/>
              </a:solidFill>
              <a:latin typeface="Helvetica" panose="020B0604020202020204" pitchFamily="34" charset="0"/>
            </a:endParaRPr>
          </a:p>
          <a:p>
            <a:r>
              <a:rPr lang="en-US" b="1" dirty="0">
                <a:solidFill>
                  <a:srgbClr val="000000"/>
                </a:solidFill>
                <a:latin typeface="Helvetica" panose="020B0604020202020204" pitchFamily="34" charset="0"/>
              </a:rPr>
              <a:t>Responsibilities:</a:t>
            </a:r>
          </a:p>
          <a:p>
            <a:r>
              <a:rPr lang="en-US" dirty="0">
                <a:solidFill>
                  <a:srgbClr val="000000"/>
                </a:solidFill>
                <a:latin typeface="Helvetica" panose="020B0604020202020204" pitchFamily="34" charset="0"/>
              </a:rPr>
              <a:t>Governance elections</a:t>
            </a:r>
          </a:p>
          <a:p>
            <a:r>
              <a:rPr lang="en-US" dirty="0">
                <a:solidFill>
                  <a:srgbClr val="000000"/>
                </a:solidFill>
                <a:latin typeface="Helvetica" panose="020B0604020202020204" pitchFamily="34" charset="0"/>
              </a:rPr>
              <a:t>Non-traditional students</a:t>
            </a:r>
          </a:p>
          <a:p>
            <a:r>
              <a:rPr lang="en-US" dirty="0">
                <a:solidFill>
                  <a:srgbClr val="000000"/>
                </a:solidFill>
                <a:latin typeface="Helvetica" panose="020B0604020202020204" pitchFamily="34" charset="0"/>
              </a:rPr>
              <a:t>Foreign exchange/international student questions</a:t>
            </a:r>
          </a:p>
          <a:p>
            <a:r>
              <a:rPr lang="en-US" dirty="0">
                <a:solidFill>
                  <a:srgbClr val="000000"/>
                </a:solidFill>
                <a:latin typeface="Helvetica" panose="020B0604020202020204" pitchFamily="34" charset="0"/>
              </a:rPr>
              <a:t>Eligibility rulings and related issues</a:t>
            </a:r>
          </a:p>
          <a:p>
            <a:r>
              <a:rPr lang="en-US" dirty="0">
                <a:solidFill>
                  <a:srgbClr val="000000"/>
                </a:solidFill>
                <a:latin typeface="Helvetica" panose="020B0604020202020204" pitchFamily="34" charset="0"/>
              </a:rPr>
              <a:t>Eligibility and compliance intern coordinator</a:t>
            </a:r>
          </a:p>
          <a:p>
            <a:r>
              <a:rPr lang="en-US" dirty="0">
                <a:solidFill>
                  <a:srgbClr val="000000"/>
                </a:solidFill>
                <a:latin typeface="Helvetica" panose="020B0604020202020204" pitchFamily="34" charset="0"/>
              </a:rPr>
              <a:t>General eligibility and compliance questions</a:t>
            </a:r>
            <a:endParaRPr lang="en-US" b="0" i="0" dirty="0">
              <a:solidFill>
                <a:srgbClr val="000000"/>
              </a:solidFill>
              <a:effectLst/>
              <a:latin typeface="Helvetica" panose="020B0604020202020204" pitchFamily="34" charset="0"/>
            </a:endParaRPr>
          </a:p>
        </p:txBody>
      </p:sp>
      <p:sp>
        <p:nvSpPr>
          <p:cNvPr id="6" name="Rectangle 5"/>
          <p:cNvSpPr/>
          <p:nvPr/>
        </p:nvSpPr>
        <p:spPr>
          <a:xfrm>
            <a:off x="4955406" y="4682889"/>
            <a:ext cx="4572000" cy="923330"/>
          </a:xfrm>
          <a:prstGeom prst="rect">
            <a:avLst/>
          </a:prstGeom>
        </p:spPr>
        <p:txBody>
          <a:bodyPr>
            <a:spAutoFit/>
          </a:bodyPr>
          <a:lstStyle/>
          <a:p>
            <a:endParaRPr lang="en-US" b="1" dirty="0">
              <a:solidFill>
                <a:srgbClr val="000000"/>
              </a:solidFill>
              <a:latin typeface="Helvetica" panose="020B0604020202020204" pitchFamily="34" charset="0"/>
            </a:endParaRPr>
          </a:p>
          <a:p>
            <a:r>
              <a:rPr lang="en-US" b="1" dirty="0" err="1">
                <a:solidFill>
                  <a:srgbClr val="000000"/>
                </a:solidFill>
                <a:latin typeface="Helvetica" panose="020B0604020202020204" pitchFamily="34" charset="0"/>
              </a:rPr>
              <a:t>Ph</a:t>
            </a:r>
            <a:r>
              <a:rPr lang="en-US" b="1" dirty="0">
                <a:solidFill>
                  <a:srgbClr val="000000"/>
                </a:solidFill>
                <a:latin typeface="Helvetica" panose="020B0604020202020204" pitchFamily="34" charset="0"/>
              </a:rPr>
              <a:t>:</a:t>
            </a:r>
            <a:r>
              <a:rPr lang="en-US" dirty="0">
                <a:solidFill>
                  <a:srgbClr val="000000"/>
                </a:solidFill>
                <a:latin typeface="Helvetica" panose="020B0604020202020204" pitchFamily="34" charset="0"/>
              </a:rPr>
              <a:t> (352) 372-9551 x380</a:t>
            </a:r>
            <a:r>
              <a:rPr lang="en-US" dirty="0"/>
              <a:t/>
            </a:r>
            <a:br>
              <a:rPr lang="en-US" dirty="0"/>
            </a:br>
            <a:r>
              <a:rPr lang="en-US" b="1" dirty="0">
                <a:solidFill>
                  <a:srgbClr val="2E8B57"/>
                </a:solidFill>
                <a:latin typeface="Helvetica" panose="020B0604020202020204" pitchFamily="34" charset="0"/>
                <a:hlinkClick r:id="rId3"/>
              </a:rPr>
              <a:t>sjamison@fhsaa.org</a:t>
            </a:r>
            <a:endParaRPr lang="en-US" b="1" dirty="0"/>
          </a:p>
        </p:txBody>
      </p:sp>
      <p:pic>
        <p:nvPicPr>
          <p:cNvPr id="8" name="Picture 1" descr="2011-FHSAA-logo-bur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2051" y="5719216"/>
            <a:ext cx="19367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35090" y="1959067"/>
            <a:ext cx="4572000" cy="646331"/>
          </a:xfrm>
          <a:prstGeom prst="rect">
            <a:avLst/>
          </a:prstGeom>
        </p:spPr>
        <p:txBody>
          <a:bodyPr>
            <a:spAutoFit/>
          </a:bodyPr>
          <a:lstStyle/>
          <a:p>
            <a:r>
              <a:rPr lang="en-US" b="1" dirty="0">
                <a:solidFill>
                  <a:srgbClr val="000000"/>
                </a:solidFill>
                <a:latin typeface="Helvetica" panose="020B0604020202020204" pitchFamily="34" charset="0"/>
              </a:rPr>
              <a:t>Scott Jamison</a:t>
            </a:r>
            <a:r>
              <a:rPr lang="en-US" dirty="0"/>
              <a:t/>
            </a:r>
            <a:br>
              <a:rPr lang="en-US" dirty="0"/>
            </a:br>
            <a:r>
              <a:rPr lang="en-US" dirty="0">
                <a:solidFill>
                  <a:srgbClr val="000000"/>
                </a:solidFill>
                <a:latin typeface="Helvetica" panose="020B0604020202020204" pitchFamily="34" charset="0"/>
              </a:rPr>
              <a:t>Director of Eligibility and Compliance</a:t>
            </a:r>
            <a:endParaRPr lang="en-US" dirty="0"/>
          </a:p>
        </p:txBody>
      </p:sp>
      <p:pic>
        <p:nvPicPr>
          <p:cNvPr id="3" name="Picture 2">
            <a:extLst>
              <a:ext uri="{FF2B5EF4-FFF2-40B4-BE49-F238E27FC236}">
                <a16:creationId xmlns:a16="http://schemas.microsoft.com/office/drawing/2014/main" xmlns="" id="{606A2667-D1AC-4CAF-8AFE-FACC0F33EB43}"/>
              </a:ext>
            </a:extLst>
          </p:cNvPr>
          <p:cNvPicPr>
            <a:picLocks noChangeAspect="1"/>
          </p:cNvPicPr>
          <p:nvPr/>
        </p:nvPicPr>
        <p:blipFill>
          <a:blip r:embed="rId5"/>
          <a:stretch>
            <a:fillRect/>
          </a:stretch>
        </p:blipFill>
        <p:spPr>
          <a:xfrm>
            <a:off x="10515600" y="616576"/>
            <a:ext cx="1579001" cy="1164437"/>
          </a:xfrm>
          <a:prstGeom prst="rect">
            <a:avLst/>
          </a:prstGeom>
        </p:spPr>
      </p:pic>
    </p:spTree>
    <p:extLst>
      <p:ext uri="{BB962C8B-B14F-4D97-AF65-F5344CB8AC3E}">
        <p14:creationId xmlns:p14="http://schemas.microsoft.com/office/powerpoint/2010/main" val="3508076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AB719-EFBF-4CA7-9797-8E0F237F67DE}"/>
              </a:ext>
            </a:extLst>
          </p:cNvPr>
          <p:cNvSpPr>
            <a:spLocks noGrp="1"/>
          </p:cNvSpPr>
          <p:nvPr>
            <p:ph type="title"/>
          </p:nvPr>
        </p:nvSpPr>
        <p:spPr/>
        <p:txBody>
          <a:bodyPr/>
          <a:lstStyle/>
          <a:p>
            <a:r>
              <a:rPr lang="en-US" dirty="0"/>
              <a:t>Game-ending procedures</a:t>
            </a:r>
          </a:p>
        </p:txBody>
      </p:sp>
      <p:pic>
        <p:nvPicPr>
          <p:cNvPr id="6" name="Content Placeholder 5" descr="A screenshot of a cell phone&#10;&#10;Description automatically generated">
            <a:extLst>
              <a:ext uri="{FF2B5EF4-FFF2-40B4-BE49-F238E27FC236}">
                <a16:creationId xmlns:a16="http://schemas.microsoft.com/office/drawing/2014/main" xmlns="" id="{2E37E6ED-81DA-4A8A-B12C-777E1A5B01E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74357" y="2122787"/>
            <a:ext cx="6836064" cy="2629843"/>
          </a:xfrm>
        </p:spPr>
      </p:pic>
      <p:sp>
        <p:nvSpPr>
          <p:cNvPr id="4" name="Footer Placeholder 3">
            <a:extLst>
              <a:ext uri="{FF2B5EF4-FFF2-40B4-BE49-F238E27FC236}">
                <a16:creationId xmlns:a16="http://schemas.microsoft.com/office/drawing/2014/main" xmlns="" id="{B0CB98E5-BB8D-4425-A1BC-99106306EE64}"/>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20074DF8-D84A-434E-8EE9-5E2EFCD2E72F}"/>
              </a:ext>
            </a:extLst>
          </p:cNvPr>
          <p:cNvSpPr/>
          <p:nvPr/>
        </p:nvSpPr>
        <p:spPr>
          <a:xfrm>
            <a:off x="1513901" y="4870376"/>
            <a:ext cx="10453733" cy="1477328"/>
          </a:xfrm>
          <a:prstGeom prst="rect">
            <a:avLst/>
          </a:prstGeom>
        </p:spPr>
        <p:txBody>
          <a:bodyPr wrap="square">
            <a:spAutoFit/>
          </a:bodyPr>
          <a:lstStyle/>
          <a:p>
            <a:r>
              <a:rPr lang="en-US" dirty="0"/>
              <a:t>A state association may adopt game-ending procedures that determine how games are ended, including suspended games. However, if a state does not adopt game-ending procedures, by mutual agreement of the opposing coaches and the umpire-in-chief, any remaining play may be shortened or the game terminated. If a state association has adopted game-ending procedures, only those game-ending procedures may be used, unless the opposing coaches wish to terminate the game (4-2-4).</a:t>
            </a:r>
          </a:p>
        </p:txBody>
      </p:sp>
      <p:pic>
        <p:nvPicPr>
          <p:cNvPr id="34818" name="Picture 1" descr="image003">
            <a:extLst>
              <a:ext uri="{FF2B5EF4-FFF2-40B4-BE49-F238E27FC236}">
                <a16:creationId xmlns:a16="http://schemas.microsoft.com/office/drawing/2014/main" xmlns="" id="{645D761B-8F47-4A4B-98D5-366EC22C6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88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567FF-1496-4F90-8CBC-F5AF7E9BDDE2}"/>
              </a:ext>
            </a:extLst>
          </p:cNvPr>
          <p:cNvSpPr>
            <a:spLocks noGrp="1"/>
          </p:cNvSpPr>
          <p:nvPr>
            <p:ph type="title"/>
          </p:nvPr>
        </p:nvSpPr>
        <p:spPr/>
        <p:txBody>
          <a:bodyPr/>
          <a:lstStyle/>
          <a:p>
            <a:r>
              <a:rPr lang="en-US" dirty="0">
                <a:solidFill>
                  <a:srgbClr val="1F497D"/>
                </a:solidFill>
              </a:rPr>
              <a:t>Game-ending procedures - FHSAA</a:t>
            </a:r>
            <a:endParaRPr lang="en-US" dirty="0"/>
          </a:p>
        </p:txBody>
      </p:sp>
      <p:sp>
        <p:nvSpPr>
          <p:cNvPr id="3" name="Content Placeholder 2">
            <a:extLst>
              <a:ext uri="{FF2B5EF4-FFF2-40B4-BE49-F238E27FC236}">
                <a16:creationId xmlns:a16="http://schemas.microsoft.com/office/drawing/2014/main" xmlns="" id="{F8F6113C-3E98-4CC0-BE87-60AB79E34AC4}"/>
              </a:ext>
            </a:extLst>
          </p:cNvPr>
          <p:cNvSpPr>
            <a:spLocks noGrp="1"/>
          </p:cNvSpPr>
          <p:nvPr>
            <p:ph idx="1"/>
          </p:nvPr>
        </p:nvSpPr>
        <p:spPr>
          <a:xfrm>
            <a:off x="2091814" y="2185987"/>
            <a:ext cx="10026649" cy="4338637"/>
          </a:xfrm>
        </p:spPr>
        <p:txBody>
          <a:bodyPr/>
          <a:lstStyle/>
          <a:p>
            <a:r>
              <a:rPr lang="en-US" sz="1600" dirty="0"/>
              <a:t> 4-2-2. The 10-run rule will be in effect after four-and-one-half or five complete innings. </a:t>
            </a:r>
          </a:p>
          <a:p>
            <a:endParaRPr lang="en-US" sz="1600" dirty="0"/>
          </a:p>
          <a:p>
            <a:r>
              <a:rPr lang="en-US" sz="1600" dirty="0"/>
              <a:t>4-2-2. The 15-run rule will be in effect after three and-one-half or four complete innings. </a:t>
            </a:r>
          </a:p>
          <a:p>
            <a:endParaRPr lang="en-US" sz="1600" dirty="0"/>
          </a:p>
          <a:p>
            <a:r>
              <a:rPr lang="en-US" sz="1600" dirty="0"/>
              <a:t>4-2-4. A game that has been called because of weather, mechanical failure or other conditions in which a winner cannot be determined will be treated as a suspended game. If the game is to be completed, it will be continued from the point of suspension, subject to the rules of the game. A game that has been called because of weather, mechanical failure or other conditions after four-and-one-half innings or five innings have been completed will be declared a completed game</a:t>
            </a:r>
          </a:p>
        </p:txBody>
      </p:sp>
      <p:sp>
        <p:nvSpPr>
          <p:cNvPr id="4" name="Footer Placeholder 3">
            <a:extLst>
              <a:ext uri="{FF2B5EF4-FFF2-40B4-BE49-F238E27FC236}">
                <a16:creationId xmlns:a16="http://schemas.microsoft.com/office/drawing/2014/main" xmlns="" id="{50638241-CA6C-4FCD-ADC7-6C721237A2DD}"/>
              </a:ext>
            </a:extLst>
          </p:cNvPr>
          <p:cNvSpPr>
            <a:spLocks noGrp="1"/>
          </p:cNvSpPr>
          <p:nvPr>
            <p:ph type="ftr" sz="quarter" idx="11"/>
          </p:nvPr>
        </p:nvSpPr>
        <p:spPr/>
        <p:txBody>
          <a:bodyPr/>
          <a:lstStyle/>
          <a:p>
            <a:pPr>
              <a:defRPr/>
            </a:pPr>
            <a:r>
              <a:rPr lang="en-US"/>
              <a:t>www.nfhs.org</a:t>
            </a:r>
          </a:p>
        </p:txBody>
      </p:sp>
      <p:pic>
        <p:nvPicPr>
          <p:cNvPr id="5" name="Picture 1" descr="image003">
            <a:extLst>
              <a:ext uri="{FF2B5EF4-FFF2-40B4-BE49-F238E27FC236}">
                <a16:creationId xmlns:a16="http://schemas.microsoft.com/office/drawing/2014/main" xmlns="" id="{5E802BD9-1599-41DE-B964-D7FAED33D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334" y="5408612"/>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1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A8A72-0102-4DFB-AC89-14EC9426F0C2}"/>
              </a:ext>
            </a:extLst>
          </p:cNvPr>
          <p:cNvSpPr>
            <a:spLocks noGrp="1"/>
          </p:cNvSpPr>
          <p:nvPr>
            <p:ph type="title"/>
          </p:nvPr>
        </p:nvSpPr>
        <p:spPr/>
        <p:txBody>
          <a:bodyPr/>
          <a:lstStyle/>
          <a:p>
            <a:r>
              <a:rPr lang="en-US" dirty="0"/>
              <a:t>Force-play slide rule</a:t>
            </a:r>
          </a:p>
        </p:txBody>
      </p:sp>
      <p:pic>
        <p:nvPicPr>
          <p:cNvPr id="6" name="Content Placeholder 5">
            <a:extLst>
              <a:ext uri="{FF2B5EF4-FFF2-40B4-BE49-F238E27FC236}">
                <a16:creationId xmlns:a16="http://schemas.microsoft.com/office/drawing/2014/main" xmlns="" id="{7434A198-D335-47C5-9592-4E7A2DA9B85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2253" y="2041390"/>
            <a:ext cx="6842985" cy="4338637"/>
          </a:xfrm>
        </p:spPr>
      </p:pic>
      <p:sp>
        <p:nvSpPr>
          <p:cNvPr id="4" name="Footer Placeholder 3">
            <a:extLst>
              <a:ext uri="{FF2B5EF4-FFF2-40B4-BE49-F238E27FC236}">
                <a16:creationId xmlns:a16="http://schemas.microsoft.com/office/drawing/2014/main" xmlns="" id="{9C76F9C1-41B1-44D9-A2F7-625CF2766FE5}"/>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449B9639-3A16-4091-A78F-C3138653E8FB}"/>
              </a:ext>
            </a:extLst>
          </p:cNvPr>
          <p:cNvSpPr/>
          <p:nvPr/>
        </p:nvSpPr>
        <p:spPr>
          <a:xfrm>
            <a:off x="8336133" y="2369957"/>
            <a:ext cx="3652668" cy="3785652"/>
          </a:xfrm>
          <a:prstGeom prst="rect">
            <a:avLst/>
          </a:prstGeom>
        </p:spPr>
        <p:txBody>
          <a:bodyPr wrap="square">
            <a:spAutoFit/>
          </a:bodyPr>
          <a:lstStyle/>
          <a:p>
            <a:r>
              <a:rPr lang="en-US" sz="2400" dirty="0"/>
              <a:t>Runners are never required to slide, but if a runner elects to slide at any base, it must be legal. A legal slide can either be feet first or head first. If a runner slides feet first, at least one leg and buttock shall be on the ground. </a:t>
            </a:r>
          </a:p>
        </p:txBody>
      </p:sp>
      <p:pic>
        <p:nvPicPr>
          <p:cNvPr id="5" name="Picture 4">
            <a:extLst>
              <a:ext uri="{FF2B5EF4-FFF2-40B4-BE49-F238E27FC236}">
                <a16:creationId xmlns:a16="http://schemas.microsoft.com/office/drawing/2014/main" xmlns="" id="{B35C7529-E702-4352-8BED-AC332EF9D8DB}"/>
              </a:ext>
            </a:extLst>
          </p:cNvPr>
          <p:cNvPicPr>
            <a:picLocks noChangeAspect="1"/>
          </p:cNvPicPr>
          <p:nvPr/>
        </p:nvPicPr>
        <p:blipFill>
          <a:blip r:embed="rId3"/>
          <a:stretch>
            <a:fillRect/>
          </a:stretch>
        </p:blipFill>
        <p:spPr>
          <a:xfrm>
            <a:off x="10705653" y="702391"/>
            <a:ext cx="1261981" cy="926672"/>
          </a:xfrm>
          <a:prstGeom prst="rect">
            <a:avLst/>
          </a:prstGeom>
        </p:spPr>
      </p:pic>
    </p:spTree>
    <p:extLst>
      <p:ext uri="{BB962C8B-B14F-4D97-AF65-F5344CB8AC3E}">
        <p14:creationId xmlns:p14="http://schemas.microsoft.com/office/powerpoint/2010/main" val="178997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033E1-EFC9-4074-B9FE-3CCD2D3C4F66}"/>
              </a:ext>
            </a:extLst>
          </p:cNvPr>
          <p:cNvSpPr>
            <a:spLocks noGrp="1"/>
          </p:cNvSpPr>
          <p:nvPr>
            <p:ph type="title"/>
          </p:nvPr>
        </p:nvSpPr>
        <p:spPr/>
        <p:txBody>
          <a:bodyPr/>
          <a:lstStyle/>
          <a:p>
            <a:r>
              <a:rPr lang="en-US" dirty="0"/>
              <a:t>Force-play slide rule</a:t>
            </a:r>
          </a:p>
        </p:txBody>
      </p:sp>
      <p:pic>
        <p:nvPicPr>
          <p:cNvPr id="6" name="Content Placeholder 5">
            <a:extLst>
              <a:ext uri="{FF2B5EF4-FFF2-40B4-BE49-F238E27FC236}">
                <a16:creationId xmlns:a16="http://schemas.microsoft.com/office/drawing/2014/main" xmlns="" id="{92D882B7-1AA2-48C4-BB74-68A29799B0D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2143" y="1993900"/>
            <a:ext cx="6875458" cy="4338637"/>
          </a:xfrm>
        </p:spPr>
      </p:pic>
      <p:sp>
        <p:nvSpPr>
          <p:cNvPr id="4" name="Footer Placeholder 3">
            <a:extLst>
              <a:ext uri="{FF2B5EF4-FFF2-40B4-BE49-F238E27FC236}">
                <a16:creationId xmlns:a16="http://schemas.microsoft.com/office/drawing/2014/main" xmlns="" id="{E401FFB6-8F47-4472-9A08-18B02C6DCB87}"/>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62A649C1-5FB3-4ADC-BC16-5AFD70E76F3F}"/>
              </a:ext>
            </a:extLst>
          </p:cNvPr>
          <p:cNvSpPr/>
          <p:nvPr/>
        </p:nvSpPr>
        <p:spPr>
          <a:xfrm>
            <a:off x="8372049" y="3612769"/>
            <a:ext cx="3595585" cy="830997"/>
          </a:xfrm>
          <a:prstGeom prst="rect">
            <a:avLst/>
          </a:prstGeom>
        </p:spPr>
        <p:txBody>
          <a:bodyPr wrap="square">
            <a:spAutoFit/>
          </a:bodyPr>
          <a:lstStyle/>
          <a:p>
            <a:r>
              <a:rPr lang="en-US" sz="2400" dirty="0"/>
              <a:t>Runners may not pop-up into the fielder.</a:t>
            </a:r>
            <a:endParaRPr lang="en-US" sz="3200" dirty="0"/>
          </a:p>
        </p:txBody>
      </p:sp>
      <p:pic>
        <p:nvPicPr>
          <p:cNvPr id="7" name="Picture 1" descr="image003">
            <a:extLst>
              <a:ext uri="{FF2B5EF4-FFF2-40B4-BE49-F238E27FC236}">
                <a16:creationId xmlns:a16="http://schemas.microsoft.com/office/drawing/2014/main" xmlns="" id="{E027C4A0-165B-44FC-8ABF-EB8174DBB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276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44D00-A6E8-4A8D-B0CF-B30FCD1B8766}"/>
              </a:ext>
            </a:extLst>
          </p:cNvPr>
          <p:cNvSpPr>
            <a:spLocks noGrp="1"/>
          </p:cNvSpPr>
          <p:nvPr>
            <p:ph type="title"/>
          </p:nvPr>
        </p:nvSpPr>
        <p:spPr/>
        <p:txBody>
          <a:bodyPr/>
          <a:lstStyle/>
          <a:p>
            <a:r>
              <a:rPr lang="en-US" dirty="0"/>
              <a:t>Force-play slide rule</a:t>
            </a:r>
          </a:p>
        </p:txBody>
      </p:sp>
      <p:pic>
        <p:nvPicPr>
          <p:cNvPr id="6" name="Content Placeholder 5">
            <a:extLst>
              <a:ext uri="{FF2B5EF4-FFF2-40B4-BE49-F238E27FC236}">
                <a16:creationId xmlns:a16="http://schemas.microsoft.com/office/drawing/2014/main" xmlns="" id="{00D69152-4F95-4879-9E74-7BBC48A6805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54000" y="2065339"/>
            <a:ext cx="6825620" cy="4338637"/>
          </a:xfrm>
        </p:spPr>
      </p:pic>
      <p:sp>
        <p:nvSpPr>
          <p:cNvPr id="4" name="Footer Placeholder 3">
            <a:extLst>
              <a:ext uri="{FF2B5EF4-FFF2-40B4-BE49-F238E27FC236}">
                <a16:creationId xmlns:a16="http://schemas.microsoft.com/office/drawing/2014/main" xmlns="" id="{91E532D7-96E2-4B2C-95BC-F9F4D7E23022}"/>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8D76787D-3F3C-4534-806A-2752DD0BC202}"/>
              </a:ext>
            </a:extLst>
          </p:cNvPr>
          <p:cNvSpPr/>
          <p:nvPr/>
        </p:nvSpPr>
        <p:spPr>
          <a:xfrm>
            <a:off x="8343361" y="3429000"/>
            <a:ext cx="3480582" cy="1200329"/>
          </a:xfrm>
          <a:prstGeom prst="rect">
            <a:avLst/>
          </a:prstGeom>
        </p:spPr>
        <p:txBody>
          <a:bodyPr wrap="square">
            <a:spAutoFit/>
          </a:bodyPr>
          <a:lstStyle/>
          <a:p>
            <a:r>
              <a:rPr lang="en-US" sz="2400" dirty="0"/>
              <a:t>Runners may not have a leg raised higher than the fielder’s knee.</a:t>
            </a:r>
          </a:p>
        </p:txBody>
      </p:sp>
      <p:pic>
        <p:nvPicPr>
          <p:cNvPr id="7" name="Picture 1" descr="image003">
            <a:extLst>
              <a:ext uri="{FF2B5EF4-FFF2-40B4-BE49-F238E27FC236}">
                <a16:creationId xmlns:a16="http://schemas.microsoft.com/office/drawing/2014/main" xmlns="" id="{95CC6541-C5AB-4642-9B57-99DBBDA2B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172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EFA88C-9FD0-4637-840D-E1331ADD90A1}"/>
              </a:ext>
            </a:extLst>
          </p:cNvPr>
          <p:cNvSpPr>
            <a:spLocks noGrp="1"/>
          </p:cNvSpPr>
          <p:nvPr>
            <p:ph type="title"/>
          </p:nvPr>
        </p:nvSpPr>
        <p:spPr/>
        <p:txBody>
          <a:bodyPr/>
          <a:lstStyle/>
          <a:p>
            <a:r>
              <a:rPr lang="en-US" dirty="0"/>
              <a:t>Force-play slide rule</a:t>
            </a:r>
          </a:p>
        </p:txBody>
      </p:sp>
      <p:pic>
        <p:nvPicPr>
          <p:cNvPr id="6" name="Content Placeholder 5" descr="A picture containing text, book&#10;&#10;Description automatically generated">
            <a:extLst>
              <a:ext uri="{FF2B5EF4-FFF2-40B4-BE49-F238E27FC236}">
                <a16:creationId xmlns:a16="http://schemas.microsoft.com/office/drawing/2014/main" xmlns="" id="{33A83E6E-2667-4A54-BF5B-F77B6FC9573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3189" y="1993900"/>
            <a:ext cx="4958442" cy="4338637"/>
          </a:xfrm>
        </p:spPr>
      </p:pic>
      <p:sp>
        <p:nvSpPr>
          <p:cNvPr id="4" name="Footer Placeholder 3">
            <a:extLst>
              <a:ext uri="{FF2B5EF4-FFF2-40B4-BE49-F238E27FC236}">
                <a16:creationId xmlns:a16="http://schemas.microsoft.com/office/drawing/2014/main" xmlns="" id="{BA4B08C7-64D5-4EAA-B05D-744B09C6C54D}"/>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9F4FEB5D-AC47-4884-B8EE-BD196E6AFFBA}"/>
              </a:ext>
            </a:extLst>
          </p:cNvPr>
          <p:cNvSpPr/>
          <p:nvPr/>
        </p:nvSpPr>
        <p:spPr>
          <a:xfrm>
            <a:off x="6622742" y="3712001"/>
            <a:ext cx="5282214" cy="830997"/>
          </a:xfrm>
          <a:prstGeom prst="rect">
            <a:avLst/>
          </a:prstGeom>
        </p:spPr>
        <p:txBody>
          <a:bodyPr wrap="square">
            <a:spAutoFit/>
          </a:bodyPr>
          <a:lstStyle/>
          <a:p>
            <a:r>
              <a:rPr lang="en-US" sz="2400" dirty="0"/>
              <a:t>Except at home plate, runners may not slide through or beyond the base.</a:t>
            </a:r>
          </a:p>
        </p:txBody>
      </p:sp>
      <p:pic>
        <p:nvPicPr>
          <p:cNvPr id="7" name="Picture 1" descr="image003">
            <a:extLst>
              <a:ext uri="{FF2B5EF4-FFF2-40B4-BE49-F238E27FC236}">
                <a16:creationId xmlns:a16="http://schemas.microsoft.com/office/drawing/2014/main" xmlns="" id="{5452BF3D-BAC0-40B9-AA27-1B5D64B31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392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5A09E-DDCE-4FEA-93E5-1CB71E0EB962}"/>
              </a:ext>
            </a:extLst>
          </p:cNvPr>
          <p:cNvSpPr>
            <a:spLocks noGrp="1"/>
          </p:cNvSpPr>
          <p:nvPr>
            <p:ph type="title"/>
          </p:nvPr>
        </p:nvSpPr>
        <p:spPr/>
        <p:txBody>
          <a:bodyPr/>
          <a:lstStyle/>
          <a:p>
            <a:r>
              <a:rPr lang="en-US" dirty="0"/>
              <a:t>Force-play slide rule</a:t>
            </a:r>
          </a:p>
        </p:txBody>
      </p:sp>
      <p:pic>
        <p:nvPicPr>
          <p:cNvPr id="6" name="Content Placeholder 5">
            <a:extLst>
              <a:ext uri="{FF2B5EF4-FFF2-40B4-BE49-F238E27FC236}">
                <a16:creationId xmlns:a16="http://schemas.microsoft.com/office/drawing/2014/main" xmlns="" id="{4DF87382-360F-4BD1-9B81-A4AEA82B778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62046" y="2041389"/>
            <a:ext cx="5437925" cy="4338637"/>
          </a:xfrm>
        </p:spPr>
      </p:pic>
      <p:sp>
        <p:nvSpPr>
          <p:cNvPr id="4" name="Footer Placeholder 3">
            <a:extLst>
              <a:ext uri="{FF2B5EF4-FFF2-40B4-BE49-F238E27FC236}">
                <a16:creationId xmlns:a16="http://schemas.microsoft.com/office/drawing/2014/main" xmlns="" id="{8B90DE4E-3094-4E4F-8F2F-CF7315856C62}"/>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CFD06FF9-9676-41E2-8090-02D6670CDE84}"/>
              </a:ext>
            </a:extLst>
          </p:cNvPr>
          <p:cNvSpPr/>
          <p:nvPr/>
        </p:nvSpPr>
        <p:spPr>
          <a:xfrm>
            <a:off x="7068970" y="2973337"/>
            <a:ext cx="4740677" cy="2308324"/>
          </a:xfrm>
          <a:prstGeom prst="rect">
            <a:avLst/>
          </a:prstGeom>
        </p:spPr>
        <p:txBody>
          <a:bodyPr wrap="square">
            <a:spAutoFit/>
          </a:bodyPr>
          <a:lstStyle/>
          <a:p>
            <a:r>
              <a:rPr lang="en-US" sz="2400" dirty="0"/>
              <a:t>Runners may not slide away from a base in the direction of the fielder. But a runner may slide in a direction away from a fielder to avoid making contact or altering the play of the fielder.</a:t>
            </a:r>
          </a:p>
        </p:txBody>
      </p:sp>
      <p:pic>
        <p:nvPicPr>
          <p:cNvPr id="7" name="Picture 1" descr="image003">
            <a:extLst>
              <a:ext uri="{FF2B5EF4-FFF2-40B4-BE49-F238E27FC236}">
                <a16:creationId xmlns:a16="http://schemas.microsoft.com/office/drawing/2014/main" xmlns="" id="{2DB0AC48-4143-4515-928A-9B9F6E50C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780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63186-ED09-4D54-8C0E-6BD79C6ECD31}"/>
              </a:ext>
            </a:extLst>
          </p:cNvPr>
          <p:cNvSpPr>
            <a:spLocks noGrp="1"/>
          </p:cNvSpPr>
          <p:nvPr>
            <p:ph type="title"/>
          </p:nvPr>
        </p:nvSpPr>
        <p:spPr/>
        <p:txBody>
          <a:bodyPr/>
          <a:lstStyle/>
          <a:p>
            <a:r>
              <a:rPr lang="en-US" dirty="0"/>
              <a:t>Force-play slide rule</a:t>
            </a:r>
          </a:p>
        </p:txBody>
      </p:sp>
      <p:pic>
        <p:nvPicPr>
          <p:cNvPr id="6" name="Content Placeholder 5">
            <a:extLst>
              <a:ext uri="{FF2B5EF4-FFF2-40B4-BE49-F238E27FC236}">
                <a16:creationId xmlns:a16="http://schemas.microsoft.com/office/drawing/2014/main" xmlns="" id="{C9FF86F1-4CF5-4182-9A34-E8E661FD1DA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6516" y="1993900"/>
            <a:ext cx="6881397" cy="4338637"/>
          </a:xfrm>
        </p:spPr>
      </p:pic>
      <p:sp>
        <p:nvSpPr>
          <p:cNvPr id="4" name="Footer Placeholder 3">
            <a:extLst>
              <a:ext uri="{FF2B5EF4-FFF2-40B4-BE49-F238E27FC236}">
                <a16:creationId xmlns:a16="http://schemas.microsoft.com/office/drawing/2014/main" xmlns="" id="{3D9C3253-068E-4B22-9493-0467684A565A}"/>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5C1BB6E7-3D6D-4FC9-8717-11B3182FAE3D}"/>
              </a:ext>
            </a:extLst>
          </p:cNvPr>
          <p:cNvSpPr/>
          <p:nvPr/>
        </p:nvSpPr>
        <p:spPr>
          <a:xfrm>
            <a:off x="8300621" y="2270392"/>
            <a:ext cx="3688180" cy="3416320"/>
          </a:xfrm>
          <a:prstGeom prst="rect">
            <a:avLst/>
          </a:prstGeom>
        </p:spPr>
        <p:txBody>
          <a:bodyPr wrap="square">
            <a:spAutoFit/>
          </a:bodyPr>
          <a:lstStyle/>
          <a:p>
            <a:r>
              <a:rPr lang="en-US" sz="2400" dirty="0"/>
              <a:t>The runner is out when he illegally slides. On a force play, the runner is also guilty of interference. The batter-runner is also declared out and all other runners must return to the base occupied at the time of the pitch.</a:t>
            </a:r>
            <a:endParaRPr lang="en-US" sz="3200" dirty="0"/>
          </a:p>
        </p:txBody>
      </p:sp>
      <p:pic>
        <p:nvPicPr>
          <p:cNvPr id="7" name="Picture 1" descr="image003">
            <a:extLst>
              <a:ext uri="{FF2B5EF4-FFF2-40B4-BE49-F238E27FC236}">
                <a16:creationId xmlns:a16="http://schemas.microsoft.com/office/drawing/2014/main" xmlns="" id="{FCBC34B8-AEC4-4444-B323-B452EA93A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95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7720F-6B3D-40B8-A883-8A2B05B1C59C}"/>
              </a:ext>
            </a:extLst>
          </p:cNvPr>
          <p:cNvSpPr>
            <a:spLocks noGrp="1"/>
          </p:cNvSpPr>
          <p:nvPr>
            <p:ph type="title"/>
          </p:nvPr>
        </p:nvSpPr>
        <p:spPr/>
        <p:txBody>
          <a:bodyPr/>
          <a:lstStyle/>
          <a:p>
            <a:r>
              <a:rPr lang="en-US" dirty="0"/>
              <a:t>COMPLIANT BASEBALL</a:t>
            </a:r>
          </a:p>
        </p:txBody>
      </p:sp>
      <p:pic>
        <p:nvPicPr>
          <p:cNvPr id="6" name="Content Placeholder 5" descr="A picture containing baseball&#10;&#10;Description automatically generated">
            <a:extLst>
              <a:ext uri="{FF2B5EF4-FFF2-40B4-BE49-F238E27FC236}">
                <a16:creationId xmlns:a16="http://schemas.microsoft.com/office/drawing/2014/main" xmlns="" id="{7A89015F-D2AD-4C0F-9229-6AF605A9952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445" y="2047921"/>
            <a:ext cx="4724293" cy="4338637"/>
          </a:xfrm>
        </p:spPr>
      </p:pic>
      <p:sp>
        <p:nvSpPr>
          <p:cNvPr id="4" name="Footer Placeholder 3">
            <a:extLst>
              <a:ext uri="{FF2B5EF4-FFF2-40B4-BE49-F238E27FC236}">
                <a16:creationId xmlns:a16="http://schemas.microsoft.com/office/drawing/2014/main" xmlns="" id="{9D80D442-4ADA-467F-973B-76E98500AA03}"/>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2C7FD884-6E3D-49F6-B8AC-852D35571C1E}"/>
              </a:ext>
            </a:extLst>
          </p:cNvPr>
          <p:cNvSpPr/>
          <p:nvPr/>
        </p:nvSpPr>
        <p:spPr>
          <a:xfrm>
            <a:off x="6287230" y="3617074"/>
            <a:ext cx="5175428" cy="2308324"/>
          </a:xfrm>
          <a:prstGeom prst="rect">
            <a:avLst/>
          </a:prstGeom>
        </p:spPr>
        <p:txBody>
          <a:bodyPr wrap="square">
            <a:spAutoFit/>
          </a:bodyPr>
          <a:lstStyle/>
          <a:p>
            <a:r>
              <a:rPr lang="en-US" sz="2400" dirty="0"/>
              <a:t>The ball shall meet the current NOCSAE standard for baseball </a:t>
            </a:r>
            <a:r>
              <a:rPr lang="en-US" sz="2400"/>
              <a:t>effective January </a:t>
            </a:r>
            <a:r>
              <a:rPr lang="en-US" sz="2400" dirty="0"/>
              <a:t>1, 2020. The NFHS authentication mark and the NOCSAE mark shall both be visible on the ball.</a:t>
            </a:r>
          </a:p>
        </p:txBody>
      </p:sp>
      <p:pic>
        <p:nvPicPr>
          <p:cNvPr id="7" name="Picture 1" descr="image003">
            <a:extLst>
              <a:ext uri="{FF2B5EF4-FFF2-40B4-BE49-F238E27FC236}">
                <a16:creationId xmlns:a16="http://schemas.microsoft.com/office/drawing/2014/main" xmlns="" id="{771A0E03-D835-4EAE-B882-3E9EEA4B2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4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51FA3D-E7BE-431A-8E91-8530C933BC7F}"/>
              </a:ext>
            </a:extLst>
          </p:cNvPr>
          <p:cNvSpPr>
            <a:spLocks noGrp="1"/>
          </p:cNvSpPr>
          <p:nvPr>
            <p:ph type="title"/>
          </p:nvPr>
        </p:nvSpPr>
        <p:spPr/>
        <p:txBody>
          <a:bodyPr/>
          <a:lstStyle/>
          <a:p>
            <a:r>
              <a:rPr lang="en-US" dirty="0"/>
              <a:t>Baseballs</a:t>
            </a:r>
            <a:br>
              <a:rPr lang="en-US" dirty="0"/>
            </a:br>
            <a:r>
              <a:rPr lang="en-US" dirty="0"/>
              <a:t>Rule 1-3-1</a:t>
            </a:r>
          </a:p>
        </p:txBody>
      </p:sp>
      <p:sp>
        <p:nvSpPr>
          <p:cNvPr id="3" name="Content Placeholder 2">
            <a:extLst>
              <a:ext uri="{FF2B5EF4-FFF2-40B4-BE49-F238E27FC236}">
                <a16:creationId xmlns:a16="http://schemas.microsoft.com/office/drawing/2014/main" xmlns="" id="{9A24368C-896D-4690-B435-A6558C342DC8}"/>
              </a:ext>
            </a:extLst>
          </p:cNvPr>
          <p:cNvSpPr>
            <a:spLocks noGrp="1"/>
          </p:cNvSpPr>
          <p:nvPr>
            <p:ph idx="1"/>
          </p:nvPr>
        </p:nvSpPr>
        <p:spPr/>
        <p:txBody>
          <a:bodyPr/>
          <a:lstStyle/>
          <a:p>
            <a:r>
              <a:rPr lang="en-US" u="sng" dirty="0"/>
              <a:t>Effective January 1, 2020 </a:t>
            </a:r>
            <a:r>
              <a:rPr lang="en-US" dirty="0"/>
              <a:t>the SEI/NOCSAE mark is required on all baseballs that meet the NOCSAE standard that will be used in high school competition.</a:t>
            </a:r>
          </a:p>
          <a:p>
            <a:r>
              <a:rPr lang="en-US" dirty="0"/>
              <a:t>Baseballs shall have the SEI/NOCSAE mark along with the NFHS Authenticating Mark.</a:t>
            </a:r>
          </a:p>
          <a:p>
            <a:pPr marL="0" indent="0">
              <a:buNone/>
            </a:pPr>
            <a:r>
              <a:rPr lang="en-US" b="1" dirty="0"/>
              <a:t> </a:t>
            </a:r>
          </a:p>
          <a:p>
            <a:r>
              <a:rPr lang="en-US" b="1" dirty="0"/>
              <a:t>Rationale:</a:t>
            </a:r>
          </a:p>
          <a:p>
            <a:pPr marL="0" indent="0">
              <a:buNone/>
            </a:pPr>
            <a:r>
              <a:rPr lang="en-US" dirty="0">
                <a:solidFill>
                  <a:srgbClr val="000000"/>
                </a:solidFill>
              </a:rPr>
              <a:t>To maintain a consistent and uniform standard for high school competition. To ensure that every baseball manufactured meets the same level of quality and playability. </a:t>
            </a:r>
          </a:p>
          <a:p>
            <a:endParaRPr lang="en-US" dirty="0"/>
          </a:p>
          <a:p>
            <a:endParaRPr lang="en-US" dirty="0"/>
          </a:p>
        </p:txBody>
      </p:sp>
      <p:sp>
        <p:nvSpPr>
          <p:cNvPr id="4" name="Footer Placeholder 3">
            <a:extLst>
              <a:ext uri="{FF2B5EF4-FFF2-40B4-BE49-F238E27FC236}">
                <a16:creationId xmlns:a16="http://schemas.microsoft.com/office/drawing/2014/main" xmlns="" id="{8CC9643F-B6BF-46B9-8B94-F98DED7290E2}"/>
              </a:ext>
            </a:extLst>
          </p:cNvPr>
          <p:cNvSpPr>
            <a:spLocks noGrp="1"/>
          </p:cNvSpPr>
          <p:nvPr>
            <p:ph type="ftr" sz="quarter" idx="11"/>
          </p:nvPr>
        </p:nvSpPr>
        <p:spPr/>
        <p:txBody>
          <a:bodyPr/>
          <a:lstStyle/>
          <a:p>
            <a:pPr>
              <a:defRPr/>
            </a:pPr>
            <a:r>
              <a:rPr lang="en-US"/>
              <a:t>www.nfhs.org</a:t>
            </a:r>
          </a:p>
        </p:txBody>
      </p:sp>
      <p:pic>
        <p:nvPicPr>
          <p:cNvPr id="5" name="Picture 1" descr="image003">
            <a:extLst>
              <a:ext uri="{FF2B5EF4-FFF2-40B4-BE49-F238E27FC236}">
                <a16:creationId xmlns:a16="http://schemas.microsoft.com/office/drawing/2014/main" xmlns="" id="{08E35A90-5AB8-4656-8140-86C7AB5A2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8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CA24D-F017-4838-AC1B-B8232BCDE8E9}"/>
              </a:ext>
            </a:extLst>
          </p:cNvPr>
          <p:cNvSpPr>
            <a:spLocks noGrp="1"/>
          </p:cNvSpPr>
          <p:nvPr>
            <p:ph type="title"/>
          </p:nvPr>
        </p:nvSpPr>
        <p:spPr/>
        <p:txBody>
          <a:bodyPr/>
          <a:lstStyle/>
          <a:p>
            <a:r>
              <a:rPr lang="en-US" dirty="0"/>
              <a:t>National Federation of </a:t>
            </a:r>
            <a:br>
              <a:rPr lang="en-US" dirty="0"/>
            </a:br>
            <a:r>
              <a:rPr lang="en-US" dirty="0"/>
              <a:t>State High School Associations</a:t>
            </a:r>
          </a:p>
        </p:txBody>
      </p:sp>
      <p:sp>
        <p:nvSpPr>
          <p:cNvPr id="3" name="Content Placeholder 2">
            <a:extLst>
              <a:ext uri="{FF2B5EF4-FFF2-40B4-BE49-F238E27FC236}">
                <a16:creationId xmlns:a16="http://schemas.microsoft.com/office/drawing/2014/main" xmlns="" id="{9D3CFC03-A4DB-46D1-8557-A0C4CAA79F70}"/>
              </a:ext>
            </a:extLst>
          </p:cNvPr>
          <p:cNvSpPr>
            <a:spLocks noGrp="1"/>
          </p:cNvSpPr>
          <p:nvPr>
            <p:ph idx="1"/>
          </p:nvPr>
        </p:nvSpPr>
        <p:spPr>
          <a:xfrm>
            <a:off x="1430239" y="1993900"/>
            <a:ext cx="7190315" cy="4338637"/>
          </a:xfrm>
        </p:spPr>
        <p:txBody>
          <a:bodyPr/>
          <a:lstStyle/>
          <a:p>
            <a:r>
              <a:rPr lang="en-US" dirty="0"/>
              <a:t>NFHS (located in Indianapolis, IN – Est. 1920):</a:t>
            </a:r>
          </a:p>
          <a:p>
            <a:pPr lvl="1"/>
            <a:r>
              <a:rPr lang="en-US" dirty="0"/>
              <a:t>National leadership organization for high school sports and fine arts activities;</a:t>
            </a:r>
          </a:p>
          <a:p>
            <a:pPr lvl="1"/>
            <a:r>
              <a:rPr lang="en-US" dirty="0"/>
              <a:t>National authority on interscholastic </a:t>
            </a:r>
            <a:br>
              <a:rPr lang="en-US" dirty="0"/>
            </a:br>
            <a:r>
              <a:rPr lang="en-US" dirty="0"/>
              <a:t>activity programs.</a:t>
            </a:r>
          </a:p>
          <a:p>
            <a:pPr lvl="1"/>
            <a:r>
              <a:rPr lang="en-US" dirty="0"/>
              <a:t>Conducts national meetings;</a:t>
            </a:r>
          </a:p>
          <a:p>
            <a:pPr lvl="1"/>
            <a:r>
              <a:rPr lang="en-US" dirty="0"/>
              <a:t>Sanctions interstate events;</a:t>
            </a:r>
          </a:p>
          <a:p>
            <a:pPr lvl="1"/>
            <a:r>
              <a:rPr lang="en-US" dirty="0"/>
              <a:t>Produces national publication for </a:t>
            </a:r>
            <a:br>
              <a:rPr lang="en-US" dirty="0"/>
            </a:br>
            <a:r>
              <a:rPr lang="en-US" dirty="0"/>
              <a:t>high school administrators;</a:t>
            </a:r>
          </a:p>
          <a:p>
            <a:pPr lvl="1"/>
            <a:r>
              <a:rPr lang="en-US" dirty="0"/>
              <a:t>National source for interscholastic coach </a:t>
            </a:r>
            <a:br>
              <a:rPr lang="en-US" dirty="0"/>
            </a:br>
            <a:r>
              <a:rPr lang="en-US" dirty="0"/>
              <a:t>training and national information center.</a:t>
            </a:r>
          </a:p>
        </p:txBody>
      </p:sp>
      <p:sp>
        <p:nvSpPr>
          <p:cNvPr id="4" name="Footer Placeholder 3">
            <a:extLst>
              <a:ext uri="{FF2B5EF4-FFF2-40B4-BE49-F238E27FC236}">
                <a16:creationId xmlns:a16="http://schemas.microsoft.com/office/drawing/2014/main" xmlns="" id="{45F32499-1722-4F6E-908E-9548429DD834}"/>
              </a:ext>
            </a:extLst>
          </p:cNvPr>
          <p:cNvSpPr>
            <a:spLocks noGrp="1"/>
          </p:cNvSpPr>
          <p:nvPr>
            <p:ph type="ftr" sz="quarter" idx="11"/>
          </p:nvPr>
        </p:nvSpPr>
        <p:spPr/>
        <p:txBody>
          <a:bodyPr/>
          <a:lstStyle/>
          <a:p>
            <a:pPr>
              <a:defRPr/>
            </a:pPr>
            <a:r>
              <a:rPr lang="en-US"/>
              <a:t>www.nfhs.org</a:t>
            </a:r>
          </a:p>
        </p:txBody>
      </p:sp>
      <p:pic>
        <p:nvPicPr>
          <p:cNvPr id="7" name="Picture 6" descr="A person standing in front of a crowd&#10;&#10;Description automatically generated">
            <a:extLst>
              <a:ext uri="{FF2B5EF4-FFF2-40B4-BE49-F238E27FC236}">
                <a16:creationId xmlns:a16="http://schemas.microsoft.com/office/drawing/2014/main" xmlns="" id="{78C61C9F-31C1-4437-A33E-D1B652CB22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4102" y="2828041"/>
            <a:ext cx="4643532" cy="3105739"/>
          </a:xfrm>
          <a:prstGeom prst="rect">
            <a:avLst/>
          </a:prstGeom>
        </p:spPr>
      </p:pic>
      <p:pic>
        <p:nvPicPr>
          <p:cNvPr id="4099" name="Picture 1" descr="image003">
            <a:extLst>
              <a:ext uri="{FF2B5EF4-FFF2-40B4-BE49-F238E27FC236}">
                <a16:creationId xmlns:a16="http://schemas.microsoft.com/office/drawing/2014/main" xmlns="" id="{0C01DA5E-8565-46DF-8F20-4CA3B3FC2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0334"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9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991A9-847B-4652-A286-147AA9972D8D}"/>
              </a:ext>
            </a:extLst>
          </p:cNvPr>
          <p:cNvSpPr>
            <a:spLocks noGrp="1"/>
          </p:cNvSpPr>
          <p:nvPr>
            <p:ph type="title"/>
          </p:nvPr>
        </p:nvSpPr>
        <p:spPr/>
        <p:txBody>
          <a:bodyPr/>
          <a:lstStyle/>
          <a:p>
            <a:r>
              <a:rPr lang="en-US" dirty="0"/>
              <a:t>COMPLIANT BODY AND CHEST PROTECTOR</a:t>
            </a:r>
          </a:p>
        </p:txBody>
      </p:sp>
      <p:sp>
        <p:nvSpPr>
          <p:cNvPr id="4" name="Footer Placeholder 3">
            <a:extLst>
              <a:ext uri="{FF2B5EF4-FFF2-40B4-BE49-F238E27FC236}">
                <a16:creationId xmlns:a16="http://schemas.microsoft.com/office/drawing/2014/main" xmlns="" id="{4E01A920-83A2-47A7-AF6B-062CDB55DC24}"/>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1943BE3D-7A47-4A36-9925-5157BB4EDC10}"/>
              </a:ext>
            </a:extLst>
          </p:cNvPr>
          <p:cNvSpPr/>
          <p:nvPr/>
        </p:nvSpPr>
        <p:spPr>
          <a:xfrm>
            <a:off x="9793491" y="2656250"/>
            <a:ext cx="2195310" cy="2246769"/>
          </a:xfrm>
          <a:prstGeom prst="rect">
            <a:avLst/>
          </a:prstGeom>
        </p:spPr>
        <p:txBody>
          <a:bodyPr wrap="square">
            <a:spAutoFit/>
          </a:bodyPr>
          <a:lstStyle/>
          <a:p>
            <a:r>
              <a:rPr lang="en-US" sz="2000" dirty="0"/>
              <a:t>The catcher’s body/chest protector shall meet the NOCSAE standard effective Jan. 1, 2020.</a:t>
            </a:r>
          </a:p>
        </p:txBody>
      </p:sp>
      <p:pic>
        <p:nvPicPr>
          <p:cNvPr id="9" name="Content Placeholder 8" descr="A picture containing drawing&#10;&#10;Description automatically generated">
            <a:extLst>
              <a:ext uri="{FF2B5EF4-FFF2-40B4-BE49-F238E27FC236}">
                <a16:creationId xmlns:a16="http://schemas.microsoft.com/office/drawing/2014/main" xmlns="" id="{B860C8EF-66CF-4C2E-B2BD-33C0CC1A4A7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97708" y="2054452"/>
            <a:ext cx="8644405" cy="4338637"/>
          </a:xfrm>
        </p:spPr>
      </p:pic>
      <p:pic>
        <p:nvPicPr>
          <p:cNvPr id="6" name="Picture 1" descr="image003">
            <a:extLst>
              <a:ext uri="{FF2B5EF4-FFF2-40B4-BE49-F238E27FC236}">
                <a16:creationId xmlns:a16="http://schemas.microsoft.com/office/drawing/2014/main" xmlns="" id="{1CF45209-D533-4402-A9A7-404B232B6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49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23E60-D2C2-4CA3-8353-8D647A8B7FB4}"/>
              </a:ext>
            </a:extLst>
          </p:cNvPr>
          <p:cNvSpPr>
            <a:spLocks noGrp="1"/>
          </p:cNvSpPr>
          <p:nvPr>
            <p:ph type="title"/>
          </p:nvPr>
        </p:nvSpPr>
        <p:spPr/>
        <p:txBody>
          <a:bodyPr/>
          <a:lstStyle/>
          <a:p>
            <a:r>
              <a:rPr lang="en-US" dirty="0"/>
              <a:t>Chest and body protector </a:t>
            </a:r>
            <a:br>
              <a:rPr lang="en-US" dirty="0"/>
            </a:br>
            <a:r>
              <a:rPr lang="en-US" dirty="0"/>
              <a:t>Rule 1-5-3</a:t>
            </a:r>
          </a:p>
        </p:txBody>
      </p:sp>
      <p:sp>
        <p:nvSpPr>
          <p:cNvPr id="3" name="Content Placeholder 2">
            <a:extLst>
              <a:ext uri="{FF2B5EF4-FFF2-40B4-BE49-F238E27FC236}">
                <a16:creationId xmlns:a16="http://schemas.microsoft.com/office/drawing/2014/main" xmlns="" id="{58BF370C-F0B2-49A0-912C-C105A0869B81}"/>
              </a:ext>
            </a:extLst>
          </p:cNvPr>
          <p:cNvSpPr>
            <a:spLocks noGrp="1"/>
          </p:cNvSpPr>
          <p:nvPr>
            <p:ph idx="1"/>
          </p:nvPr>
        </p:nvSpPr>
        <p:spPr/>
        <p:txBody>
          <a:bodyPr/>
          <a:lstStyle/>
          <a:p>
            <a:r>
              <a:rPr lang="en-US" dirty="0"/>
              <a:t>The catcher shall wear, in addition to a head protector, a mask with a throat protector, body/chest protector that meets the NOCSAE standard at the time of manufacture (Effective January 1, 2020), protective cup (male only), and baseball protective shin guards. The SEI/NOCSAE mark is required on all body/chest protectors that meets the NOCSAE standard at the time of manufacture that will be used in high school competition.</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xmlns="" id="{9A560428-8506-4F3C-AB32-9CBE18EE5546}"/>
              </a:ext>
            </a:extLst>
          </p:cNvPr>
          <p:cNvSpPr>
            <a:spLocks noGrp="1"/>
          </p:cNvSpPr>
          <p:nvPr>
            <p:ph type="ftr" sz="quarter" idx="11"/>
          </p:nvPr>
        </p:nvSpPr>
        <p:spPr/>
        <p:txBody>
          <a:bodyPr/>
          <a:lstStyle/>
          <a:p>
            <a:pPr>
              <a:defRPr/>
            </a:pPr>
            <a:r>
              <a:rPr lang="en-US"/>
              <a:t>www.nfhs.org</a:t>
            </a:r>
          </a:p>
        </p:txBody>
      </p:sp>
      <p:pic>
        <p:nvPicPr>
          <p:cNvPr id="5" name="Picture 1" descr="image003">
            <a:extLst>
              <a:ext uri="{FF2B5EF4-FFF2-40B4-BE49-F238E27FC236}">
                <a16:creationId xmlns:a16="http://schemas.microsoft.com/office/drawing/2014/main" xmlns="" id="{9211C8C9-867F-4AA1-B98E-A4030D8BB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66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648B6-411E-4C70-8695-8BA7F77F4B3E}"/>
              </a:ext>
            </a:extLst>
          </p:cNvPr>
          <p:cNvSpPr>
            <a:spLocks noGrp="1"/>
          </p:cNvSpPr>
          <p:nvPr>
            <p:ph type="title"/>
          </p:nvPr>
        </p:nvSpPr>
        <p:spPr/>
        <p:txBody>
          <a:bodyPr/>
          <a:lstStyle/>
          <a:p>
            <a:r>
              <a:rPr lang="en-US" dirty="0"/>
              <a:t>Chest and body protector </a:t>
            </a:r>
            <a:br>
              <a:rPr lang="en-US" dirty="0"/>
            </a:br>
            <a:r>
              <a:rPr lang="en-US" dirty="0"/>
              <a:t>Rule 1-5-3</a:t>
            </a:r>
          </a:p>
        </p:txBody>
      </p:sp>
      <p:sp>
        <p:nvSpPr>
          <p:cNvPr id="3" name="Content Placeholder 2">
            <a:extLst>
              <a:ext uri="{FF2B5EF4-FFF2-40B4-BE49-F238E27FC236}">
                <a16:creationId xmlns:a16="http://schemas.microsoft.com/office/drawing/2014/main" xmlns="" id="{47BA4219-CA6A-4498-BE44-641D5A3756FC}"/>
              </a:ext>
            </a:extLst>
          </p:cNvPr>
          <p:cNvSpPr>
            <a:spLocks noGrp="1"/>
          </p:cNvSpPr>
          <p:nvPr>
            <p:ph idx="1"/>
          </p:nvPr>
        </p:nvSpPr>
        <p:spPr/>
        <p:txBody>
          <a:bodyPr/>
          <a:lstStyle/>
          <a:p>
            <a:r>
              <a:rPr lang="en-US" b="1" dirty="0"/>
              <a:t>Rationale:</a:t>
            </a:r>
            <a:r>
              <a:rPr lang="en-US" dirty="0"/>
              <a:t> </a:t>
            </a:r>
          </a:p>
          <a:p>
            <a:pPr marL="0" indent="0">
              <a:buNone/>
            </a:pPr>
            <a:r>
              <a:rPr lang="en-US" dirty="0"/>
              <a:t>A SEI/NOCSAE standard has been developed to protect the heart and the cardiac silhouette from commotio cordis. The NOCSAE standard could be included in a product that is either a separate device/apparel or a device constructed into a traditional chest protector. This proposal is recommended and endorsed by the NFHS Sports Medicine Advisory Committee (SMAC) to minimize risk. </a:t>
            </a:r>
            <a:r>
              <a:rPr lang="en-US" u="sng" dirty="0"/>
              <a:t>The catcher has to wear either a  chest protector that meets the NOCSAE standard or a body protector that meets the NOCSAE standard underneath a traditional chest protector. It is the responsibility of the coach to verify that his/her players are properly equipped and in uniform.</a:t>
            </a:r>
          </a:p>
          <a:p>
            <a:pPr marL="0" indent="0">
              <a:buNone/>
            </a:pPr>
            <a:endParaRPr lang="en-US" dirty="0"/>
          </a:p>
        </p:txBody>
      </p:sp>
      <p:sp>
        <p:nvSpPr>
          <p:cNvPr id="4" name="Footer Placeholder 3">
            <a:extLst>
              <a:ext uri="{FF2B5EF4-FFF2-40B4-BE49-F238E27FC236}">
                <a16:creationId xmlns:a16="http://schemas.microsoft.com/office/drawing/2014/main" xmlns="" id="{A8CBB4FB-13E3-400A-B637-AD19F5B8DEF3}"/>
              </a:ext>
            </a:extLst>
          </p:cNvPr>
          <p:cNvSpPr>
            <a:spLocks noGrp="1"/>
          </p:cNvSpPr>
          <p:nvPr>
            <p:ph type="ftr" sz="quarter" idx="11"/>
          </p:nvPr>
        </p:nvSpPr>
        <p:spPr/>
        <p:txBody>
          <a:bodyPr/>
          <a:lstStyle/>
          <a:p>
            <a:pPr>
              <a:defRPr/>
            </a:pPr>
            <a:r>
              <a:rPr lang="en-US"/>
              <a:t>www.nfhs.org</a:t>
            </a:r>
          </a:p>
        </p:txBody>
      </p:sp>
      <p:pic>
        <p:nvPicPr>
          <p:cNvPr id="5" name="Picture 1" descr="image003">
            <a:extLst>
              <a:ext uri="{FF2B5EF4-FFF2-40B4-BE49-F238E27FC236}">
                <a16:creationId xmlns:a16="http://schemas.microsoft.com/office/drawing/2014/main" xmlns="" id="{7761ACBE-89C7-4565-AAE6-25B5286FA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530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1A390-4FE0-4ECD-9D7E-FD897A574B9D}"/>
              </a:ext>
            </a:extLst>
          </p:cNvPr>
          <p:cNvSpPr>
            <a:spLocks noGrp="1"/>
          </p:cNvSpPr>
          <p:nvPr>
            <p:ph type="title"/>
          </p:nvPr>
        </p:nvSpPr>
        <p:spPr/>
        <p:txBody>
          <a:bodyPr/>
          <a:lstStyle/>
          <a:p>
            <a:r>
              <a:rPr lang="en-US" dirty="0"/>
              <a:t>COMPLIANCE OF PLAYER EQUIPMENT</a:t>
            </a:r>
          </a:p>
        </p:txBody>
      </p:sp>
      <p:sp>
        <p:nvSpPr>
          <p:cNvPr id="4" name="Footer Placeholder 3">
            <a:extLst>
              <a:ext uri="{FF2B5EF4-FFF2-40B4-BE49-F238E27FC236}">
                <a16:creationId xmlns:a16="http://schemas.microsoft.com/office/drawing/2014/main" xmlns="" id="{94AC44A4-6B15-43E9-BF62-C0C5933BAFA0}"/>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6A6D7E6A-080F-4012-AA9D-E076B9C53441}"/>
              </a:ext>
            </a:extLst>
          </p:cNvPr>
          <p:cNvSpPr/>
          <p:nvPr/>
        </p:nvSpPr>
        <p:spPr>
          <a:xfrm>
            <a:off x="8016535" y="2251319"/>
            <a:ext cx="3852909" cy="3785652"/>
          </a:xfrm>
          <a:prstGeom prst="rect">
            <a:avLst/>
          </a:prstGeom>
        </p:spPr>
        <p:txBody>
          <a:bodyPr wrap="square">
            <a:spAutoFit/>
          </a:bodyPr>
          <a:lstStyle/>
          <a:p>
            <a:r>
              <a:rPr lang="en-US" sz="2400" dirty="0"/>
              <a:t>A face mask/guard specifically designed for a particular helmet model may be attached after manufacture, provided that procedure is approved by the manufacturer and meets the SEI/NOCSAE standard at the time of manufacture.</a:t>
            </a:r>
          </a:p>
        </p:txBody>
      </p:sp>
      <p:pic>
        <p:nvPicPr>
          <p:cNvPr id="9" name="Content Placeholder 8" descr="A close up of a logo&#10;&#10;Description automatically generated">
            <a:extLst>
              <a:ext uri="{FF2B5EF4-FFF2-40B4-BE49-F238E27FC236}">
                <a16:creationId xmlns:a16="http://schemas.microsoft.com/office/drawing/2014/main" xmlns="" id="{82BC2D58-9E12-44BE-A243-9DAF83FEB0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0939" y="1993900"/>
            <a:ext cx="6412918" cy="4338637"/>
          </a:xfrm>
        </p:spPr>
      </p:pic>
      <p:pic>
        <p:nvPicPr>
          <p:cNvPr id="6" name="Picture 1" descr="image003">
            <a:extLst>
              <a:ext uri="{FF2B5EF4-FFF2-40B4-BE49-F238E27FC236}">
                <a16:creationId xmlns:a16="http://schemas.microsoft.com/office/drawing/2014/main" xmlns="" id="{9D1ED5B4-3814-407F-951B-CADDECA0F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146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12C69-DC9D-40AC-BD40-DB42CE6EB681}"/>
              </a:ext>
            </a:extLst>
          </p:cNvPr>
          <p:cNvSpPr>
            <a:spLocks noGrp="1"/>
          </p:cNvSpPr>
          <p:nvPr>
            <p:ph type="title"/>
          </p:nvPr>
        </p:nvSpPr>
        <p:spPr/>
        <p:txBody>
          <a:bodyPr/>
          <a:lstStyle/>
          <a:p>
            <a:r>
              <a:rPr lang="en-US" dirty="0"/>
              <a:t>PROPER PITCHING POSITIONS</a:t>
            </a:r>
          </a:p>
        </p:txBody>
      </p:sp>
      <p:pic>
        <p:nvPicPr>
          <p:cNvPr id="6" name="Content Placeholder 5">
            <a:extLst>
              <a:ext uri="{FF2B5EF4-FFF2-40B4-BE49-F238E27FC236}">
                <a16:creationId xmlns:a16="http://schemas.microsoft.com/office/drawing/2014/main" xmlns="" id="{EFE4DFC3-5395-431F-AD88-CBD95A9ECB0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62847" y="2026557"/>
            <a:ext cx="5958840" cy="4338637"/>
          </a:xfrm>
        </p:spPr>
      </p:pic>
      <p:sp>
        <p:nvSpPr>
          <p:cNvPr id="4" name="Footer Placeholder 3">
            <a:extLst>
              <a:ext uri="{FF2B5EF4-FFF2-40B4-BE49-F238E27FC236}">
                <a16:creationId xmlns:a16="http://schemas.microsoft.com/office/drawing/2014/main" xmlns="" id="{0432FAC4-FAE9-44DB-9812-ACED54596149}"/>
              </a:ext>
            </a:extLst>
          </p:cNvPr>
          <p:cNvSpPr>
            <a:spLocks noGrp="1"/>
          </p:cNvSpPr>
          <p:nvPr>
            <p:ph type="ftr" sz="quarter" idx="11"/>
          </p:nvPr>
        </p:nvSpPr>
        <p:spPr/>
        <p:txBody>
          <a:bodyPr/>
          <a:lstStyle/>
          <a:p>
            <a:pPr>
              <a:defRPr/>
            </a:pPr>
            <a:r>
              <a:rPr lang="en-US"/>
              <a:t>www.nfhs.org</a:t>
            </a:r>
          </a:p>
        </p:txBody>
      </p:sp>
      <p:sp>
        <p:nvSpPr>
          <p:cNvPr id="5" name="Rectangle 4">
            <a:extLst>
              <a:ext uri="{FF2B5EF4-FFF2-40B4-BE49-F238E27FC236}">
                <a16:creationId xmlns:a16="http://schemas.microsoft.com/office/drawing/2014/main" xmlns="" id="{9AFF976F-592E-41F4-AEC1-A80B40BEB0E4}"/>
              </a:ext>
            </a:extLst>
          </p:cNvPr>
          <p:cNvSpPr/>
          <p:nvPr/>
        </p:nvSpPr>
        <p:spPr>
          <a:xfrm>
            <a:off x="7702140" y="2604005"/>
            <a:ext cx="3950562" cy="3046989"/>
          </a:xfrm>
          <a:prstGeom prst="rect">
            <a:avLst/>
          </a:prstGeom>
        </p:spPr>
        <p:txBody>
          <a:bodyPr wrap="square">
            <a:spAutoFit/>
          </a:bodyPr>
          <a:lstStyle/>
          <a:p>
            <a:r>
              <a:rPr lang="en-US" sz="2400" dirty="0"/>
              <a:t>The windup is one of two legal pitching positions. For the windup, the pitcher’s non-pivot foot shall be in any position on or behind a line extending through the front edge of the pitcher’s plate.</a:t>
            </a:r>
          </a:p>
        </p:txBody>
      </p:sp>
      <p:pic>
        <p:nvPicPr>
          <p:cNvPr id="7" name="Picture 1" descr="image003">
            <a:extLst>
              <a:ext uri="{FF2B5EF4-FFF2-40B4-BE49-F238E27FC236}">
                <a16:creationId xmlns:a16="http://schemas.microsoft.com/office/drawing/2014/main" xmlns="" id="{673C6AD1-91F8-49B8-9B59-84F9B845B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129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30580-1E15-4FEC-A2C5-32F28747A663}"/>
              </a:ext>
            </a:extLst>
          </p:cNvPr>
          <p:cNvSpPr>
            <a:spLocks noGrp="1"/>
          </p:cNvSpPr>
          <p:nvPr>
            <p:ph type="title"/>
          </p:nvPr>
        </p:nvSpPr>
        <p:spPr/>
        <p:txBody>
          <a:bodyPr/>
          <a:lstStyle/>
          <a:p>
            <a:r>
              <a:rPr lang="en-US" dirty="0"/>
              <a:t>PROPER PITCHING POSITIONS</a:t>
            </a:r>
          </a:p>
        </p:txBody>
      </p:sp>
      <p:pic>
        <p:nvPicPr>
          <p:cNvPr id="6" name="Content Placeholder 5">
            <a:extLst>
              <a:ext uri="{FF2B5EF4-FFF2-40B4-BE49-F238E27FC236}">
                <a16:creationId xmlns:a16="http://schemas.microsoft.com/office/drawing/2014/main" xmlns="" id="{42D4F0F3-D325-4D89-B886-3BA2FF1EE6B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3571" y="2020026"/>
            <a:ext cx="5741448" cy="4338637"/>
          </a:xfrm>
        </p:spPr>
      </p:pic>
      <p:sp>
        <p:nvSpPr>
          <p:cNvPr id="4" name="Footer Placeholder 3">
            <a:extLst>
              <a:ext uri="{FF2B5EF4-FFF2-40B4-BE49-F238E27FC236}">
                <a16:creationId xmlns:a16="http://schemas.microsoft.com/office/drawing/2014/main" xmlns="" id="{67CC6D5A-35E9-44B6-A093-A409E253C8D3}"/>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BD1E3C55-B5F4-4412-A571-377FEADE63DE}"/>
              </a:ext>
            </a:extLst>
          </p:cNvPr>
          <p:cNvSpPr/>
          <p:nvPr/>
        </p:nvSpPr>
        <p:spPr>
          <a:xfrm>
            <a:off x="7400298" y="2234673"/>
            <a:ext cx="4447713" cy="3785652"/>
          </a:xfrm>
          <a:prstGeom prst="rect">
            <a:avLst/>
          </a:prstGeom>
        </p:spPr>
        <p:txBody>
          <a:bodyPr wrap="square">
            <a:spAutoFit/>
          </a:bodyPr>
          <a:lstStyle/>
          <a:p>
            <a:r>
              <a:rPr lang="en-US" sz="2400" dirty="0"/>
              <a:t>The set is one of two legal pitching positions. For the set position, a pitcher shall stand with his entire non-pivot foot in front of a line extending through the front edge of the pitcher’s plate and with his  pivot foot in contact with or directly in front of and parallel to the pitcher’s plate.</a:t>
            </a:r>
          </a:p>
        </p:txBody>
      </p:sp>
      <p:pic>
        <p:nvPicPr>
          <p:cNvPr id="7" name="Picture 1" descr="image003">
            <a:extLst>
              <a:ext uri="{FF2B5EF4-FFF2-40B4-BE49-F238E27FC236}">
                <a16:creationId xmlns:a16="http://schemas.microsoft.com/office/drawing/2014/main" xmlns="" id="{049991BC-6895-4998-94CF-5BB82DA84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875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B8909-D389-4E54-82FC-5B4D5B0E3CF9}"/>
              </a:ext>
            </a:extLst>
          </p:cNvPr>
          <p:cNvSpPr>
            <a:spLocks noGrp="1"/>
          </p:cNvSpPr>
          <p:nvPr>
            <p:ph type="title"/>
          </p:nvPr>
        </p:nvSpPr>
        <p:spPr/>
        <p:txBody>
          <a:bodyPr/>
          <a:lstStyle/>
          <a:p>
            <a:r>
              <a:rPr lang="en-US" dirty="0"/>
              <a:t>PROPER PITCHING POSITIONS</a:t>
            </a:r>
          </a:p>
        </p:txBody>
      </p:sp>
      <p:pic>
        <p:nvPicPr>
          <p:cNvPr id="6" name="Content Placeholder 5">
            <a:extLst>
              <a:ext uri="{FF2B5EF4-FFF2-40B4-BE49-F238E27FC236}">
                <a16:creationId xmlns:a16="http://schemas.microsoft.com/office/drawing/2014/main" xmlns="" id="{F139F586-BF63-4278-8E38-755E8AD724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90408" y="1993900"/>
            <a:ext cx="5681648" cy="4338637"/>
          </a:xfrm>
        </p:spPr>
      </p:pic>
      <p:sp>
        <p:nvSpPr>
          <p:cNvPr id="4" name="Footer Placeholder 3">
            <a:extLst>
              <a:ext uri="{FF2B5EF4-FFF2-40B4-BE49-F238E27FC236}">
                <a16:creationId xmlns:a16="http://schemas.microsoft.com/office/drawing/2014/main" xmlns="" id="{53542248-CAF8-4DFA-A299-F81D55FB7445}"/>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BF48C537-3016-42F7-99BE-E08DE749EA10}"/>
              </a:ext>
            </a:extLst>
          </p:cNvPr>
          <p:cNvSpPr/>
          <p:nvPr/>
        </p:nvSpPr>
        <p:spPr>
          <a:xfrm>
            <a:off x="7372651" y="2604005"/>
            <a:ext cx="4474346" cy="3046988"/>
          </a:xfrm>
          <a:prstGeom prst="rect">
            <a:avLst/>
          </a:prstGeom>
        </p:spPr>
        <p:txBody>
          <a:bodyPr wrap="square">
            <a:spAutoFit/>
          </a:bodyPr>
          <a:lstStyle/>
          <a:p>
            <a:r>
              <a:rPr lang="en-US" sz="2400" dirty="0"/>
              <a:t>Pitchers are no longer required to have their entire pivot foot in contact with the pitcher’s plate. This recognizes that many mounds are such that it is problematic for the pitcher to have his entire pivot foot in contact with the pitcher’s plate.</a:t>
            </a:r>
          </a:p>
        </p:txBody>
      </p:sp>
      <p:pic>
        <p:nvPicPr>
          <p:cNvPr id="7" name="Picture 1" descr="image003">
            <a:extLst>
              <a:ext uri="{FF2B5EF4-FFF2-40B4-BE49-F238E27FC236}">
                <a16:creationId xmlns:a16="http://schemas.microsoft.com/office/drawing/2014/main" xmlns="" id="{B726E130-2D08-4F5A-A165-9BADCA2CB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157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5DECE-87F1-4739-AD27-CF42721D570F}"/>
              </a:ext>
            </a:extLst>
          </p:cNvPr>
          <p:cNvSpPr>
            <a:spLocks noGrp="1"/>
          </p:cNvSpPr>
          <p:nvPr>
            <p:ph type="title"/>
          </p:nvPr>
        </p:nvSpPr>
        <p:spPr/>
        <p:txBody>
          <a:bodyPr/>
          <a:lstStyle/>
          <a:p>
            <a:r>
              <a:rPr lang="en-US" dirty="0"/>
              <a:t>PROPER PITCHING POSITIONS</a:t>
            </a:r>
          </a:p>
        </p:txBody>
      </p:sp>
      <p:pic>
        <p:nvPicPr>
          <p:cNvPr id="6" name="Content Placeholder 5">
            <a:extLst>
              <a:ext uri="{FF2B5EF4-FFF2-40B4-BE49-F238E27FC236}">
                <a16:creationId xmlns:a16="http://schemas.microsoft.com/office/drawing/2014/main" xmlns="" id="{52CFF6FA-F2BE-42D5-9DC4-740244811B0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9833" y="2060984"/>
            <a:ext cx="5711360" cy="4338637"/>
          </a:xfrm>
        </p:spPr>
      </p:pic>
      <p:sp>
        <p:nvSpPr>
          <p:cNvPr id="4" name="Footer Placeholder 3">
            <a:extLst>
              <a:ext uri="{FF2B5EF4-FFF2-40B4-BE49-F238E27FC236}">
                <a16:creationId xmlns:a16="http://schemas.microsoft.com/office/drawing/2014/main" xmlns="" id="{15DA7D0A-01C5-41F8-AF69-C986348CB0D1}"/>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010C55CF-6409-44D2-8432-74C4B5B3975D}"/>
              </a:ext>
            </a:extLst>
          </p:cNvPr>
          <p:cNvSpPr/>
          <p:nvPr/>
        </p:nvSpPr>
        <p:spPr>
          <a:xfrm>
            <a:off x="7490217" y="3342669"/>
            <a:ext cx="4367815" cy="1569660"/>
          </a:xfrm>
          <a:prstGeom prst="rect">
            <a:avLst/>
          </a:prstGeom>
        </p:spPr>
        <p:txBody>
          <a:bodyPr wrap="square">
            <a:spAutoFit/>
          </a:bodyPr>
          <a:lstStyle/>
          <a:p>
            <a:r>
              <a:rPr lang="en-US" sz="2400" dirty="0"/>
              <a:t>The so-called hybrid stance is illegal as it does not meet the requirements of either the windup or set positions.</a:t>
            </a:r>
          </a:p>
        </p:txBody>
      </p:sp>
      <p:pic>
        <p:nvPicPr>
          <p:cNvPr id="7" name="Picture 1" descr="image003">
            <a:extLst>
              <a:ext uri="{FF2B5EF4-FFF2-40B4-BE49-F238E27FC236}">
                <a16:creationId xmlns:a16="http://schemas.microsoft.com/office/drawing/2014/main" xmlns="" id="{72E803D9-E2A2-461D-A9E0-A64311574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029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C6611-5052-40D8-BA47-F0BEA2EEEED3}"/>
              </a:ext>
            </a:extLst>
          </p:cNvPr>
          <p:cNvSpPr>
            <a:spLocks noGrp="1"/>
          </p:cNvSpPr>
          <p:nvPr>
            <p:ph type="title"/>
          </p:nvPr>
        </p:nvSpPr>
        <p:spPr/>
        <p:txBody>
          <a:bodyPr/>
          <a:lstStyle/>
          <a:p>
            <a:r>
              <a:rPr lang="en-US" dirty="0"/>
              <a:t>ENFORCEMENT OF </a:t>
            </a:r>
            <a:r>
              <a:rPr lang="en-US" dirty="0" err="1"/>
              <a:t>nfhs</a:t>
            </a:r>
            <a:r>
              <a:rPr lang="en-US" dirty="0"/>
              <a:t> JEWELRY RULE</a:t>
            </a:r>
          </a:p>
        </p:txBody>
      </p:sp>
      <p:pic>
        <p:nvPicPr>
          <p:cNvPr id="6" name="Content Placeholder 5">
            <a:extLst>
              <a:ext uri="{FF2B5EF4-FFF2-40B4-BE49-F238E27FC236}">
                <a16:creationId xmlns:a16="http://schemas.microsoft.com/office/drawing/2014/main" xmlns="" id="{45674DD2-00AB-4460-AD4A-5E339437819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9538" y="2034859"/>
            <a:ext cx="5436815" cy="4338637"/>
          </a:xfrm>
        </p:spPr>
      </p:pic>
      <p:sp>
        <p:nvSpPr>
          <p:cNvPr id="4" name="Footer Placeholder 3">
            <a:extLst>
              <a:ext uri="{FF2B5EF4-FFF2-40B4-BE49-F238E27FC236}">
                <a16:creationId xmlns:a16="http://schemas.microsoft.com/office/drawing/2014/main" xmlns="" id="{9C678478-0F70-487B-ADB8-6EF0DF88CE76}"/>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xmlns="" id="{6474CA55-45EE-48C7-BEE7-5E4824A7D38E}"/>
              </a:ext>
            </a:extLst>
          </p:cNvPr>
          <p:cNvSpPr/>
          <p:nvPr/>
        </p:nvSpPr>
        <p:spPr>
          <a:xfrm>
            <a:off x="7102136" y="2655344"/>
            <a:ext cx="4865498" cy="2677656"/>
          </a:xfrm>
          <a:prstGeom prst="rect">
            <a:avLst/>
          </a:prstGeom>
        </p:spPr>
        <p:txBody>
          <a:bodyPr wrap="square">
            <a:spAutoFit/>
          </a:bodyPr>
          <a:lstStyle/>
          <a:p>
            <a:r>
              <a:rPr lang="en-US" sz="2400" dirty="0"/>
              <a:t>Jewelry, including necklaces, bracelets and earrings, shall not be worn except for religious or medical medals. A religious medal must be taped and worn under the uniform. A medical alert must be taped and may be visible.</a:t>
            </a:r>
          </a:p>
        </p:txBody>
      </p:sp>
      <p:pic>
        <p:nvPicPr>
          <p:cNvPr id="7" name="Picture 1" descr="image003">
            <a:extLst>
              <a:ext uri="{FF2B5EF4-FFF2-40B4-BE49-F238E27FC236}">
                <a16:creationId xmlns:a16="http://schemas.microsoft.com/office/drawing/2014/main" xmlns="" id="{7B95FB7D-F217-40CE-8B76-583569C60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896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F593C42-8B19-450F-BFA5-EF622A0EA588}"/>
              </a:ext>
            </a:extLst>
          </p:cNvPr>
          <p:cNvSpPr>
            <a:spLocks noGrp="1"/>
          </p:cNvSpPr>
          <p:nvPr>
            <p:ph type="title"/>
          </p:nvPr>
        </p:nvSpPr>
        <p:spPr/>
        <p:txBody>
          <a:bodyPr/>
          <a:lstStyle/>
          <a:p>
            <a:r>
              <a:rPr lang="en-US" dirty="0"/>
              <a:t>NFHS OFFICIALS and coaches Education </a:t>
            </a:r>
          </a:p>
        </p:txBody>
      </p:sp>
      <p:sp>
        <p:nvSpPr>
          <p:cNvPr id="3" name="Text Placeholder 2">
            <a:extLst>
              <a:ext uri="{FF2B5EF4-FFF2-40B4-BE49-F238E27FC236}">
                <a16:creationId xmlns:a16="http://schemas.microsoft.com/office/drawing/2014/main" xmlns="" id="{96F5AE71-0EBD-45F1-B17F-C753028DAD2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xmlns="" id="{672FB1E1-B978-42AC-8764-031B8B5758B8}"/>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6" name="Picture 1" descr="image003">
            <a:extLst>
              <a:ext uri="{FF2B5EF4-FFF2-40B4-BE49-F238E27FC236}">
                <a16:creationId xmlns:a16="http://schemas.microsoft.com/office/drawing/2014/main" xmlns="" id="{F8D826A1-7833-4E25-8082-A1E43BF8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55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91E5C-4D19-426F-80CB-2ABAC16D99DE}"/>
              </a:ext>
            </a:extLst>
          </p:cNvPr>
          <p:cNvSpPr>
            <a:spLocks noGrp="1"/>
          </p:cNvSpPr>
          <p:nvPr>
            <p:ph type="title"/>
          </p:nvPr>
        </p:nvSpPr>
        <p:spPr/>
        <p:txBody>
          <a:bodyPr/>
          <a:lstStyle/>
          <a:p>
            <a:r>
              <a:rPr lang="en-US" dirty="0"/>
              <a:t>National Federation of </a:t>
            </a:r>
            <a:br>
              <a:rPr lang="en-US" dirty="0"/>
            </a:br>
            <a:r>
              <a:rPr lang="en-US" dirty="0"/>
              <a:t>State High School Associations</a:t>
            </a:r>
          </a:p>
        </p:txBody>
      </p:sp>
      <p:sp>
        <p:nvSpPr>
          <p:cNvPr id="3" name="Content Placeholder 2">
            <a:extLst>
              <a:ext uri="{FF2B5EF4-FFF2-40B4-BE49-F238E27FC236}">
                <a16:creationId xmlns:a16="http://schemas.microsoft.com/office/drawing/2014/main" xmlns="" id="{B689A4FA-E4B6-4E9B-B2DB-9C5F70914FD1}"/>
              </a:ext>
            </a:extLst>
          </p:cNvPr>
          <p:cNvSpPr>
            <a:spLocks noGrp="1"/>
          </p:cNvSpPr>
          <p:nvPr>
            <p:ph idx="1"/>
          </p:nvPr>
        </p:nvSpPr>
        <p:spPr>
          <a:xfrm>
            <a:off x="1940985" y="1989139"/>
            <a:ext cx="10026649" cy="4338637"/>
          </a:xfrm>
        </p:spPr>
        <p:txBody>
          <a:bodyPr/>
          <a:lstStyle/>
          <a:p>
            <a:r>
              <a:rPr lang="en-US" dirty="0"/>
              <a:t>Membership = 50-member state associations and D.C.</a:t>
            </a:r>
          </a:p>
          <a:p>
            <a:r>
              <a:rPr lang="en-US" dirty="0"/>
              <a:t>NFHS reaches more than 19,000 high schools and 12 million participants in high school activity programs, including more </a:t>
            </a:r>
            <a:br>
              <a:rPr lang="en-US" dirty="0"/>
            </a:br>
            <a:r>
              <a:rPr lang="en-US" dirty="0"/>
              <a:t>than 7.8 million in high </a:t>
            </a:r>
            <a:br>
              <a:rPr lang="en-US" dirty="0"/>
            </a:br>
            <a:r>
              <a:rPr lang="en-US" dirty="0"/>
              <a:t>school sports.</a:t>
            </a:r>
          </a:p>
        </p:txBody>
      </p:sp>
      <p:sp>
        <p:nvSpPr>
          <p:cNvPr id="4" name="Footer Placeholder 3">
            <a:extLst>
              <a:ext uri="{FF2B5EF4-FFF2-40B4-BE49-F238E27FC236}">
                <a16:creationId xmlns:a16="http://schemas.microsoft.com/office/drawing/2014/main" xmlns="" id="{6ED262DC-2955-41E6-9A7A-6A37E40E3D57}"/>
              </a:ext>
            </a:extLst>
          </p:cNvPr>
          <p:cNvSpPr>
            <a:spLocks noGrp="1"/>
          </p:cNvSpPr>
          <p:nvPr>
            <p:ph type="ftr" sz="quarter" idx="11"/>
          </p:nvPr>
        </p:nvSpPr>
        <p:spPr/>
        <p:txBody>
          <a:bodyPr/>
          <a:lstStyle/>
          <a:p>
            <a:pPr>
              <a:defRPr/>
            </a:pPr>
            <a:r>
              <a:rPr lang="en-US"/>
              <a:t>www.nfhs.org</a:t>
            </a:r>
          </a:p>
        </p:txBody>
      </p:sp>
      <p:pic>
        <p:nvPicPr>
          <p:cNvPr id="6" name="Picture 2" descr="C:\Users\mkosk\Desktop\Revised USA map with colors.jpg">
            <a:extLst>
              <a:ext uri="{FF2B5EF4-FFF2-40B4-BE49-F238E27FC236}">
                <a16:creationId xmlns:a16="http://schemas.microsoft.com/office/drawing/2014/main" xmlns="" id="{BF67259F-86AE-463A-A40F-5B7A879B9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6275" y="3429001"/>
            <a:ext cx="5900611" cy="29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1" descr="image003">
            <a:extLst>
              <a:ext uri="{FF2B5EF4-FFF2-40B4-BE49-F238E27FC236}">
                <a16:creationId xmlns:a16="http://schemas.microsoft.com/office/drawing/2014/main" xmlns="" id="{0EDB8B20-8380-40DA-9362-4D784D9ED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0334"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646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40546-DD34-429F-AED0-A4686BBD2C48}"/>
              </a:ext>
            </a:extLst>
          </p:cNvPr>
          <p:cNvSpPr>
            <a:spLocks noGrp="1"/>
          </p:cNvSpPr>
          <p:nvPr>
            <p:ph type="title"/>
          </p:nvPr>
        </p:nvSpPr>
        <p:spPr/>
        <p:txBody>
          <a:bodyPr/>
          <a:lstStyle/>
          <a:p>
            <a:r>
              <a:rPr lang="en-US" sz="4000" dirty="0"/>
              <a:t>SPORTS-SPECIFIC Officiating COURSES</a:t>
            </a:r>
            <a:br>
              <a:rPr lang="en-US" sz="4000" dirty="0"/>
            </a:br>
            <a:r>
              <a:rPr lang="en-US" sz="4000" dirty="0"/>
              <a:t>www.nfhslearn.com</a:t>
            </a:r>
            <a:endParaRPr lang="en-US" dirty="0"/>
          </a:p>
        </p:txBody>
      </p:sp>
      <p:sp>
        <p:nvSpPr>
          <p:cNvPr id="3" name="Content Placeholder 2">
            <a:extLst>
              <a:ext uri="{FF2B5EF4-FFF2-40B4-BE49-F238E27FC236}">
                <a16:creationId xmlns:a16="http://schemas.microsoft.com/office/drawing/2014/main" xmlns="" id="{9B37520B-C8EE-4775-95C7-FDF2D07FA691}"/>
              </a:ext>
            </a:extLst>
          </p:cNvPr>
          <p:cNvSpPr>
            <a:spLocks noGrp="1"/>
          </p:cNvSpPr>
          <p:nvPr>
            <p:ph idx="1"/>
          </p:nvPr>
        </p:nvSpPr>
        <p:spPr>
          <a:xfrm>
            <a:off x="6756400" y="1989139"/>
            <a:ext cx="5211234" cy="4338637"/>
          </a:xfrm>
        </p:spPr>
        <p:txBody>
          <a:bodyPr/>
          <a:lstStyle/>
          <a:p>
            <a:pPr marL="285750" indent="-285750">
              <a:buFont typeface="Arial" panose="020B0604020202020204" pitchFamily="34" charset="0"/>
              <a:buChar char="•"/>
            </a:pPr>
            <a:r>
              <a:rPr lang="en-US" sz="2400" dirty="0">
                <a:cs typeface="Arial" charset="0"/>
              </a:rPr>
              <a:t>Introduction to mechanics and techniques used in each sport</a:t>
            </a:r>
          </a:p>
          <a:p>
            <a:pPr marL="285750" indent="-285750">
              <a:buFont typeface="Arial" panose="020B0604020202020204" pitchFamily="34" charset="0"/>
              <a:buChar char="•"/>
            </a:pPr>
            <a:r>
              <a:rPr lang="en-US" sz="2400" dirty="0">
                <a:cs typeface="Arial" charset="0"/>
              </a:rPr>
              <a:t>Ideal for new officials or those in first few years of officiating</a:t>
            </a:r>
          </a:p>
          <a:p>
            <a:pPr marL="285750" indent="-285750">
              <a:buFont typeface="Arial" panose="020B0604020202020204" pitchFamily="34" charset="0"/>
              <a:buChar char="•"/>
            </a:pPr>
            <a:r>
              <a:rPr lang="en-US" sz="2400" dirty="0">
                <a:cs typeface="Arial" charset="0"/>
              </a:rPr>
              <a:t>30-45 minutes to complete</a:t>
            </a:r>
          </a:p>
          <a:p>
            <a:pPr marL="285750" indent="-285750">
              <a:buFont typeface="Arial" panose="020B0604020202020204" pitchFamily="34" charset="0"/>
              <a:buChar char="•"/>
            </a:pPr>
            <a:r>
              <a:rPr lang="en-US" sz="2400" dirty="0">
                <a:cs typeface="Arial" charset="0"/>
              </a:rPr>
              <a:t>Topics vary based on the needs of the officials in the sport</a:t>
            </a:r>
          </a:p>
          <a:p>
            <a:pPr marL="285750" indent="-285750">
              <a:buFont typeface="Arial" panose="020B0604020202020204" pitchFamily="34" charset="0"/>
              <a:buChar char="•"/>
            </a:pPr>
            <a:r>
              <a:rPr lang="en-US" sz="2400" dirty="0">
                <a:cs typeface="Arial" charset="0"/>
              </a:rPr>
              <a:t>NFHS Officials Association members cost is $10</a:t>
            </a:r>
          </a:p>
          <a:p>
            <a:pPr marL="285750" indent="-285750">
              <a:buFont typeface="Arial" panose="020B0604020202020204" pitchFamily="34" charset="0"/>
              <a:buChar char="•"/>
            </a:pPr>
            <a:r>
              <a:rPr lang="en-US" sz="2400" dirty="0">
                <a:cs typeface="Arial" charset="0"/>
              </a:rPr>
              <a:t>Non-members - course is $20</a:t>
            </a:r>
          </a:p>
          <a:p>
            <a:pPr marL="285750" indent="-285750">
              <a:buFont typeface="Arial" panose="020B0604020202020204" pitchFamily="34" charset="0"/>
              <a:buChar char="•"/>
            </a:pPr>
            <a:r>
              <a:rPr lang="en-US" sz="2400" dirty="0">
                <a:cs typeface="Arial" charset="0"/>
              </a:rPr>
              <a:t>API available to state associations to collect results</a:t>
            </a:r>
          </a:p>
        </p:txBody>
      </p:sp>
      <p:sp>
        <p:nvSpPr>
          <p:cNvPr id="4" name="Footer Placeholder 3">
            <a:extLst>
              <a:ext uri="{FF2B5EF4-FFF2-40B4-BE49-F238E27FC236}">
                <a16:creationId xmlns:a16="http://schemas.microsoft.com/office/drawing/2014/main" xmlns="" id="{8CBB27EA-B9EE-49A7-B266-58E985C7CA2D}"/>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xmlns="" id="{EBD0CE1B-9241-48AB-9136-B9ACA4249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575" y="1989139"/>
            <a:ext cx="4368986" cy="4437061"/>
          </a:xfrm>
          <a:prstGeom prst="rect">
            <a:avLst/>
          </a:prstGeom>
        </p:spPr>
      </p:pic>
    </p:spTree>
    <p:extLst>
      <p:ext uri="{BB962C8B-B14F-4D97-AF65-F5344CB8AC3E}">
        <p14:creationId xmlns:p14="http://schemas.microsoft.com/office/powerpoint/2010/main" val="799888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16EDFF3-37EF-4E50-95FD-C1B681322B0D}"/>
              </a:ext>
            </a:extLst>
          </p:cNvPr>
          <p:cNvSpPr>
            <a:spLocks noGrp="1"/>
          </p:cNvSpPr>
          <p:nvPr>
            <p:ph type="title"/>
          </p:nvPr>
        </p:nvSpPr>
        <p:spPr/>
        <p:txBody>
          <a:bodyPr/>
          <a:lstStyle/>
          <a:p>
            <a:r>
              <a:rPr lang="en-US" dirty="0"/>
              <a:t>NFHS OFFICIALS EDUCATION</a:t>
            </a:r>
            <a:br>
              <a:rPr lang="en-US" dirty="0"/>
            </a:br>
            <a:r>
              <a:rPr lang="en-US" dirty="0"/>
              <a:t>SPORT-SPECIFIC COURSES</a:t>
            </a:r>
          </a:p>
        </p:txBody>
      </p:sp>
      <p:sp>
        <p:nvSpPr>
          <p:cNvPr id="6" name="Content Placeholder 5">
            <a:extLst>
              <a:ext uri="{FF2B5EF4-FFF2-40B4-BE49-F238E27FC236}">
                <a16:creationId xmlns:a16="http://schemas.microsoft.com/office/drawing/2014/main" xmlns="" id="{FF8AE251-3962-4240-B8E7-596D5D99527C}"/>
              </a:ext>
            </a:extLst>
          </p:cNvPr>
          <p:cNvSpPr>
            <a:spLocks noGrp="1"/>
          </p:cNvSpPr>
          <p:nvPr>
            <p:ph sz="half" idx="1"/>
          </p:nvPr>
        </p:nvSpPr>
        <p:spPr/>
        <p:txBody>
          <a:bodyPr/>
          <a:lstStyle/>
          <a:p>
            <a:r>
              <a:rPr lang="en-US" b="1" u="sng" dirty="0">
                <a:solidFill>
                  <a:schemeClr val="accent2"/>
                </a:solidFill>
              </a:rPr>
              <a:t>Courses Available</a:t>
            </a:r>
          </a:p>
          <a:p>
            <a:pPr lvl="1"/>
            <a:r>
              <a:rPr lang="en-US" b="1" dirty="0"/>
              <a:t>Officiating Football</a:t>
            </a:r>
            <a:r>
              <a:rPr lang="en-US" dirty="0"/>
              <a:t> </a:t>
            </a:r>
          </a:p>
          <a:p>
            <a:pPr lvl="1"/>
            <a:r>
              <a:rPr lang="en-US" b="1" dirty="0"/>
              <a:t>Soccer</a:t>
            </a:r>
            <a:r>
              <a:rPr lang="en-US" dirty="0"/>
              <a:t> – Fouls and Misconduct</a:t>
            </a:r>
          </a:p>
          <a:p>
            <a:pPr lvl="1"/>
            <a:r>
              <a:rPr lang="en-US" b="1" dirty="0"/>
              <a:t>Swimming and Diving</a:t>
            </a:r>
            <a:endParaRPr lang="en-US" dirty="0"/>
          </a:p>
          <a:p>
            <a:pPr lvl="1"/>
            <a:r>
              <a:rPr lang="en-US" b="1" dirty="0"/>
              <a:t>Officiating Wrestling</a:t>
            </a:r>
            <a:r>
              <a:rPr lang="en-US" dirty="0"/>
              <a:t> </a:t>
            </a:r>
          </a:p>
          <a:p>
            <a:pPr lvl="1"/>
            <a:r>
              <a:rPr lang="en-US" b="1" dirty="0"/>
              <a:t>Officiating Basketball</a:t>
            </a:r>
          </a:p>
          <a:p>
            <a:pPr lvl="1"/>
            <a:r>
              <a:rPr lang="en-US" b="1" dirty="0"/>
              <a:t>Umpiring Softball</a:t>
            </a:r>
          </a:p>
          <a:p>
            <a:pPr lvl="1"/>
            <a:r>
              <a:rPr lang="en-US" b="1" dirty="0"/>
              <a:t>Officiating Volleyball – </a:t>
            </a:r>
            <a:r>
              <a:rPr lang="en-US" dirty="0"/>
              <a:t>Ball Handling</a:t>
            </a:r>
          </a:p>
        </p:txBody>
      </p:sp>
      <p:sp>
        <p:nvSpPr>
          <p:cNvPr id="7" name="Content Placeholder 6">
            <a:extLst>
              <a:ext uri="{FF2B5EF4-FFF2-40B4-BE49-F238E27FC236}">
                <a16:creationId xmlns:a16="http://schemas.microsoft.com/office/drawing/2014/main" xmlns="" id="{8580F39B-5A04-4083-9245-BB88B8958E5B}"/>
              </a:ext>
            </a:extLst>
          </p:cNvPr>
          <p:cNvSpPr>
            <a:spLocks noGrp="1"/>
          </p:cNvSpPr>
          <p:nvPr>
            <p:ph sz="half" idx="2"/>
          </p:nvPr>
        </p:nvSpPr>
        <p:spPr/>
        <p:txBody>
          <a:bodyPr/>
          <a:lstStyle/>
          <a:p>
            <a:r>
              <a:rPr lang="en-US" b="1" u="sng" dirty="0">
                <a:solidFill>
                  <a:schemeClr val="accent2"/>
                </a:solidFill>
              </a:rPr>
              <a:t>Future Courses</a:t>
            </a:r>
          </a:p>
          <a:p>
            <a:pPr lvl="1"/>
            <a:r>
              <a:rPr lang="en-US" b="1" dirty="0"/>
              <a:t>Officiating Baseball</a:t>
            </a:r>
          </a:p>
          <a:p>
            <a:pPr lvl="1"/>
            <a:r>
              <a:rPr lang="en-US" b="1" dirty="0"/>
              <a:t>Basketball – </a:t>
            </a:r>
            <a:r>
              <a:rPr lang="en-US" dirty="0"/>
              <a:t>Three-Person Mechanics</a:t>
            </a:r>
          </a:p>
          <a:p>
            <a:pPr lvl="1"/>
            <a:r>
              <a:rPr lang="en-US" b="1" dirty="0"/>
              <a:t>Field Hockey</a:t>
            </a:r>
          </a:p>
          <a:p>
            <a:pPr lvl="1"/>
            <a:r>
              <a:rPr lang="en-US" b="1" dirty="0"/>
              <a:t>Track and Field</a:t>
            </a:r>
          </a:p>
          <a:p>
            <a:pPr lvl="1"/>
            <a:r>
              <a:rPr lang="en-US" b="1" dirty="0"/>
              <a:t>Volleyball </a:t>
            </a:r>
            <a:r>
              <a:rPr lang="en-US" dirty="0"/>
              <a:t>– Overlapping</a:t>
            </a:r>
          </a:p>
          <a:p>
            <a:pPr lvl="1"/>
            <a:r>
              <a:rPr lang="en-US" b="1" dirty="0"/>
              <a:t>Softball – </a:t>
            </a:r>
            <a:r>
              <a:rPr lang="en-US" dirty="0"/>
              <a:t>Mechanics</a:t>
            </a:r>
          </a:p>
          <a:p>
            <a:pPr lvl="1"/>
            <a:r>
              <a:rPr lang="en-US" b="1" dirty="0"/>
              <a:t>Communication Among Officials and Coaches</a:t>
            </a:r>
          </a:p>
          <a:p>
            <a:pPr lvl="1"/>
            <a:r>
              <a:rPr lang="en-US" b="1" dirty="0"/>
              <a:t>Soccer - </a:t>
            </a:r>
            <a:r>
              <a:rPr lang="en-US" dirty="0"/>
              <a:t>Offside</a:t>
            </a:r>
          </a:p>
        </p:txBody>
      </p:sp>
      <p:sp>
        <p:nvSpPr>
          <p:cNvPr id="4" name="Footer Placeholder 3">
            <a:extLst>
              <a:ext uri="{FF2B5EF4-FFF2-40B4-BE49-F238E27FC236}">
                <a16:creationId xmlns:a16="http://schemas.microsoft.com/office/drawing/2014/main" xmlns="" id="{A00E9ABB-2587-4614-AA16-5CF916768B1B}"/>
              </a:ext>
            </a:extLst>
          </p:cNvPr>
          <p:cNvSpPr>
            <a:spLocks noGrp="1"/>
          </p:cNvSpPr>
          <p:nvPr>
            <p:ph type="ftr" sz="quarter" idx="11"/>
          </p:nvPr>
        </p:nvSpPr>
        <p:spPr/>
        <p:txBody>
          <a:bodyPr/>
          <a:lstStyle/>
          <a:p>
            <a:pPr>
              <a:defRPr/>
            </a:pPr>
            <a:r>
              <a:rPr lang="en-US"/>
              <a:t>www.nfhs.org</a:t>
            </a:r>
          </a:p>
        </p:txBody>
      </p:sp>
      <p:pic>
        <p:nvPicPr>
          <p:cNvPr id="8" name="Picture 1" descr="image003">
            <a:extLst>
              <a:ext uri="{FF2B5EF4-FFF2-40B4-BE49-F238E27FC236}">
                <a16:creationId xmlns:a16="http://schemas.microsoft.com/office/drawing/2014/main" xmlns="" id="{E278FBEE-5AF4-4EE5-979D-BF9ABB109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291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12D7A-96F7-4EBD-858A-8B28CA19AEFD}"/>
              </a:ext>
            </a:extLst>
          </p:cNvPr>
          <p:cNvSpPr>
            <a:spLocks noGrp="1"/>
          </p:cNvSpPr>
          <p:nvPr>
            <p:ph type="title"/>
          </p:nvPr>
        </p:nvSpPr>
        <p:spPr/>
        <p:txBody>
          <a:bodyPr/>
          <a:lstStyle/>
          <a:p>
            <a:r>
              <a:rPr lang="en-US" dirty="0"/>
              <a:t>Interscholastic Officiating</a:t>
            </a:r>
            <a:br>
              <a:rPr lang="en-US" dirty="0"/>
            </a:br>
            <a:r>
              <a:rPr lang="en-US" dirty="0"/>
              <a:t>www.nfhslearn.com</a:t>
            </a:r>
          </a:p>
        </p:txBody>
      </p:sp>
      <p:sp>
        <p:nvSpPr>
          <p:cNvPr id="3" name="Content Placeholder 2">
            <a:extLst>
              <a:ext uri="{FF2B5EF4-FFF2-40B4-BE49-F238E27FC236}">
                <a16:creationId xmlns:a16="http://schemas.microsoft.com/office/drawing/2014/main" xmlns="" id="{78F6E297-C074-4B6B-9FB5-0ABC1B379250}"/>
              </a:ext>
            </a:extLst>
          </p:cNvPr>
          <p:cNvSpPr>
            <a:spLocks noGrp="1"/>
          </p:cNvSpPr>
          <p:nvPr>
            <p:ph idx="1"/>
          </p:nvPr>
        </p:nvSpPr>
        <p:spPr>
          <a:xfrm>
            <a:off x="5600700" y="1989139"/>
            <a:ext cx="6366934" cy="4338637"/>
          </a:xfrm>
        </p:spPr>
        <p:txBody>
          <a:bodyPr/>
          <a:lstStyle/>
          <a:p>
            <a:pPr marL="285750" indent="-285750">
              <a:buFont typeface="Arial" panose="020B0604020202020204" pitchFamily="34" charset="0"/>
              <a:buChar char="•"/>
            </a:pPr>
            <a:r>
              <a:rPr lang="en-US" sz="2200" dirty="0">
                <a:cs typeface="Arial" charset="0"/>
              </a:rPr>
              <a:t>Introduction to skills and concepts used as an official</a:t>
            </a:r>
          </a:p>
          <a:p>
            <a:pPr marL="285750" indent="-285750">
              <a:buFont typeface="Arial" panose="020B0604020202020204" pitchFamily="34" charset="0"/>
              <a:buChar char="•"/>
            </a:pPr>
            <a:r>
              <a:rPr lang="en-US" sz="2200" dirty="0">
                <a:cs typeface="Arial" charset="0"/>
              </a:rPr>
              <a:t>Ideal for new officials or those in first few years </a:t>
            </a:r>
            <a:br>
              <a:rPr lang="en-US" sz="2200" dirty="0">
                <a:cs typeface="Arial" charset="0"/>
              </a:rPr>
            </a:br>
            <a:r>
              <a:rPr lang="en-US" sz="2200" dirty="0">
                <a:cs typeface="Arial" charset="0"/>
              </a:rPr>
              <a:t>of officiating</a:t>
            </a:r>
          </a:p>
          <a:p>
            <a:pPr marL="285750" indent="-285750">
              <a:buFont typeface="Arial" panose="020B0604020202020204" pitchFamily="34" charset="0"/>
              <a:buChar char="•"/>
            </a:pPr>
            <a:r>
              <a:rPr lang="en-US" sz="2200" dirty="0">
                <a:cs typeface="Arial" charset="0"/>
              </a:rPr>
              <a:t>30-45 minutes to complete</a:t>
            </a:r>
          </a:p>
          <a:p>
            <a:pPr marL="285750" indent="-285750">
              <a:buFont typeface="Arial" panose="020B0604020202020204" pitchFamily="34" charset="0"/>
              <a:buChar char="•"/>
            </a:pPr>
            <a:r>
              <a:rPr lang="en-US" sz="2200" dirty="0">
                <a:cs typeface="Arial" charset="0"/>
              </a:rPr>
              <a:t>Topics include: basics of becoming and staying an official, science of officiating, art of officiating, how to combine these skills for successful officiating</a:t>
            </a:r>
          </a:p>
          <a:p>
            <a:pPr marL="285750" indent="-285750">
              <a:buFont typeface="Arial" panose="020B0604020202020204" pitchFamily="34" charset="0"/>
              <a:buChar char="•"/>
            </a:pPr>
            <a:r>
              <a:rPr lang="en-US" sz="2200" dirty="0">
                <a:cs typeface="Arial" charset="0"/>
              </a:rPr>
              <a:t>Course is </a:t>
            </a:r>
            <a:r>
              <a:rPr lang="en-US" sz="2200" b="1" dirty="0">
                <a:cs typeface="Arial" charset="0"/>
              </a:rPr>
              <a:t>FREE</a:t>
            </a:r>
            <a:r>
              <a:rPr lang="en-US" sz="2200" dirty="0">
                <a:cs typeface="Arial" charset="0"/>
              </a:rPr>
              <a:t> to any </a:t>
            </a:r>
            <a:r>
              <a:rPr lang="en-US" sz="2200" b="1" dirty="0">
                <a:cs typeface="Arial" charset="0"/>
              </a:rPr>
              <a:t>NFHS Officials Association member</a:t>
            </a:r>
          </a:p>
          <a:p>
            <a:pPr marL="285750" indent="-285750">
              <a:buFont typeface="Arial" panose="020B0604020202020204" pitchFamily="34" charset="0"/>
              <a:buChar char="•"/>
            </a:pPr>
            <a:r>
              <a:rPr lang="en-US" sz="2200" dirty="0">
                <a:cs typeface="Arial" charset="0"/>
              </a:rPr>
              <a:t>Non-members course is $20</a:t>
            </a:r>
          </a:p>
          <a:p>
            <a:pPr marL="285750" indent="-285750">
              <a:buFont typeface="Arial" panose="020B0604020202020204" pitchFamily="34" charset="0"/>
              <a:buChar char="•"/>
            </a:pPr>
            <a:r>
              <a:rPr lang="en-US" sz="2200" dirty="0">
                <a:cs typeface="Arial" charset="0"/>
              </a:rPr>
              <a:t>API  available to state associations to collect results</a:t>
            </a:r>
          </a:p>
        </p:txBody>
      </p:sp>
      <p:sp>
        <p:nvSpPr>
          <p:cNvPr id="4" name="Footer Placeholder 3">
            <a:extLst>
              <a:ext uri="{FF2B5EF4-FFF2-40B4-BE49-F238E27FC236}">
                <a16:creationId xmlns:a16="http://schemas.microsoft.com/office/drawing/2014/main" xmlns="" id="{C7FD79E6-7E59-4D02-9B0A-62FB1397D47A}"/>
              </a:ext>
            </a:extLst>
          </p:cNvPr>
          <p:cNvSpPr>
            <a:spLocks noGrp="1"/>
          </p:cNvSpPr>
          <p:nvPr>
            <p:ph type="ftr" sz="quarter" idx="11"/>
          </p:nvPr>
        </p:nvSpPr>
        <p:spPr/>
        <p:txBody>
          <a:bodyPr/>
          <a:lstStyle/>
          <a:p>
            <a:pPr>
              <a:defRPr/>
            </a:pPr>
            <a:r>
              <a:rPr lang="en-US"/>
              <a:t>www.nfhs.org</a:t>
            </a:r>
          </a:p>
        </p:txBody>
      </p:sp>
      <p:pic>
        <p:nvPicPr>
          <p:cNvPr id="5" name="Picture 2" descr="Picture3">
            <a:extLst>
              <a:ext uri="{FF2B5EF4-FFF2-40B4-BE49-F238E27FC236}">
                <a16:creationId xmlns:a16="http://schemas.microsoft.com/office/drawing/2014/main" xmlns="" id="{F6D85B41-59E5-489B-A656-9AEA185F2E6E}"/>
              </a:ext>
            </a:extLst>
          </p:cNvPr>
          <p:cNvPicPr>
            <a:picLocks noChangeAspect="1" noChangeArrowheads="1"/>
          </p:cNvPicPr>
          <p:nvPr/>
        </p:nvPicPr>
        <p:blipFill>
          <a:blip r:embed="rId3" cstate="print"/>
          <a:srcRect/>
          <a:stretch>
            <a:fillRect/>
          </a:stretch>
        </p:blipFill>
        <p:spPr bwMode="auto">
          <a:xfrm>
            <a:off x="1057275" y="1989139"/>
            <a:ext cx="4280615" cy="3649661"/>
          </a:xfrm>
          <a:prstGeom prst="rect">
            <a:avLst/>
          </a:prstGeom>
          <a:noFill/>
          <a:ln w="9525">
            <a:noFill/>
            <a:miter lim="800000"/>
            <a:headEnd/>
            <a:tailEnd/>
          </a:ln>
        </p:spPr>
      </p:pic>
      <p:pic>
        <p:nvPicPr>
          <p:cNvPr id="6" name="Picture 1" descr="image003">
            <a:extLst>
              <a:ext uri="{FF2B5EF4-FFF2-40B4-BE49-F238E27FC236}">
                <a16:creationId xmlns:a16="http://schemas.microsoft.com/office/drawing/2014/main" xmlns="" id="{A275AC3D-AB3A-4C82-87C8-38865CC24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19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CB0C18-CF39-4192-B1BD-07CA924F1E6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72200" y="2724129"/>
            <a:ext cx="5871634" cy="3641748"/>
          </a:xfrm>
          <a:prstGeom prst="rect">
            <a:avLst/>
          </a:prstGeom>
        </p:spPr>
      </p:pic>
      <p:sp>
        <p:nvSpPr>
          <p:cNvPr id="2" name="Title 1">
            <a:extLst>
              <a:ext uri="{FF2B5EF4-FFF2-40B4-BE49-F238E27FC236}">
                <a16:creationId xmlns:a16="http://schemas.microsoft.com/office/drawing/2014/main" xmlns="" id="{48CDFB7B-0639-4B84-AAD4-310432C6463B}"/>
              </a:ext>
            </a:extLst>
          </p:cNvPr>
          <p:cNvSpPr>
            <a:spLocks noGrp="1"/>
          </p:cNvSpPr>
          <p:nvPr>
            <p:ph type="title"/>
          </p:nvPr>
        </p:nvSpPr>
        <p:spPr/>
        <p:txBody>
          <a:bodyPr/>
          <a:lstStyle/>
          <a:p>
            <a:r>
              <a:rPr lang="en-US" dirty="0" err="1"/>
              <a:t>Nfhs</a:t>
            </a:r>
            <a:r>
              <a:rPr lang="en-US" dirty="0"/>
              <a:t> learning center</a:t>
            </a:r>
            <a:br>
              <a:rPr lang="en-US" dirty="0"/>
            </a:br>
            <a:r>
              <a:rPr lang="en-US" dirty="0"/>
              <a:t>www.nfhslearn.com</a:t>
            </a:r>
          </a:p>
        </p:txBody>
      </p:sp>
      <p:sp>
        <p:nvSpPr>
          <p:cNvPr id="3" name="Content Placeholder 2">
            <a:extLst>
              <a:ext uri="{FF2B5EF4-FFF2-40B4-BE49-F238E27FC236}">
                <a16:creationId xmlns:a16="http://schemas.microsoft.com/office/drawing/2014/main" xmlns="" id="{CC0CD474-F6D8-47E0-A084-83644094FC95}"/>
              </a:ext>
            </a:extLst>
          </p:cNvPr>
          <p:cNvSpPr>
            <a:spLocks noGrp="1"/>
          </p:cNvSpPr>
          <p:nvPr>
            <p:ph idx="1"/>
          </p:nvPr>
        </p:nvSpPr>
        <p:spPr/>
        <p:txBody>
          <a:bodyPr/>
          <a:lstStyle/>
          <a:p>
            <a:r>
              <a:rPr lang="en-US" dirty="0"/>
              <a:t>Professional Development For ALL</a:t>
            </a:r>
          </a:p>
          <a:p>
            <a:pPr lvl="1"/>
            <a:r>
              <a:rPr lang="en-US" dirty="0"/>
              <a:t>Coaches</a:t>
            </a:r>
          </a:p>
          <a:p>
            <a:pPr lvl="1"/>
            <a:r>
              <a:rPr lang="en-US" dirty="0"/>
              <a:t>Officials</a:t>
            </a:r>
          </a:p>
          <a:p>
            <a:pPr lvl="1"/>
            <a:r>
              <a:rPr lang="en-US" dirty="0"/>
              <a:t>Administrators</a:t>
            </a:r>
          </a:p>
          <a:p>
            <a:pPr lvl="1"/>
            <a:r>
              <a:rPr lang="en-US" dirty="0"/>
              <a:t>Parents</a:t>
            </a:r>
          </a:p>
          <a:p>
            <a:pPr lvl="1"/>
            <a:r>
              <a:rPr lang="en-US" dirty="0"/>
              <a:t>Students</a:t>
            </a:r>
          </a:p>
          <a:p>
            <a:pPr lvl="1"/>
            <a:r>
              <a:rPr lang="en-US" dirty="0"/>
              <a:t>Performing Arts</a:t>
            </a:r>
          </a:p>
        </p:txBody>
      </p:sp>
      <p:sp>
        <p:nvSpPr>
          <p:cNvPr id="4" name="Footer Placeholder 3">
            <a:extLst>
              <a:ext uri="{FF2B5EF4-FFF2-40B4-BE49-F238E27FC236}">
                <a16:creationId xmlns:a16="http://schemas.microsoft.com/office/drawing/2014/main" xmlns="" id="{38E57515-994A-4BF1-BBEC-4FAE61A5E8FE}"/>
              </a:ext>
            </a:extLst>
          </p:cNvPr>
          <p:cNvSpPr>
            <a:spLocks noGrp="1"/>
          </p:cNvSpPr>
          <p:nvPr>
            <p:ph type="ftr" sz="quarter" idx="11"/>
          </p:nvPr>
        </p:nvSpPr>
        <p:spPr/>
        <p:txBody>
          <a:bodyPr/>
          <a:lstStyle/>
          <a:p>
            <a:pPr>
              <a:defRPr/>
            </a:pPr>
            <a:r>
              <a:rPr lang="en-US"/>
              <a:t>www.nfhs.org</a:t>
            </a:r>
          </a:p>
        </p:txBody>
      </p:sp>
      <p:pic>
        <p:nvPicPr>
          <p:cNvPr id="6" name="Picture 1" descr="image003">
            <a:extLst>
              <a:ext uri="{FF2B5EF4-FFF2-40B4-BE49-F238E27FC236}">
                <a16:creationId xmlns:a16="http://schemas.microsoft.com/office/drawing/2014/main" xmlns="" id="{42650FE5-71ED-46E8-9DC6-3C221633B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251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9F855-B0D2-4C8E-983A-E33A9DD77651}"/>
              </a:ext>
            </a:extLst>
          </p:cNvPr>
          <p:cNvSpPr>
            <a:spLocks noGrp="1"/>
          </p:cNvSpPr>
          <p:nvPr>
            <p:ph type="title"/>
          </p:nvPr>
        </p:nvSpPr>
        <p:spPr/>
        <p:txBody>
          <a:bodyPr/>
          <a:lstStyle/>
          <a:p>
            <a:r>
              <a:rPr lang="en-US" dirty="0"/>
              <a:t>NFHS Officials Association Central Hub</a:t>
            </a:r>
          </a:p>
        </p:txBody>
      </p:sp>
      <p:sp>
        <p:nvSpPr>
          <p:cNvPr id="3" name="Content Placeholder 2">
            <a:extLst>
              <a:ext uri="{FF2B5EF4-FFF2-40B4-BE49-F238E27FC236}">
                <a16:creationId xmlns:a16="http://schemas.microsoft.com/office/drawing/2014/main" xmlns="" id="{63693369-13D2-4F2B-8A3F-C1CE66DADC3B}"/>
              </a:ext>
            </a:extLst>
          </p:cNvPr>
          <p:cNvSpPr>
            <a:spLocks noGrp="1"/>
          </p:cNvSpPr>
          <p:nvPr>
            <p:ph sz="half" idx="1"/>
          </p:nvPr>
        </p:nvSpPr>
        <p:spPr>
          <a:xfrm>
            <a:off x="1054856" y="2298357"/>
            <a:ext cx="5041144" cy="4177651"/>
          </a:xfrm>
        </p:spPr>
        <p:txBody>
          <a:bodyPr/>
          <a:lstStyle/>
          <a:p>
            <a:r>
              <a:rPr lang="en-US" dirty="0"/>
              <a:t>Contains:</a:t>
            </a:r>
          </a:p>
          <a:p>
            <a:pPr lvl="1"/>
            <a:r>
              <a:rPr lang="en-US" dirty="0"/>
              <a:t>Sport information</a:t>
            </a:r>
          </a:p>
          <a:p>
            <a:pPr lvl="1"/>
            <a:r>
              <a:rPr lang="en-US" dirty="0"/>
              <a:t>Rules information</a:t>
            </a:r>
          </a:p>
          <a:p>
            <a:pPr lvl="1"/>
            <a:r>
              <a:rPr lang="en-US" dirty="0"/>
              <a:t>Rules library</a:t>
            </a:r>
          </a:p>
          <a:p>
            <a:pPr lvl="1"/>
            <a:r>
              <a:rPr lang="en-US" dirty="0"/>
              <a:t>Searchable rules book</a:t>
            </a:r>
          </a:p>
          <a:p>
            <a:pPr lvl="1"/>
            <a:r>
              <a:rPr lang="en-US" dirty="0"/>
              <a:t>Video content on officiating sport, competition situations and interpretations</a:t>
            </a:r>
          </a:p>
        </p:txBody>
      </p:sp>
      <p:sp>
        <p:nvSpPr>
          <p:cNvPr id="4" name="Footer Placeholder 3">
            <a:extLst>
              <a:ext uri="{FF2B5EF4-FFF2-40B4-BE49-F238E27FC236}">
                <a16:creationId xmlns:a16="http://schemas.microsoft.com/office/drawing/2014/main" xmlns="" id="{D4E581BC-C389-46D0-916F-E29BBCF2E735}"/>
              </a:ext>
            </a:extLst>
          </p:cNvPr>
          <p:cNvSpPr>
            <a:spLocks noGrp="1"/>
          </p:cNvSpPr>
          <p:nvPr>
            <p:ph type="ftr" sz="quarter" idx="11"/>
          </p:nvPr>
        </p:nvSpPr>
        <p:spPr/>
        <p:txBody>
          <a:bodyPr/>
          <a:lstStyle/>
          <a:p>
            <a:r>
              <a:rPr lang="en-US"/>
              <a:t>www.nfhs.org</a:t>
            </a:r>
          </a:p>
        </p:txBody>
      </p:sp>
      <p:pic>
        <p:nvPicPr>
          <p:cNvPr id="9" name="Content Placeholder 8">
            <a:extLst>
              <a:ext uri="{FF2B5EF4-FFF2-40B4-BE49-F238E27FC236}">
                <a16:creationId xmlns:a16="http://schemas.microsoft.com/office/drawing/2014/main" xmlns="" id="{A74F6D08-8036-4C3D-9DCE-D48D7514CA88}"/>
              </a:ext>
            </a:extLst>
          </p:cNvPr>
          <p:cNvPicPr>
            <a:picLocks noGrp="1" noChangeAspect="1"/>
          </p:cNvPicPr>
          <p:nvPr>
            <p:ph sz="half" idx="2"/>
          </p:nvPr>
        </p:nvPicPr>
        <p:blipFill>
          <a:blip r:embed="rId3"/>
          <a:stretch>
            <a:fillRect/>
          </a:stretch>
        </p:blipFill>
        <p:spPr>
          <a:xfrm>
            <a:off x="7052873" y="2201750"/>
            <a:ext cx="4574835" cy="4273664"/>
          </a:xfrm>
          <a:prstGeom prst="rect">
            <a:avLst/>
          </a:prstGeom>
        </p:spPr>
      </p:pic>
      <p:sp>
        <p:nvSpPr>
          <p:cNvPr id="7" name="Rectangle 6">
            <a:extLst>
              <a:ext uri="{FF2B5EF4-FFF2-40B4-BE49-F238E27FC236}">
                <a16:creationId xmlns:a16="http://schemas.microsoft.com/office/drawing/2014/main" xmlns="" id="{D9F65B7C-AA8E-42F2-B266-9DCE943D3AB8}"/>
              </a:ext>
            </a:extLst>
          </p:cNvPr>
          <p:cNvSpPr/>
          <p:nvPr/>
        </p:nvSpPr>
        <p:spPr>
          <a:xfrm>
            <a:off x="3137498" y="1832418"/>
            <a:ext cx="6378669" cy="369332"/>
          </a:xfrm>
          <a:prstGeom prst="rect">
            <a:avLst/>
          </a:prstGeom>
        </p:spPr>
        <p:txBody>
          <a:bodyPr wrap="none">
            <a:spAutoFit/>
          </a:bodyPr>
          <a:lstStyle/>
          <a:p>
            <a:r>
              <a:rPr lang="en-US" b="1" dirty="0"/>
              <a:t>https://nfhs-baseball.arbitersports.com/front/105406/Site</a:t>
            </a:r>
          </a:p>
        </p:txBody>
      </p:sp>
      <p:pic>
        <p:nvPicPr>
          <p:cNvPr id="8" name="Picture 1" descr="image003">
            <a:extLst>
              <a:ext uri="{FF2B5EF4-FFF2-40B4-BE49-F238E27FC236}">
                <a16:creationId xmlns:a16="http://schemas.microsoft.com/office/drawing/2014/main" xmlns="" id="{AA7525A0-C44F-40EB-B2AC-930E85A6C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647" y="5870574"/>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894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E12A21F-C991-4852-A763-28CB44016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1" descr="image003">
            <a:extLst>
              <a:ext uri="{FF2B5EF4-FFF2-40B4-BE49-F238E27FC236}">
                <a16:creationId xmlns:a16="http://schemas.microsoft.com/office/drawing/2014/main" xmlns="" id="{419E04F9-A6FB-4A29-BB91-BF3A379CC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36" y="5690443"/>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04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9A1F1-BB47-43CC-858E-161352B72587}"/>
              </a:ext>
            </a:extLst>
          </p:cNvPr>
          <p:cNvSpPr>
            <a:spLocks noGrp="1"/>
          </p:cNvSpPr>
          <p:nvPr>
            <p:ph type="title"/>
          </p:nvPr>
        </p:nvSpPr>
        <p:spPr/>
        <p:txBody>
          <a:bodyPr/>
          <a:lstStyle/>
          <a:p>
            <a:r>
              <a:rPr lang="en-US" dirty="0"/>
              <a:t>Thank you and have a great Baseball season!</a:t>
            </a:r>
          </a:p>
        </p:txBody>
      </p:sp>
      <p:sp>
        <p:nvSpPr>
          <p:cNvPr id="3" name="Text Placeholder 2">
            <a:extLst>
              <a:ext uri="{FF2B5EF4-FFF2-40B4-BE49-F238E27FC236}">
                <a16:creationId xmlns:a16="http://schemas.microsoft.com/office/drawing/2014/main" xmlns="" id="{7DEE91B7-9CE3-4344-8442-EF1467ED59BB}"/>
              </a:ext>
            </a:extLst>
          </p:cNvPr>
          <p:cNvSpPr>
            <a:spLocks noGrp="1"/>
          </p:cNvSpPr>
          <p:nvPr>
            <p:ph type="body" idx="1"/>
          </p:nvPr>
        </p:nvSpPr>
        <p:spPr/>
        <p:txBody>
          <a:bodyPr/>
          <a:lstStyle/>
          <a:p>
            <a:r>
              <a:rPr lang="en-US" dirty="0">
                <a:hlinkClick r:id="rId2"/>
              </a:rPr>
              <a:t>www</a:t>
            </a:r>
            <a:endParaRPr lang="en-US" dirty="0"/>
          </a:p>
        </p:txBody>
      </p:sp>
      <p:pic>
        <p:nvPicPr>
          <p:cNvPr id="4" name="Picture 1" descr="image003">
            <a:extLst>
              <a:ext uri="{FF2B5EF4-FFF2-40B4-BE49-F238E27FC236}">
                <a16:creationId xmlns:a16="http://schemas.microsoft.com/office/drawing/2014/main" xmlns="" id="{584E43E6-CA97-4C12-B3A5-CD533BC2B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096" y="4936873"/>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80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F3B2C-B375-4A1A-88E4-CB8B69383F66}"/>
              </a:ext>
            </a:extLst>
          </p:cNvPr>
          <p:cNvSpPr>
            <a:spLocks noGrp="1"/>
          </p:cNvSpPr>
          <p:nvPr>
            <p:ph type="title"/>
          </p:nvPr>
        </p:nvSpPr>
        <p:spPr/>
        <p:txBody>
          <a:bodyPr/>
          <a:lstStyle/>
          <a:p>
            <a:r>
              <a:rPr lang="en-US" dirty="0"/>
              <a:t>NFHS Rules Review Committee</a:t>
            </a:r>
          </a:p>
        </p:txBody>
      </p:sp>
      <p:sp>
        <p:nvSpPr>
          <p:cNvPr id="3" name="Content Placeholder 2">
            <a:extLst>
              <a:ext uri="{FF2B5EF4-FFF2-40B4-BE49-F238E27FC236}">
                <a16:creationId xmlns:a16="http://schemas.microsoft.com/office/drawing/2014/main" xmlns="" id="{52F5AB98-AB2E-4C27-A390-5F97DF0BF410}"/>
              </a:ext>
            </a:extLst>
          </p:cNvPr>
          <p:cNvSpPr>
            <a:spLocks noGrp="1"/>
          </p:cNvSpPr>
          <p:nvPr>
            <p:ph idx="1"/>
          </p:nvPr>
        </p:nvSpPr>
        <p:spPr>
          <a:xfrm>
            <a:off x="1940985" y="1989139"/>
            <a:ext cx="10026649" cy="2290985"/>
          </a:xfrm>
        </p:spPr>
        <p:txBody>
          <a:bodyPr/>
          <a:lstStyle/>
          <a:p>
            <a:r>
              <a:rPr lang="en-US" dirty="0"/>
              <a:t>The NFHS Rules Review Committee is chaired by the chief operating officer and composed of all rules editors. After each committee concludes its deliberations and has adopted its recommended changes for the subsequent year, such revisions will be evaluated by the Rules Review Committee.</a:t>
            </a:r>
          </a:p>
        </p:txBody>
      </p:sp>
      <p:sp>
        <p:nvSpPr>
          <p:cNvPr id="4" name="Footer Placeholder 3">
            <a:extLst>
              <a:ext uri="{FF2B5EF4-FFF2-40B4-BE49-F238E27FC236}">
                <a16:creationId xmlns:a16="http://schemas.microsoft.com/office/drawing/2014/main" xmlns="" id="{0E087EE0-D163-4EEE-B8EC-10AC80EE167A}"/>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xmlns="" id="{72ABF7D4-55F7-4FEA-9289-9AD9511D73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12610" y="4657894"/>
            <a:ext cx="1055568" cy="1235764"/>
          </a:xfrm>
          <a:prstGeom prst="rect">
            <a:avLst/>
          </a:prstGeom>
        </p:spPr>
      </p:pic>
      <p:pic>
        <p:nvPicPr>
          <p:cNvPr id="6" name="Picture 5">
            <a:extLst>
              <a:ext uri="{FF2B5EF4-FFF2-40B4-BE49-F238E27FC236}">
                <a16:creationId xmlns:a16="http://schemas.microsoft.com/office/drawing/2014/main" xmlns="" id="{FA8837A9-CE70-4B5B-B96B-8483CA9505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5062" y="4663195"/>
            <a:ext cx="1055568" cy="1230462"/>
          </a:xfrm>
          <a:prstGeom prst="rect">
            <a:avLst/>
          </a:prstGeom>
        </p:spPr>
      </p:pic>
      <p:pic>
        <p:nvPicPr>
          <p:cNvPr id="7" name="Picture 6">
            <a:extLst>
              <a:ext uri="{FF2B5EF4-FFF2-40B4-BE49-F238E27FC236}">
                <a16:creationId xmlns:a16="http://schemas.microsoft.com/office/drawing/2014/main" xmlns="" id="{2D73F8EF-7656-456B-921F-C5AD570F3B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79624" y="4669319"/>
            <a:ext cx="1055567" cy="1224339"/>
          </a:xfrm>
          <a:prstGeom prst="rect">
            <a:avLst/>
          </a:prstGeom>
        </p:spPr>
      </p:pic>
      <p:pic>
        <p:nvPicPr>
          <p:cNvPr id="8" name="Picture 7">
            <a:extLst>
              <a:ext uri="{FF2B5EF4-FFF2-40B4-BE49-F238E27FC236}">
                <a16:creationId xmlns:a16="http://schemas.microsoft.com/office/drawing/2014/main" xmlns="" id="{9A6A680C-382D-4FD7-BFDC-63915186D0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46478" y="4667486"/>
            <a:ext cx="1055567" cy="1235057"/>
          </a:xfrm>
          <a:prstGeom prst="rect">
            <a:avLst/>
          </a:prstGeom>
        </p:spPr>
      </p:pic>
      <p:pic>
        <p:nvPicPr>
          <p:cNvPr id="9" name="Picture 8">
            <a:extLst>
              <a:ext uri="{FF2B5EF4-FFF2-40B4-BE49-F238E27FC236}">
                <a16:creationId xmlns:a16="http://schemas.microsoft.com/office/drawing/2014/main" xmlns="" id="{308D3312-14CC-4C78-BA56-9D8175C1B2A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16422" y="4668938"/>
            <a:ext cx="1055568" cy="1226571"/>
          </a:xfrm>
          <a:prstGeom prst="rect">
            <a:avLst/>
          </a:prstGeom>
        </p:spPr>
      </p:pic>
      <p:pic>
        <p:nvPicPr>
          <p:cNvPr id="10" name="Picture 9">
            <a:extLst>
              <a:ext uri="{FF2B5EF4-FFF2-40B4-BE49-F238E27FC236}">
                <a16:creationId xmlns:a16="http://schemas.microsoft.com/office/drawing/2014/main" xmlns="" id="{7E20D275-0707-48B8-84D9-012847F71F7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95970" y="4673308"/>
            <a:ext cx="1055568" cy="1225428"/>
          </a:xfrm>
          <a:prstGeom prst="rect">
            <a:avLst/>
          </a:prstGeom>
        </p:spPr>
      </p:pic>
      <p:pic>
        <p:nvPicPr>
          <p:cNvPr id="11" name="Picture 10">
            <a:extLst>
              <a:ext uri="{FF2B5EF4-FFF2-40B4-BE49-F238E27FC236}">
                <a16:creationId xmlns:a16="http://schemas.microsoft.com/office/drawing/2014/main" xmlns="" id="{4CA94F2D-7E7C-440C-8524-B6A0B217F49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583611" y="4665011"/>
            <a:ext cx="1055567" cy="1228646"/>
          </a:xfrm>
          <a:prstGeom prst="rect">
            <a:avLst/>
          </a:prstGeom>
        </p:spPr>
      </p:pic>
      <p:sp>
        <p:nvSpPr>
          <p:cNvPr id="12" name="TextBox 1">
            <a:extLst>
              <a:ext uri="{FF2B5EF4-FFF2-40B4-BE49-F238E27FC236}">
                <a16:creationId xmlns:a16="http://schemas.microsoft.com/office/drawing/2014/main" xmlns="" id="{2302CA45-80DF-4F28-A748-305FFFAAAB6A}"/>
              </a:ext>
            </a:extLst>
          </p:cNvPr>
          <p:cNvSpPr txBox="1">
            <a:spLocks noChangeArrowheads="1"/>
          </p:cNvSpPr>
          <p:nvPr/>
        </p:nvSpPr>
        <p:spPr bwMode="auto">
          <a:xfrm>
            <a:off x="1758361" y="5881404"/>
            <a:ext cx="1056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Davis Whitfield</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Chief Operating Officer</a:t>
            </a:r>
          </a:p>
        </p:txBody>
      </p:sp>
      <p:sp>
        <p:nvSpPr>
          <p:cNvPr id="13" name="TextBox 31">
            <a:extLst>
              <a:ext uri="{FF2B5EF4-FFF2-40B4-BE49-F238E27FC236}">
                <a16:creationId xmlns:a16="http://schemas.microsoft.com/office/drawing/2014/main" xmlns="" id="{AB46EBDD-C98B-4D8D-97C1-AAFDE730168B}"/>
              </a:ext>
            </a:extLst>
          </p:cNvPr>
          <p:cNvSpPr txBox="1">
            <a:spLocks noChangeArrowheads="1"/>
          </p:cNvSpPr>
          <p:nvPr/>
        </p:nvSpPr>
        <p:spPr bwMode="auto">
          <a:xfrm>
            <a:off x="3978380" y="5881176"/>
            <a:ext cx="104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Bob Colgate</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Football and Sports </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Medicine</a:t>
            </a:r>
          </a:p>
        </p:txBody>
      </p:sp>
      <p:sp>
        <p:nvSpPr>
          <p:cNvPr id="14" name="TextBox 32">
            <a:extLst>
              <a:ext uri="{FF2B5EF4-FFF2-40B4-BE49-F238E27FC236}">
                <a16:creationId xmlns:a16="http://schemas.microsoft.com/office/drawing/2014/main" xmlns="" id="{75C74125-8351-491F-A753-3F41A70E5ECF}"/>
              </a:ext>
            </a:extLst>
          </p:cNvPr>
          <p:cNvSpPr txBox="1">
            <a:spLocks noChangeArrowheads="1"/>
          </p:cNvSpPr>
          <p:nvPr/>
        </p:nvSpPr>
        <p:spPr bwMode="auto">
          <a:xfrm>
            <a:off x="6225560" y="5880769"/>
            <a:ext cx="1037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Elliot Hopkins</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Baseball and Wrestling</a:t>
            </a:r>
          </a:p>
        </p:txBody>
      </p:sp>
      <p:sp>
        <p:nvSpPr>
          <p:cNvPr id="15" name="TextBox 33">
            <a:extLst>
              <a:ext uri="{FF2B5EF4-FFF2-40B4-BE49-F238E27FC236}">
                <a16:creationId xmlns:a16="http://schemas.microsoft.com/office/drawing/2014/main" xmlns="" id="{2DE1D377-FA35-4858-81AA-536B65BCE788}"/>
              </a:ext>
            </a:extLst>
          </p:cNvPr>
          <p:cNvSpPr txBox="1">
            <a:spLocks noChangeArrowheads="1"/>
          </p:cNvSpPr>
          <p:nvPr/>
        </p:nvSpPr>
        <p:spPr bwMode="auto">
          <a:xfrm>
            <a:off x="2880821" y="5880683"/>
            <a:ext cx="1035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Lindsey Atkinson</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Girls Lacrosse and Volleyball</a:t>
            </a:r>
          </a:p>
        </p:txBody>
      </p:sp>
      <p:sp>
        <p:nvSpPr>
          <p:cNvPr id="16" name="TextBox 34">
            <a:extLst>
              <a:ext uri="{FF2B5EF4-FFF2-40B4-BE49-F238E27FC236}">
                <a16:creationId xmlns:a16="http://schemas.microsoft.com/office/drawing/2014/main" xmlns="" id="{69496604-4DAE-4AE6-8850-BBA263AA381F}"/>
              </a:ext>
            </a:extLst>
          </p:cNvPr>
          <p:cNvSpPr txBox="1">
            <a:spLocks noChangeArrowheads="1"/>
          </p:cNvSpPr>
          <p:nvPr/>
        </p:nvSpPr>
        <p:spPr bwMode="auto">
          <a:xfrm>
            <a:off x="7212814" y="5883089"/>
            <a:ext cx="1308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Julie Cochran</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Cross Country, Gymnastics, Field Hockey and </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Track &amp; Field</a:t>
            </a:r>
          </a:p>
        </p:txBody>
      </p:sp>
      <p:sp>
        <p:nvSpPr>
          <p:cNvPr id="17" name="TextBox 35">
            <a:extLst>
              <a:ext uri="{FF2B5EF4-FFF2-40B4-BE49-F238E27FC236}">
                <a16:creationId xmlns:a16="http://schemas.microsoft.com/office/drawing/2014/main" xmlns="" id="{85E7F913-7CDB-4276-8E21-A27BFC802330}"/>
              </a:ext>
            </a:extLst>
          </p:cNvPr>
          <p:cNvSpPr txBox="1">
            <a:spLocks noChangeArrowheads="1"/>
          </p:cNvSpPr>
          <p:nvPr/>
        </p:nvSpPr>
        <p:spPr bwMode="auto">
          <a:xfrm>
            <a:off x="10721275" y="5881806"/>
            <a:ext cx="1049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Dan Schuster</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Ice Hockey</a:t>
            </a:r>
          </a:p>
        </p:txBody>
      </p:sp>
      <p:sp>
        <p:nvSpPr>
          <p:cNvPr id="18" name="TextBox 36">
            <a:extLst>
              <a:ext uri="{FF2B5EF4-FFF2-40B4-BE49-F238E27FC236}">
                <a16:creationId xmlns:a16="http://schemas.microsoft.com/office/drawing/2014/main" xmlns="" id="{9EF3EAF3-E3CF-444C-B35E-DB2BEF4B7536}"/>
              </a:ext>
            </a:extLst>
          </p:cNvPr>
          <p:cNvSpPr txBox="1">
            <a:spLocks noChangeArrowheads="1"/>
          </p:cNvSpPr>
          <p:nvPr/>
        </p:nvSpPr>
        <p:spPr bwMode="auto">
          <a:xfrm>
            <a:off x="8371992" y="5881068"/>
            <a:ext cx="1224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James Weaver</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Boys and Spirit</a:t>
            </a:r>
          </a:p>
        </p:txBody>
      </p:sp>
      <p:sp>
        <p:nvSpPr>
          <p:cNvPr id="19" name="TextBox 37">
            <a:extLst>
              <a:ext uri="{FF2B5EF4-FFF2-40B4-BE49-F238E27FC236}">
                <a16:creationId xmlns:a16="http://schemas.microsoft.com/office/drawing/2014/main" xmlns="" id="{FCF27676-2A17-4D69-A58E-73BBE0AC6CCB}"/>
              </a:ext>
            </a:extLst>
          </p:cNvPr>
          <p:cNvSpPr txBox="1">
            <a:spLocks noChangeArrowheads="1"/>
          </p:cNvSpPr>
          <p:nvPr/>
        </p:nvSpPr>
        <p:spPr bwMode="auto">
          <a:xfrm>
            <a:off x="9583409" y="5885183"/>
            <a:ext cx="104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Theresia Wynns</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Basketball and Soccer</a:t>
            </a:r>
          </a:p>
        </p:txBody>
      </p:sp>
      <p:sp>
        <p:nvSpPr>
          <p:cNvPr id="20" name="TextBox 36">
            <a:extLst>
              <a:ext uri="{FF2B5EF4-FFF2-40B4-BE49-F238E27FC236}">
                <a16:creationId xmlns:a16="http://schemas.microsoft.com/office/drawing/2014/main" xmlns="" id="{2254E134-4C8D-4775-93A9-0AEC585CD70B}"/>
              </a:ext>
            </a:extLst>
          </p:cNvPr>
          <p:cNvSpPr txBox="1">
            <a:spLocks noChangeArrowheads="1"/>
          </p:cNvSpPr>
          <p:nvPr/>
        </p:nvSpPr>
        <p:spPr bwMode="auto">
          <a:xfrm>
            <a:off x="5094711" y="5861439"/>
            <a:ext cx="1049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798"/>
              </a:buClr>
              <a:buFont typeface="Wingdings" pitchFamily="2" charset="2"/>
              <a:buChar char="§"/>
              <a:defRPr sz="2800">
                <a:solidFill>
                  <a:schemeClr val="tx1"/>
                </a:solidFill>
                <a:latin typeface="Frutiger LT 47 LightCn" pitchFamily="34" charset="0"/>
              </a:defRPr>
            </a:lvl1pPr>
            <a:lvl2pPr marL="742950" indent="-285750" eaLnBrk="0" hangingPunct="0">
              <a:spcBef>
                <a:spcPct val="20000"/>
              </a:spcBef>
              <a:buClr>
                <a:srgbClr val="D21034"/>
              </a:buClr>
              <a:buChar char="•"/>
              <a:defRPr sz="2600">
                <a:solidFill>
                  <a:schemeClr val="tx1"/>
                </a:solidFill>
                <a:latin typeface="Frutiger LT 47 LightCn" pitchFamily="34" charset="0"/>
              </a:defRPr>
            </a:lvl2pPr>
            <a:lvl3pPr marL="1143000" indent="-228600" eaLnBrk="0" hangingPunct="0">
              <a:spcBef>
                <a:spcPct val="20000"/>
              </a:spcBef>
              <a:buClr>
                <a:srgbClr val="FFCE00"/>
              </a:buClr>
              <a:buChar char="•"/>
              <a:defRPr sz="2200">
                <a:solidFill>
                  <a:schemeClr val="tx1"/>
                </a:solidFill>
                <a:latin typeface="Frutiger LT 47 LightCn" pitchFamily="34" charset="0"/>
              </a:defRPr>
            </a:lvl3pPr>
            <a:lvl4pPr marL="1600200" indent="-228600" eaLnBrk="0" hangingPunct="0">
              <a:spcBef>
                <a:spcPct val="20000"/>
              </a:spcBef>
              <a:buChar char="–"/>
              <a:defRPr sz="2000">
                <a:solidFill>
                  <a:schemeClr val="tx1"/>
                </a:solidFill>
                <a:latin typeface="Frutiger LT 47 LightCn" pitchFamily="34" charset="0"/>
              </a:defRPr>
            </a:lvl4pPr>
            <a:lvl5pPr marL="2057400" indent="-228600" eaLnBrk="0" hangingPunct="0">
              <a:spcBef>
                <a:spcPct val="20000"/>
              </a:spcBef>
              <a:buChar char="»"/>
              <a:defRPr sz="2000">
                <a:solidFill>
                  <a:schemeClr val="tx1"/>
                </a:solidFill>
                <a:latin typeface="Frutiger LT 47 LightCn" pitchFamily="34" charset="0"/>
              </a:defRPr>
            </a:lvl5pPr>
            <a:lvl6pPr marL="2514600" indent="-228600" eaLnBrk="0" fontAlgn="base" hangingPunct="0">
              <a:spcBef>
                <a:spcPct val="20000"/>
              </a:spcBef>
              <a:spcAft>
                <a:spcPct val="0"/>
              </a:spcAft>
              <a:buChar char="»"/>
              <a:defRPr sz="2000">
                <a:solidFill>
                  <a:schemeClr val="tx1"/>
                </a:solidFill>
                <a:latin typeface="Frutiger LT 47 LightCn" pitchFamily="34" charset="0"/>
              </a:defRPr>
            </a:lvl6pPr>
            <a:lvl7pPr marL="2971800" indent="-228600" eaLnBrk="0" fontAlgn="base" hangingPunct="0">
              <a:spcBef>
                <a:spcPct val="20000"/>
              </a:spcBef>
              <a:spcAft>
                <a:spcPct val="0"/>
              </a:spcAft>
              <a:buChar char="»"/>
              <a:defRPr sz="2000">
                <a:solidFill>
                  <a:schemeClr val="tx1"/>
                </a:solidFill>
                <a:latin typeface="Frutiger LT 47 LightCn" pitchFamily="34" charset="0"/>
              </a:defRPr>
            </a:lvl7pPr>
            <a:lvl8pPr marL="3429000" indent="-228600" eaLnBrk="0" fontAlgn="base" hangingPunct="0">
              <a:spcBef>
                <a:spcPct val="20000"/>
              </a:spcBef>
              <a:spcAft>
                <a:spcPct val="0"/>
              </a:spcAft>
              <a:buChar char="»"/>
              <a:defRPr sz="2000">
                <a:solidFill>
                  <a:schemeClr val="tx1"/>
                </a:solidFill>
                <a:latin typeface="Frutiger LT 47 LightCn" pitchFamily="34" charset="0"/>
              </a:defRPr>
            </a:lvl8pPr>
            <a:lvl9pPr marL="3886200" indent="-228600" eaLnBrk="0" fontAlgn="base" hangingPunct="0">
              <a:spcBef>
                <a:spcPct val="20000"/>
              </a:spcBef>
              <a:spcAft>
                <a:spcPct val="0"/>
              </a:spcAft>
              <a:buChar char="»"/>
              <a:defRPr sz="2000">
                <a:solidFill>
                  <a:schemeClr val="tx1"/>
                </a:solidFill>
                <a:latin typeface="Frutiger LT 47 LightCn" pitchFamily="34" charset="0"/>
              </a:defRPr>
            </a:lvl9pPr>
          </a:lstStyle>
          <a:p>
            <a:pPr algn="ctr" eaLnBrk="1" hangingPunct="1">
              <a:spcBef>
                <a:spcPct val="0"/>
              </a:spcBef>
              <a:buClrTx/>
              <a:buFontTx/>
              <a:buNone/>
            </a:pPr>
            <a:r>
              <a:rPr lang="en-US" altLang="en-US" sz="800" b="1" dirty="0">
                <a:latin typeface="Calibri" panose="020F0502020204030204" pitchFamily="34" charset="0"/>
                <a:cs typeface="Calibri" panose="020F0502020204030204" pitchFamily="34" charset="0"/>
              </a:rPr>
              <a:t>Sandy Searcy</a:t>
            </a:r>
          </a:p>
          <a:p>
            <a:pPr algn="ctr" eaLnBrk="1" hangingPunct="1">
              <a:spcBef>
                <a:spcPct val="0"/>
              </a:spcBef>
              <a:buClrTx/>
              <a:buFontTx/>
              <a:buNone/>
            </a:pPr>
            <a:r>
              <a:rPr lang="en-US" altLang="en-US" sz="800" dirty="0">
                <a:latin typeface="Calibri" panose="020F0502020204030204" pitchFamily="34" charset="0"/>
                <a:cs typeface="Calibri" panose="020F0502020204030204" pitchFamily="34" charset="0"/>
              </a:rPr>
              <a:t>Softball and Swimming &amp; Diving</a:t>
            </a:r>
          </a:p>
        </p:txBody>
      </p:sp>
      <p:pic>
        <p:nvPicPr>
          <p:cNvPr id="22" name="Picture 21" descr="A person smiling for the camera&#10;&#10;Description generated with very high confidence">
            <a:extLst>
              <a:ext uri="{FF2B5EF4-FFF2-40B4-BE49-F238E27FC236}">
                <a16:creationId xmlns:a16="http://schemas.microsoft.com/office/drawing/2014/main" xmlns="" id="{E42F1E27-FD41-4696-9642-8E5E707A20C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33950" y="4673762"/>
            <a:ext cx="1055568" cy="1224338"/>
          </a:xfrm>
          <a:prstGeom prst="rect">
            <a:avLst/>
          </a:prstGeom>
        </p:spPr>
      </p:pic>
      <p:pic>
        <p:nvPicPr>
          <p:cNvPr id="23" name="Picture 22" descr="A person smiling for the camera&#10;&#10;Description generated with very high confidence">
            <a:extLst>
              <a:ext uri="{FF2B5EF4-FFF2-40B4-BE49-F238E27FC236}">
                <a16:creationId xmlns:a16="http://schemas.microsoft.com/office/drawing/2014/main" xmlns="" id="{F0AC8297-9299-4A87-87C0-3E81096962E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67874" y="4657894"/>
            <a:ext cx="1050263" cy="1233606"/>
          </a:xfrm>
          <a:prstGeom prst="rect">
            <a:avLst/>
          </a:prstGeom>
        </p:spPr>
      </p:pic>
      <p:pic>
        <p:nvPicPr>
          <p:cNvPr id="6146" name="Picture 1" descr="image003">
            <a:extLst>
              <a:ext uri="{FF2B5EF4-FFF2-40B4-BE49-F238E27FC236}">
                <a16:creationId xmlns:a16="http://schemas.microsoft.com/office/drawing/2014/main" xmlns="" id="{244EE3C8-5963-451B-ADA6-788B3A2DF9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11744" y="687444"/>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54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CE883-9B27-4720-96BB-CE816CDD6FE9}"/>
              </a:ext>
            </a:extLst>
          </p:cNvPr>
          <p:cNvSpPr>
            <a:spLocks noGrp="1"/>
          </p:cNvSpPr>
          <p:nvPr>
            <p:ph type="title"/>
          </p:nvPr>
        </p:nvSpPr>
        <p:spPr/>
        <p:txBody>
          <a:bodyPr/>
          <a:lstStyle/>
          <a:p>
            <a:r>
              <a:rPr lang="en-US" dirty="0"/>
              <a:t>National Federation of </a:t>
            </a:r>
            <a:br>
              <a:rPr lang="en-US" dirty="0"/>
            </a:br>
            <a:r>
              <a:rPr lang="en-US" dirty="0"/>
              <a:t>State High School Associations</a:t>
            </a:r>
          </a:p>
        </p:txBody>
      </p:sp>
      <p:sp>
        <p:nvSpPr>
          <p:cNvPr id="3" name="Content Placeholder 2">
            <a:extLst>
              <a:ext uri="{FF2B5EF4-FFF2-40B4-BE49-F238E27FC236}">
                <a16:creationId xmlns:a16="http://schemas.microsoft.com/office/drawing/2014/main" xmlns="" id="{9B9999E8-9865-4C21-B58D-8760D34ADA72}"/>
              </a:ext>
            </a:extLst>
          </p:cNvPr>
          <p:cNvSpPr>
            <a:spLocks noGrp="1"/>
          </p:cNvSpPr>
          <p:nvPr>
            <p:ph idx="1"/>
          </p:nvPr>
        </p:nvSpPr>
        <p:spPr/>
        <p:txBody>
          <a:bodyPr/>
          <a:lstStyle/>
          <a:p>
            <a:r>
              <a:rPr lang="en-US" dirty="0"/>
              <a:t>The NFHS writes playing rules for 17 sports </a:t>
            </a:r>
            <a:br>
              <a:rPr lang="en-US" dirty="0"/>
            </a:br>
            <a:r>
              <a:rPr lang="en-US" dirty="0"/>
              <a:t>for boys and girls at the high school level.</a:t>
            </a:r>
          </a:p>
          <a:p>
            <a:pPr lvl="1"/>
            <a:r>
              <a:rPr lang="en-US" dirty="0"/>
              <a:t>Publishes 4 million pieces of materials annually.</a:t>
            </a:r>
          </a:p>
        </p:txBody>
      </p:sp>
      <p:sp>
        <p:nvSpPr>
          <p:cNvPr id="4" name="Footer Placeholder 3">
            <a:extLst>
              <a:ext uri="{FF2B5EF4-FFF2-40B4-BE49-F238E27FC236}">
                <a16:creationId xmlns:a16="http://schemas.microsoft.com/office/drawing/2014/main" xmlns="" id="{1B7CA82E-6643-4C9D-9F33-07D0E8483059}"/>
              </a:ext>
            </a:extLst>
          </p:cNvPr>
          <p:cNvSpPr>
            <a:spLocks noGrp="1"/>
          </p:cNvSpPr>
          <p:nvPr>
            <p:ph type="ftr" sz="quarter" idx="11"/>
          </p:nvPr>
        </p:nvSpPr>
        <p:spPr/>
        <p:txBody>
          <a:bodyPr/>
          <a:lstStyle/>
          <a:p>
            <a:pPr>
              <a:defRPr/>
            </a:pPr>
            <a:r>
              <a:rPr lang="en-US"/>
              <a:t>www.nfhs.org</a:t>
            </a:r>
          </a:p>
        </p:txBody>
      </p:sp>
      <p:pic>
        <p:nvPicPr>
          <p:cNvPr id="5" name="Picture 4" descr="A person holding a sign&#10;&#10;Description automatically generated">
            <a:extLst>
              <a:ext uri="{FF2B5EF4-FFF2-40B4-BE49-F238E27FC236}">
                <a16:creationId xmlns:a16="http://schemas.microsoft.com/office/drawing/2014/main" xmlns="" id="{7D2D99DE-E107-4D24-B779-6619FC2B3A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93871">
            <a:off x="10535375" y="705222"/>
            <a:ext cx="1318082" cy="1689850"/>
          </a:xfrm>
          <a:prstGeom prst="rect">
            <a:avLst/>
          </a:prstGeom>
        </p:spPr>
      </p:pic>
      <p:pic>
        <p:nvPicPr>
          <p:cNvPr id="6" name="Picture 5" descr="A picture containing text, track and field, newspaper, person&#10;&#10;Description automatically generated">
            <a:extLst>
              <a:ext uri="{FF2B5EF4-FFF2-40B4-BE49-F238E27FC236}">
                <a16:creationId xmlns:a16="http://schemas.microsoft.com/office/drawing/2014/main" xmlns="" id="{EB661526-5DB6-477F-8FA6-84D8AD137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33552">
            <a:off x="9472548" y="1386584"/>
            <a:ext cx="1318081" cy="1689849"/>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xmlns="" id="{2F351DD8-4587-486A-920D-7B1CE3BCDC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47744" y="3456220"/>
            <a:ext cx="1055585" cy="1428611"/>
          </a:xfrm>
          <a:prstGeom prst="rect">
            <a:avLst/>
          </a:prstGeom>
          <a:ln w="3175">
            <a:solidFill>
              <a:schemeClr val="tx1"/>
            </a:solidFill>
          </a:ln>
        </p:spPr>
      </p:pic>
      <p:pic>
        <p:nvPicPr>
          <p:cNvPr id="8" name="Picture 7" descr="A picture containing object, person&#10;&#10;Description automatically generated">
            <a:extLst>
              <a:ext uri="{FF2B5EF4-FFF2-40B4-BE49-F238E27FC236}">
                <a16:creationId xmlns:a16="http://schemas.microsoft.com/office/drawing/2014/main" xmlns="" id="{07998CC0-2A26-4165-84E4-DAE200F3C3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8917" y="3458238"/>
            <a:ext cx="1055585" cy="1422195"/>
          </a:xfrm>
          <a:prstGeom prst="rect">
            <a:avLst/>
          </a:prstGeom>
          <a:ln w="3175">
            <a:solidFill>
              <a:schemeClr val="tx1"/>
            </a:solidFill>
          </a:ln>
        </p:spPr>
      </p:pic>
      <p:pic>
        <p:nvPicPr>
          <p:cNvPr id="9" name="Picture 8" descr="A group of people on a court&#10;&#10;Description automatically generated">
            <a:extLst>
              <a:ext uri="{FF2B5EF4-FFF2-40B4-BE49-F238E27FC236}">
                <a16:creationId xmlns:a16="http://schemas.microsoft.com/office/drawing/2014/main" xmlns="" id="{69547AFE-73A0-43BE-9DDB-0954EF423F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0909" y="3457356"/>
            <a:ext cx="1055585" cy="1422195"/>
          </a:xfrm>
          <a:prstGeom prst="rect">
            <a:avLst/>
          </a:prstGeom>
          <a:ln w="3175">
            <a:solidFill>
              <a:schemeClr val="tx1"/>
            </a:solidFill>
          </a:ln>
        </p:spPr>
      </p:pic>
      <p:pic>
        <p:nvPicPr>
          <p:cNvPr id="10" name="Picture 9" descr="A picture containing outdoor, grass, person&#10;&#10;Description automatically generated">
            <a:extLst>
              <a:ext uri="{FF2B5EF4-FFF2-40B4-BE49-F238E27FC236}">
                <a16:creationId xmlns:a16="http://schemas.microsoft.com/office/drawing/2014/main" xmlns="" id="{FB5563C6-A05D-4EE8-94E2-CB7B8C5EF0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2082" y="3449191"/>
            <a:ext cx="1055585" cy="1428611"/>
          </a:xfrm>
          <a:prstGeom prst="rect">
            <a:avLst/>
          </a:prstGeom>
          <a:ln w="3175">
            <a:solidFill>
              <a:schemeClr val="tx1"/>
            </a:solidFill>
          </a:ln>
        </p:spPr>
      </p:pic>
      <p:pic>
        <p:nvPicPr>
          <p:cNvPr id="11" name="Picture 10" descr="A picture containing sport, athletic game, person, man&#10;&#10;Description automatically generated">
            <a:extLst>
              <a:ext uri="{FF2B5EF4-FFF2-40B4-BE49-F238E27FC236}">
                <a16:creationId xmlns:a16="http://schemas.microsoft.com/office/drawing/2014/main" xmlns="" id="{20F0CE88-8B2F-46BD-8B1E-6C0A970AE8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0727" y="3456600"/>
            <a:ext cx="1055585" cy="1426465"/>
          </a:xfrm>
          <a:prstGeom prst="rect">
            <a:avLst/>
          </a:prstGeom>
          <a:ln w="3175">
            <a:solidFill>
              <a:schemeClr val="tx1"/>
            </a:solidFill>
          </a:ln>
        </p:spPr>
      </p:pic>
      <p:pic>
        <p:nvPicPr>
          <p:cNvPr id="12" name="Picture 11" descr="A group of people on a stage&#10;&#10;Description automatically generated">
            <a:extLst>
              <a:ext uri="{FF2B5EF4-FFF2-40B4-BE49-F238E27FC236}">
                <a16:creationId xmlns:a16="http://schemas.microsoft.com/office/drawing/2014/main" xmlns="" id="{1F1754C8-8D62-4ACE-833C-D8A3D436B09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19299" y="3454217"/>
            <a:ext cx="1055585" cy="1420070"/>
          </a:xfrm>
          <a:prstGeom prst="rect">
            <a:avLst/>
          </a:prstGeom>
          <a:ln w="3175">
            <a:solidFill>
              <a:schemeClr val="tx1"/>
            </a:solidFill>
          </a:ln>
        </p:spPr>
      </p:pic>
      <p:pic>
        <p:nvPicPr>
          <p:cNvPr id="13" name="Picture 12" descr="A picture containing person, sport, woman&#10;&#10;Description automatically generated">
            <a:extLst>
              <a:ext uri="{FF2B5EF4-FFF2-40B4-BE49-F238E27FC236}">
                <a16:creationId xmlns:a16="http://schemas.microsoft.com/office/drawing/2014/main" xmlns="" id="{61D0BF22-050B-4C54-A8A1-FAD7BEE004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93971" y="3458740"/>
            <a:ext cx="1055585" cy="1424328"/>
          </a:xfrm>
          <a:prstGeom prst="rect">
            <a:avLst/>
          </a:prstGeom>
          <a:ln w="3175">
            <a:solidFill>
              <a:schemeClr val="tx1"/>
            </a:solidFill>
          </a:ln>
        </p:spPr>
      </p:pic>
      <p:pic>
        <p:nvPicPr>
          <p:cNvPr id="14" name="Picture 13" descr="A person hitting a tennis ball&#10;&#10;Description automatically generated">
            <a:extLst>
              <a:ext uri="{FF2B5EF4-FFF2-40B4-BE49-F238E27FC236}">
                <a16:creationId xmlns:a16="http://schemas.microsoft.com/office/drawing/2014/main" xmlns="" id="{4677014E-93EC-43DD-8A6C-EB791E72F8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76450" y="3460319"/>
            <a:ext cx="1055585" cy="1422746"/>
          </a:xfrm>
          <a:prstGeom prst="rect">
            <a:avLst/>
          </a:prstGeom>
          <a:ln w="3175">
            <a:solidFill>
              <a:schemeClr val="tx1"/>
            </a:solidFill>
          </a:ln>
        </p:spPr>
      </p:pic>
      <p:pic>
        <p:nvPicPr>
          <p:cNvPr id="15" name="Picture 14" descr="A person on a court&#10;&#10;Description automatically generated">
            <a:extLst>
              <a:ext uri="{FF2B5EF4-FFF2-40B4-BE49-F238E27FC236}">
                <a16:creationId xmlns:a16="http://schemas.microsoft.com/office/drawing/2014/main" xmlns="" id="{4D4D85B1-11BE-4CB3-AC72-16259AD9B04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97304" y="4981943"/>
            <a:ext cx="1055585" cy="1424328"/>
          </a:xfrm>
          <a:prstGeom prst="rect">
            <a:avLst/>
          </a:prstGeom>
          <a:ln w="3175">
            <a:solidFill>
              <a:schemeClr val="tx1"/>
            </a:solidFill>
          </a:ln>
        </p:spPr>
      </p:pic>
      <p:pic>
        <p:nvPicPr>
          <p:cNvPr id="16" name="Picture 15" descr="A green sign with white text&#10;&#10;Description automatically generated">
            <a:extLst>
              <a:ext uri="{FF2B5EF4-FFF2-40B4-BE49-F238E27FC236}">
                <a16:creationId xmlns:a16="http://schemas.microsoft.com/office/drawing/2014/main" xmlns="" id="{46281768-01DD-45DF-9939-3D57279BCB4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447010" y="4976143"/>
            <a:ext cx="1055585" cy="1426465"/>
          </a:xfrm>
          <a:prstGeom prst="rect">
            <a:avLst/>
          </a:prstGeom>
          <a:ln w="3175">
            <a:solidFill>
              <a:schemeClr val="tx1"/>
            </a:solidFill>
          </a:ln>
        </p:spPr>
      </p:pic>
      <p:pic>
        <p:nvPicPr>
          <p:cNvPr id="17" name="Picture 16" descr="A picture containing person, outdoor, building&#10;&#10;Description automatically generated">
            <a:extLst>
              <a:ext uri="{FF2B5EF4-FFF2-40B4-BE49-F238E27FC236}">
                <a16:creationId xmlns:a16="http://schemas.microsoft.com/office/drawing/2014/main" xmlns="" id="{E6B2A720-6167-485D-BF29-2F63C7121F7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75981" y="4976143"/>
            <a:ext cx="1055585" cy="1426465"/>
          </a:xfrm>
          <a:prstGeom prst="rect">
            <a:avLst/>
          </a:prstGeom>
          <a:ln w="3175">
            <a:solidFill>
              <a:schemeClr val="tx1"/>
            </a:solidFill>
          </a:ln>
        </p:spPr>
      </p:pic>
      <p:pic>
        <p:nvPicPr>
          <p:cNvPr id="18" name="Picture 17" descr="A picture containing person, outdoor, woman, sport&#10;&#10;Description automatically generated">
            <a:extLst>
              <a:ext uri="{FF2B5EF4-FFF2-40B4-BE49-F238E27FC236}">
                <a16:creationId xmlns:a16="http://schemas.microsoft.com/office/drawing/2014/main" xmlns="" id="{DDF0A7C6-E396-4B05-B850-1DBD88D667B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695900" y="4976521"/>
            <a:ext cx="1055585" cy="1424328"/>
          </a:xfrm>
          <a:prstGeom prst="rect">
            <a:avLst/>
          </a:prstGeom>
          <a:ln w="3175">
            <a:solidFill>
              <a:schemeClr val="tx1"/>
            </a:solidFill>
          </a:ln>
        </p:spPr>
      </p:pic>
      <p:pic>
        <p:nvPicPr>
          <p:cNvPr id="19" name="Picture 18" descr="A picture containing fence, text&#10;&#10;Description automatically generated">
            <a:extLst>
              <a:ext uri="{FF2B5EF4-FFF2-40B4-BE49-F238E27FC236}">
                <a16:creationId xmlns:a16="http://schemas.microsoft.com/office/drawing/2014/main" xmlns="" id="{26359C67-8A43-4450-B519-59AAC13E4CD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824543" y="4973863"/>
            <a:ext cx="1055585" cy="1430762"/>
          </a:xfrm>
          <a:prstGeom prst="rect">
            <a:avLst/>
          </a:prstGeom>
          <a:ln w="3175">
            <a:solidFill>
              <a:schemeClr val="tx1"/>
            </a:solidFill>
          </a:ln>
        </p:spPr>
      </p:pic>
      <p:pic>
        <p:nvPicPr>
          <p:cNvPr id="20" name="Picture 19" descr="A person holding a sign&#10;&#10;Description automatically generated">
            <a:extLst>
              <a:ext uri="{FF2B5EF4-FFF2-40B4-BE49-F238E27FC236}">
                <a16:creationId xmlns:a16="http://schemas.microsoft.com/office/drawing/2014/main" xmlns="" id="{53E1C95D-A600-44ED-9C38-B6A503D9434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47744" y="4986675"/>
            <a:ext cx="1055585" cy="1417949"/>
          </a:xfrm>
          <a:prstGeom prst="rect">
            <a:avLst/>
          </a:prstGeom>
          <a:ln w="3175">
            <a:solidFill>
              <a:schemeClr val="tx1"/>
            </a:solidFill>
          </a:ln>
        </p:spPr>
      </p:pic>
      <p:pic>
        <p:nvPicPr>
          <p:cNvPr id="21" name="Picture 20" descr="A picture containing person, man, sport&#10;&#10;Description generated with high confidence">
            <a:extLst>
              <a:ext uri="{FF2B5EF4-FFF2-40B4-BE49-F238E27FC236}">
                <a16:creationId xmlns:a16="http://schemas.microsoft.com/office/drawing/2014/main" xmlns="" id="{450579AB-C1FD-498C-A0E3-E4A6762A88E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76393" y="4983946"/>
            <a:ext cx="1055683" cy="1422326"/>
          </a:xfrm>
          <a:prstGeom prst="rect">
            <a:avLst/>
          </a:prstGeom>
          <a:ln w="3175">
            <a:solidFill>
              <a:schemeClr val="tx1"/>
            </a:solidFill>
          </a:ln>
        </p:spPr>
      </p:pic>
      <p:pic>
        <p:nvPicPr>
          <p:cNvPr id="22" name="Picture 21" descr="A person holding a sign&#10;&#10;Description generated with high confidence">
            <a:extLst>
              <a:ext uri="{FF2B5EF4-FFF2-40B4-BE49-F238E27FC236}">
                <a16:creationId xmlns:a16="http://schemas.microsoft.com/office/drawing/2014/main" xmlns="" id="{995F4694-8F5D-44D6-9288-EACA4CADB51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321103" y="4978522"/>
            <a:ext cx="1052522" cy="1422327"/>
          </a:xfrm>
          <a:prstGeom prst="rect">
            <a:avLst/>
          </a:prstGeom>
          <a:ln w="3175">
            <a:solidFill>
              <a:schemeClr val="tx1"/>
            </a:solidFill>
          </a:ln>
        </p:spPr>
      </p:pic>
      <p:pic>
        <p:nvPicPr>
          <p:cNvPr id="7170" name="Picture 1" descr="image003">
            <a:extLst>
              <a:ext uri="{FF2B5EF4-FFF2-40B4-BE49-F238E27FC236}">
                <a16:creationId xmlns:a16="http://schemas.microsoft.com/office/drawing/2014/main" xmlns="" id="{0F72A3C5-C60E-4B12-9FE9-0B1330ED4C7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8870" y="4633324"/>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33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330B3-709D-446C-84BD-9C33E8C54443}"/>
              </a:ext>
            </a:extLst>
          </p:cNvPr>
          <p:cNvSpPr>
            <a:spLocks noGrp="1"/>
          </p:cNvSpPr>
          <p:nvPr>
            <p:ph type="title"/>
          </p:nvPr>
        </p:nvSpPr>
        <p:spPr/>
        <p:txBody>
          <a:bodyPr/>
          <a:lstStyle/>
          <a:p>
            <a:r>
              <a:rPr lang="en-US" dirty="0"/>
              <a:t>NFHS Rules Book as e-Books </a:t>
            </a:r>
          </a:p>
        </p:txBody>
      </p:sp>
      <p:sp>
        <p:nvSpPr>
          <p:cNvPr id="3" name="Content Placeholder 2">
            <a:extLst>
              <a:ext uri="{FF2B5EF4-FFF2-40B4-BE49-F238E27FC236}">
                <a16:creationId xmlns:a16="http://schemas.microsoft.com/office/drawing/2014/main" xmlns="" id="{679F1D31-8747-4061-AF74-B4A5DF1C10D0}"/>
              </a:ext>
            </a:extLst>
          </p:cNvPr>
          <p:cNvSpPr>
            <a:spLocks noGrp="1"/>
          </p:cNvSpPr>
          <p:nvPr>
            <p:ph idx="1"/>
          </p:nvPr>
        </p:nvSpPr>
        <p:spPr>
          <a:xfrm>
            <a:off x="6096000" y="1989139"/>
            <a:ext cx="5871634" cy="4338637"/>
          </a:xfrm>
        </p:spPr>
        <p:txBody>
          <a:bodyPr/>
          <a:lstStyle/>
          <a:p>
            <a:r>
              <a:rPr lang="en-US" dirty="0"/>
              <a:t>E-books features:</a:t>
            </a:r>
          </a:p>
          <a:p>
            <a:pPr lvl="1"/>
            <a:r>
              <a:rPr lang="en-US" dirty="0"/>
              <a:t>Searchable</a:t>
            </a:r>
          </a:p>
          <a:p>
            <a:pPr lvl="1"/>
            <a:r>
              <a:rPr lang="en-US" dirty="0"/>
              <a:t>Highlight areas of interest</a:t>
            </a:r>
          </a:p>
          <a:p>
            <a:pPr lvl="1"/>
            <a:r>
              <a:rPr lang="en-US" dirty="0"/>
              <a:t>Make notes</a:t>
            </a:r>
          </a:p>
          <a:p>
            <a:pPr lvl="1"/>
            <a:r>
              <a:rPr lang="en-US" dirty="0"/>
              <a:t>Easy navigation</a:t>
            </a:r>
          </a:p>
          <a:p>
            <a:pPr lvl="1"/>
            <a:r>
              <a:rPr lang="en-US" dirty="0"/>
              <a:t>Adjustable viewing size</a:t>
            </a:r>
          </a:p>
          <a:p>
            <a:pPr lvl="1"/>
            <a:r>
              <a:rPr lang="en-US" dirty="0"/>
              <a:t>Immediate availability</a:t>
            </a:r>
          </a:p>
        </p:txBody>
      </p:sp>
      <p:sp>
        <p:nvSpPr>
          <p:cNvPr id="4" name="Footer Placeholder 3">
            <a:extLst>
              <a:ext uri="{FF2B5EF4-FFF2-40B4-BE49-F238E27FC236}">
                <a16:creationId xmlns:a16="http://schemas.microsoft.com/office/drawing/2014/main" xmlns="" id="{58A47E54-B990-446E-9912-7619FA6A1301}"/>
              </a:ext>
            </a:extLst>
          </p:cNvPr>
          <p:cNvSpPr>
            <a:spLocks noGrp="1"/>
          </p:cNvSpPr>
          <p:nvPr>
            <p:ph type="ftr" sz="quarter" idx="11"/>
          </p:nvPr>
        </p:nvSpPr>
        <p:spPr/>
        <p:txBody>
          <a:bodyPr/>
          <a:lstStyle/>
          <a:p>
            <a:pPr>
              <a:defRPr/>
            </a:pPr>
            <a:r>
              <a:rPr lang="en-US"/>
              <a:t>www.nfhs.org</a:t>
            </a:r>
          </a:p>
        </p:txBody>
      </p:sp>
      <p:pic>
        <p:nvPicPr>
          <p:cNvPr id="5" name="Picture 4" descr="A screenshot of a cell phone&#10;&#10;Description generated with high confidence">
            <a:extLst>
              <a:ext uri="{FF2B5EF4-FFF2-40B4-BE49-F238E27FC236}">
                <a16:creationId xmlns:a16="http://schemas.microsoft.com/office/drawing/2014/main" xmlns="" id="{6CE84013-1DFF-495A-995C-79DFAE7B92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281" y="1860722"/>
            <a:ext cx="3584510" cy="4655208"/>
          </a:xfrm>
          <a:prstGeom prst="rect">
            <a:avLst/>
          </a:prstGeom>
        </p:spPr>
      </p:pic>
      <p:pic>
        <p:nvPicPr>
          <p:cNvPr id="8194" name="Picture 1" descr="image003">
            <a:extLst>
              <a:ext uri="{FF2B5EF4-FFF2-40B4-BE49-F238E27FC236}">
                <a16:creationId xmlns:a16="http://schemas.microsoft.com/office/drawing/2014/main" xmlns="" id="{5C9A7E70-0935-4FD5-AFFD-6D4584C0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942" y="5429693"/>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85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F5C2C-FF2F-4349-B016-F0A3255BB736}"/>
              </a:ext>
            </a:extLst>
          </p:cNvPr>
          <p:cNvSpPr>
            <a:spLocks noGrp="1"/>
          </p:cNvSpPr>
          <p:nvPr>
            <p:ph type="title"/>
          </p:nvPr>
        </p:nvSpPr>
        <p:spPr/>
        <p:txBody>
          <a:bodyPr/>
          <a:lstStyle/>
          <a:p>
            <a:r>
              <a:rPr lang="en-US" dirty="0"/>
              <a:t>NEW NFHS Rules App</a:t>
            </a:r>
          </a:p>
        </p:txBody>
      </p:sp>
      <p:sp>
        <p:nvSpPr>
          <p:cNvPr id="3" name="Content Placeholder 2">
            <a:extLst>
              <a:ext uri="{FF2B5EF4-FFF2-40B4-BE49-F238E27FC236}">
                <a16:creationId xmlns:a16="http://schemas.microsoft.com/office/drawing/2014/main" xmlns="" id="{87878C79-37AF-4424-BE3E-A332969CA269}"/>
              </a:ext>
            </a:extLst>
          </p:cNvPr>
          <p:cNvSpPr>
            <a:spLocks noGrp="1"/>
          </p:cNvSpPr>
          <p:nvPr>
            <p:ph idx="1"/>
          </p:nvPr>
        </p:nvSpPr>
        <p:spPr>
          <a:xfrm>
            <a:off x="5067300" y="1989139"/>
            <a:ext cx="6900334" cy="4338637"/>
          </a:xfrm>
        </p:spPr>
        <p:txBody>
          <a:bodyPr/>
          <a:lstStyle/>
          <a:p>
            <a:r>
              <a:rPr lang="en-US" dirty="0"/>
              <a:t>Rules App features:</a:t>
            </a:r>
          </a:p>
          <a:p>
            <a:pPr lvl="1"/>
            <a:r>
              <a:rPr lang="en-US" dirty="0"/>
              <a:t>Searchable</a:t>
            </a:r>
          </a:p>
          <a:p>
            <a:pPr lvl="1"/>
            <a:r>
              <a:rPr lang="en-US" dirty="0"/>
              <a:t>Highlight notes</a:t>
            </a:r>
          </a:p>
          <a:p>
            <a:pPr lvl="1"/>
            <a:r>
              <a:rPr lang="en-US" dirty="0"/>
              <a:t>Bookmarks</a:t>
            </a:r>
          </a:p>
          <a:p>
            <a:pPr lvl="1"/>
            <a:r>
              <a:rPr lang="en-US" dirty="0"/>
              <a:t>Quizzes for all sports</a:t>
            </a:r>
          </a:p>
          <a:p>
            <a:pPr lvl="1"/>
            <a:r>
              <a:rPr lang="en-US" dirty="0"/>
              <a:t>Easy navigation</a:t>
            </a:r>
          </a:p>
          <a:p>
            <a:pPr lvl="1"/>
            <a:r>
              <a:rPr lang="en-US" dirty="0"/>
              <a:t>Immediate availability</a:t>
            </a:r>
          </a:p>
          <a:p>
            <a:pPr lvl="1"/>
            <a:r>
              <a:rPr lang="en-US" dirty="0"/>
              <a:t>Free to paid members of the NFHS Coaches </a:t>
            </a:r>
            <a:br>
              <a:rPr lang="en-US" dirty="0"/>
            </a:br>
            <a:r>
              <a:rPr lang="en-US" dirty="0"/>
              <a:t>and Officials Associations</a:t>
            </a:r>
          </a:p>
          <a:p>
            <a:pPr lvl="1"/>
            <a:r>
              <a:rPr lang="en-US" dirty="0">
                <a:hlinkClick r:id="rId3"/>
              </a:rPr>
              <a:t>www.nfhs.org/erules</a:t>
            </a:r>
            <a:r>
              <a:rPr lang="en-US" dirty="0"/>
              <a:t> for more information</a:t>
            </a:r>
          </a:p>
        </p:txBody>
      </p:sp>
      <p:sp>
        <p:nvSpPr>
          <p:cNvPr id="4" name="Footer Placeholder 3">
            <a:extLst>
              <a:ext uri="{FF2B5EF4-FFF2-40B4-BE49-F238E27FC236}">
                <a16:creationId xmlns:a16="http://schemas.microsoft.com/office/drawing/2014/main" xmlns="" id="{5D8FA7EE-1E51-4C08-81DE-D03D70177F7D}"/>
              </a:ext>
            </a:extLst>
          </p:cNvPr>
          <p:cNvSpPr>
            <a:spLocks noGrp="1"/>
          </p:cNvSpPr>
          <p:nvPr>
            <p:ph type="ftr" sz="quarter" idx="11"/>
          </p:nvPr>
        </p:nvSpPr>
        <p:spPr/>
        <p:txBody>
          <a:bodyPr/>
          <a:lstStyle/>
          <a:p>
            <a:pPr>
              <a:defRPr/>
            </a:pPr>
            <a:r>
              <a:rPr lang="en-US"/>
              <a:t>www.nfhs.org</a:t>
            </a:r>
          </a:p>
        </p:txBody>
      </p:sp>
      <p:pic>
        <p:nvPicPr>
          <p:cNvPr id="5" name="Content Placeholder 7">
            <a:extLst>
              <a:ext uri="{FF2B5EF4-FFF2-40B4-BE49-F238E27FC236}">
                <a16:creationId xmlns:a16="http://schemas.microsoft.com/office/drawing/2014/main" xmlns="" id="{F1FBF074-E816-4B43-8A24-5937896123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040664" y="1976935"/>
            <a:ext cx="2509025" cy="4462692"/>
          </a:xfrm>
          <a:prstGeom prst="rect">
            <a:avLst/>
          </a:prstGeom>
          <a:noFill/>
          <a:ln w="9525">
            <a:noFill/>
            <a:miter lim="800000"/>
            <a:headEnd/>
            <a:tailEnd/>
          </a:ln>
        </p:spPr>
      </p:pic>
      <p:pic>
        <p:nvPicPr>
          <p:cNvPr id="9218" name="Picture 1" descr="image003">
            <a:extLst>
              <a:ext uri="{FF2B5EF4-FFF2-40B4-BE49-F238E27FC236}">
                <a16:creationId xmlns:a16="http://schemas.microsoft.com/office/drawing/2014/main" xmlns="" id="{E150D6C5-F352-46D2-9B98-D7E0F83E2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771" y="665956"/>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7244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6_Wide Format" id="{E66805FB-5EA7-426C-8260-389894B236B0}" vid="{9041579C-8ADE-42A4-A089-6F97D3C7B1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PowerPoint_2016_Wide Format</Template>
  <TotalTime>2817</TotalTime>
  <Words>3069</Words>
  <Application>Microsoft Office PowerPoint</Application>
  <PresentationFormat>Widescreen</PresentationFormat>
  <Paragraphs>363</Paragraphs>
  <Slides>56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Helvetica</vt:lpstr>
      <vt:lpstr>Palatino</vt:lpstr>
      <vt:lpstr>Wingdings</vt:lpstr>
      <vt:lpstr>Office Theme</vt:lpstr>
      <vt:lpstr>2020 NFHS Baseball Rules Powerpoint</vt:lpstr>
      <vt:lpstr>FHSAA Baseball Administrator </vt:lpstr>
      <vt:lpstr>Eligibility &amp; Compliance </vt:lpstr>
      <vt:lpstr>National Federation of  State High School Associations</vt:lpstr>
      <vt:lpstr>National Federation of  State High School Associations</vt:lpstr>
      <vt:lpstr>NFHS Rules Review Committee</vt:lpstr>
      <vt:lpstr>National Federation of  State High School Associations</vt:lpstr>
      <vt:lpstr>NFHS Rules Book as e-Books </vt:lpstr>
      <vt:lpstr>NEW NFHS Rules App</vt:lpstr>
      <vt:lpstr>2020 FHSAA/NFhs baseball rule changes</vt:lpstr>
      <vt:lpstr>Designated hitter Rule 3-1-4</vt:lpstr>
      <vt:lpstr>Designated hitter Rule 3-1-4a1</vt:lpstr>
      <vt:lpstr>Designated hitter Rule 3-1-4a2</vt:lpstr>
      <vt:lpstr>Designated hitter Rule 3-1-4b</vt:lpstr>
      <vt:lpstr>Designated hitter Rule 3-1-4b</vt:lpstr>
      <vt:lpstr>Designated hitter Rule 3-1-4b-1</vt:lpstr>
      <vt:lpstr>Designated hitter Rule 3-1-4b-2</vt:lpstr>
      <vt:lpstr>Designated Hitter (DH) Rule 3-1-4</vt:lpstr>
      <vt:lpstr>Designated Hitter (DH) Rule 3-1-4</vt:lpstr>
      <vt:lpstr>Designated Hitter (DH) Rule 3-1-4</vt:lpstr>
      <vt:lpstr>Designated Hitter (DH) Rule 3-1-4</vt:lpstr>
      <vt:lpstr>Designated Hitter (DH) Rule 3-1-4</vt:lpstr>
      <vt:lpstr>FHSAA Rules Changes</vt:lpstr>
      <vt:lpstr>IMPORTANT DATES </vt:lpstr>
      <vt:lpstr>IMPORTANT DATES – State Series </vt:lpstr>
      <vt:lpstr>Points of emphasis</vt:lpstr>
      <vt:lpstr>Designated hitter</vt:lpstr>
      <vt:lpstr>Designated hitter</vt:lpstr>
      <vt:lpstr>Designated hitter</vt:lpstr>
      <vt:lpstr>Game-ending procedures</vt:lpstr>
      <vt:lpstr>Game-ending procedures - FHSAA</vt:lpstr>
      <vt:lpstr>Force-play slide rule</vt:lpstr>
      <vt:lpstr>Force-play slide rule</vt:lpstr>
      <vt:lpstr>Force-play slide rule</vt:lpstr>
      <vt:lpstr>Force-play slide rule</vt:lpstr>
      <vt:lpstr>Force-play slide rule</vt:lpstr>
      <vt:lpstr>Force-play slide rule</vt:lpstr>
      <vt:lpstr>COMPLIANT BASEBALL</vt:lpstr>
      <vt:lpstr>Baseballs Rule 1-3-1</vt:lpstr>
      <vt:lpstr>COMPLIANT BODY AND CHEST PROTECTOR</vt:lpstr>
      <vt:lpstr>Chest and body protector  Rule 1-5-3</vt:lpstr>
      <vt:lpstr>Chest and body protector  Rule 1-5-3</vt:lpstr>
      <vt:lpstr>COMPLIANCE OF PLAYER EQUIPMENT</vt:lpstr>
      <vt:lpstr>PROPER PITCHING POSITIONS</vt:lpstr>
      <vt:lpstr>PROPER PITCHING POSITIONS</vt:lpstr>
      <vt:lpstr>PROPER PITCHING POSITIONS</vt:lpstr>
      <vt:lpstr>PROPER PITCHING POSITIONS</vt:lpstr>
      <vt:lpstr>ENFORCEMENT OF nfhs JEWELRY RULE</vt:lpstr>
      <vt:lpstr>NFHS OFFICIALS and coaches Education </vt:lpstr>
      <vt:lpstr>SPORTS-SPECIFIC Officiating COURSES www.nfhslearn.com</vt:lpstr>
      <vt:lpstr>NFHS OFFICIALS EDUCATION SPORT-SPECIFIC COURSES</vt:lpstr>
      <vt:lpstr>Interscholastic Officiating www.nfhslearn.com</vt:lpstr>
      <vt:lpstr>Nfhs learning center www.nfhslearn.com</vt:lpstr>
      <vt:lpstr>NFHS Officials Association Central Hub</vt:lpstr>
      <vt:lpstr>PowerPoint Presentation</vt:lpstr>
      <vt:lpstr>Thank you and have a great Baseball season!</vt:lpstr>
    </vt:vector>
  </TitlesOfParts>
  <Company>NFHS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Bray</dc:creator>
  <cp:lastModifiedBy>Jeremy Hernandez</cp:lastModifiedBy>
  <cp:revision>114</cp:revision>
  <cp:lastPrinted>2019-06-19T20:56:27Z</cp:lastPrinted>
  <dcterms:created xsi:type="dcterms:W3CDTF">2019-03-25T14:20:30Z</dcterms:created>
  <dcterms:modified xsi:type="dcterms:W3CDTF">2020-01-10T20:23:53Z</dcterms:modified>
</cp:coreProperties>
</file>