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embeddedFontLst>
    <p:embeddedFont>
      <p:font typeface="Robo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407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071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11" Type="http://schemas.openxmlformats.org/officeDocument/2006/relationships/slide" Target="slides/slide6.xml"/><Relationship Id="rId22" Type="http://schemas.openxmlformats.org/officeDocument/2006/relationships/font" Target="fonts/Roboto-italic.fntdata"/><Relationship Id="rId10" Type="http://schemas.openxmlformats.org/officeDocument/2006/relationships/slide" Target="slides/slide5.xml"/><Relationship Id="rId21" Type="http://schemas.openxmlformats.org/officeDocument/2006/relationships/font" Target="fonts/Robo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0d3c2c5d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40d3c2c5d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 this slide to add slides to the presentation.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40d3c2c5d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31ac71109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231ac71109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 this slide to add slides to the presentation.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231ac71109_0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7c150223b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57c150223b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 this slide to add slides to the presentation.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57c150223b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final slide must at the end </a:t>
            </a:r>
            <a:r>
              <a:rPr lang="en-US"/>
              <a:t>of the presentation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c982b3d1e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5c982b3d1e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5c982b3d1e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f7b6bbfa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24f7b6bbfa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 this slide to add slides to the presentation.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24f7b6bbfa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c755d1be6_1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5c755d1be6_1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 this slide to add slides to the presentation.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5c755d1be6_1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c755d1be6_1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5c755d1be6_1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5c755d1be6_1_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c755d1be6_1_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5c755d1be6_1_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44444"/>
              </a:solidFill>
              <a:highlight>
                <a:srgbClr val="EEEEEE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g5c755d1be6_1_1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c755d1be6_1_1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5c755d1be6_1_1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 this slide to add slides to the presentation.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5c755d1be6_1_1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c982b3d1e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5c982b3d1e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Photos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5c982b3d1e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c755d1be6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5c755d1be6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 this slide to add slides to the presentation.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5c755d1be6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ce6f7aa97_3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5ce6f7aa97_3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 this slide to add slides to the presentation.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5ce6f7aa97_3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hyperlink" Target="https://forms.gle/fhwCVubq2PPASXft8" TargetMode="External"/><Relationship Id="rId5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hyperlink" Target="https://discord.gg/k9u43Cn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28.jpg"/><Relationship Id="rId7" Type="http://schemas.openxmlformats.org/officeDocument/2006/relationships/image" Target="../media/image31.jpg"/><Relationship Id="rId8" Type="http://schemas.openxmlformats.org/officeDocument/2006/relationships/image" Target="../media/image2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35.jpg"/><Relationship Id="rId5" Type="http://schemas.openxmlformats.org/officeDocument/2006/relationships/image" Target="../media/image37.jp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3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0" Type="http://schemas.openxmlformats.org/officeDocument/2006/relationships/image" Target="../media/image6.jpg"/><Relationship Id="rId9" Type="http://schemas.openxmlformats.org/officeDocument/2006/relationships/image" Target="../media/image13.png"/><Relationship Id="rId5" Type="http://schemas.openxmlformats.org/officeDocument/2006/relationships/hyperlink" Target="https://forms.gle/Pg2TUYzA7WEscG5k7" TargetMode="External"/><Relationship Id="rId6" Type="http://schemas.openxmlformats.org/officeDocument/2006/relationships/image" Target="../media/image8.jpg"/><Relationship Id="rId7" Type="http://schemas.openxmlformats.org/officeDocument/2006/relationships/image" Target="../media/image7.jp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0" Type="http://schemas.openxmlformats.org/officeDocument/2006/relationships/image" Target="../media/image14.png"/><Relationship Id="rId9" Type="http://schemas.openxmlformats.org/officeDocument/2006/relationships/image" Target="../media/image17.jpg"/><Relationship Id="rId5" Type="http://schemas.openxmlformats.org/officeDocument/2006/relationships/image" Target="../media/image3.png"/><Relationship Id="rId6" Type="http://schemas.openxmlformats.org/officeDocument/2006/relationships/hyperlink" Target="http://bit.ly/2XdlbQD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3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Relationship Id="rId7" Type="http://schemas.openxmlformats.org/officeDocument/2006/relationships/hyperlink" Target="https://forms.gle/i3bHAHQaCxY6bPUf7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12.jpg"/><Relationship Id="rId6" Type="http://schemas.openxmlformats.org/officeDocument/2006/relationships/image" Target="../media/image33.jpg"/><Relationship Id="rId7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Relationship Id="rId5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Relationship Id="rId5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0" y="2669458"/>
            <a:ext cx="12192000" cy="1519084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" name="Google Shape;90;p13"/>
          <p:cNvCxnSpPr/>
          <p:nvPr/>
        </p:nvCxnSpPr>
        <p:spPr>
          <a:xfrm flipH="1" rot="10800000">
            <a:off x="0" y="4273344"/>
            <a:ext cx="12192000" cy="3174"/>
          </a:xfrm>
          <a:prstGeom prst="straightConnector1">
            <a:avLst/>
          </a:prstGeom>
          <a:noFill/>
          <a:ln cap="flat" cmpd="sng" w="25400">
            <a:solidFill>
              <a:srgbClr val="00338E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91" name="Google Shape;91;p13"/>
          <p:cNvCxnSpPr/>
          <p:nvPr/>
        </p:nvCxnSpPr>
        <p:spPr>
          <a:xfrm flipH="1" rot="10800000">
            <a:off x="0" y="2581482"/>
            <a:ext cx="12192000" cy="3174"/>
          </a:xfrm>
          <a:prstGeom prst="straightConnector1">
            <a:avLst/>
          </a:prstGeom>
          <a:noFill/>
          <a:ln cap="flat" cmpd="sng" w="25400">
            <a:solidFill>
              <a:srgbClr val="00338E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2" name="Google Shape;92;p13"/>
          <p:cNvSpPr txBox="1"/>
          <p:nvPr/>
        </p:nvSpPr>
        <p:spPr>
          <a:xfrm>
            <a:off x="609600" y="2971800"/>
            <a:ext cx="10972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609600" y="2921168"/>
            <a:ext cx="10972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July 2</a:t>
            </a:r>
            <a:r>
              <a:rPr b="1" baseline="30000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General Meeting</a:t>
            </a:r>
            <a:endParaRPr b="1"/>
          </a:p>
        </p:txBody>
      </p:sp>
      <p:sp>
        <p:nvSpPr>
          <p:cNvPr id="94" name="Google Shape;94;p13"/>
          <p:cNvSpPr txBox="1"/>
          <p:nvPr/>
        </p:nvSpPr>
        <p:spPr>
          <a:xfrm>
            <a:off x="517125" y="5965226"/>
            <a:ext cx="54864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July 2nd, 2019</a:t>
            </a:r>
            <a:endParaRPr sz="2400"/>
          </a:p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800" y="484649"/>
            <a:ext cx="8305800" cy="13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9487" y="484654"/>
            <a:ext cx="4332900" cy="48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/>
          <p:nvPr/>
        </p:nvSpPr>
        <p:spPr>
          <a:xfrm>
            <a:off x="1849800" y="4805550"/>
            <a:ext cx="8492400" cy="8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/>
          <p:nvPr/>
        </p:nvSpPr>
        <p:spPr>
          <a:xfrm>
            <a:off x="0" y="1136108"/>
            <a:ext cx="12192000" cy="9291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2"/>
          <p:cNvSpPr txBox="1"/>
          <p:nvPr>
            <p:ph type="title"/>
          </p:nvPr>
        </p:nvSpPr>
        <p:spPr>
          <a:xfrm>
            <a:off x="838200" y="9378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Membership</a:t>
            </a:r>
            <a:endParaRPr/>
          </a:p>
        </p:txBody>
      </p:sp>
      <p:pic>
        <p:nvPicPr>
          <p:cNvPr id="221" name="Google Shape;22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516" y="484654"/>
            <a:ext cx="2738400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/>
          <p:nvPr>
            <p:ph idx="1" type="body"/>
          </p:nvPr>
        </p:nvSpPr>
        <p:spPr>
          <a:xfrm>
            <a:off x="770900" y="2161950"/>
            <a:ext cx="11384400" cy="43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b="1" lang="en-US" sz="3000">
                <a:latin typeface="Arial"/>
                <a:ea typeface="Arial"/>
                <a:cs typeface="Arial"/>
                <a:sym typeface="Arial"/>
              </a:rPr>
              <a:t>Membership Dues</a:t>
            </a:r>
            <a:endParaRPr b="1" sz="3000">
              <a:latin typeface="Arial"/>
              <a:ea typeface="Arial"/>
              <a:cs typeface="Arial"/>
              <a:sym typeface="Arial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3000">
                <a:latin typeface="Arial"/>
                <a:ea typeface="Arial"/>
                <a:cs typeface="Arial"/>
                <a:sym typeface="Arial"/>
              </a:rPr>
              <a:t>Yearly Dues with a shirt: $35</a:t>
            </a:r>
            <a:endParaRPr b="1" sz="3000">
              <a:latin typeface="Arial"/>
              <a:ea typeface="Arial"/>
              <a:cs typeface="Arial"/>
              <a:sym typeface="Arial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1" lang="en-US" sz="3000">
                <a:latin typeface="Arial"/>
                <a:ea typeface="Arial"/>
                <a:cs typeface="Arial"/>
                <a:sym typeface="Arial"/>
              </a:rPr>
              <a:t>Dues without a shirt: $25</a:t>
            </a:r>
            <a:endParaRPr b="1" sz="3000"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b="1" lang="en-US" sz="3000">
                <a:latin typeface="Arial"/>
                <a:ea typeface="Arial"/>
                <a:cs typeface="Arial"/>
                <a:sym typeface="Arial"/>
              </a:rPr>
              <a:t>Shirt Sales *while supplies last*</a:t>
            </a:r>
            <a:endParaRPr b="1"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_000.png" id="223" name="Google Shape;223;p22"/>
          <p:cNvPicPr preferRelativeResize="0"/>
          <p:nvPr/>
        </p:nvPicPr>
        <p:blipFill rotWithShape="1">
          <a:blip r:embed="rId4">
            <a:alphaModFix/>
          </a:blip>
          <a:srcRect b="18740" l="0" r="0" t="17431"/>
          <a:stretch/>
        </p:blipFill>
        <p:spPr>
          <a:xfrm>
            <a:off x="838200" y="4570325"/>
            <a:ext cx="3892849" cy="191817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2"/>
          <p:cNvSpPr txBox="1"/>
          <p:nvPr/>
        </p:nvSpPr>
        <p:spPr>
          <a:xfrm>
            <a:off x="4634250" y="5532600"/>
            <a:ext cx="12972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$3</a:t>
            </a:r>
            <a:endParaRPr sz="2400"/>
          </a:p>
        </p:txBody>
      </p:sp>
      <p:sp>
        <p:nvSpPr>
          <p:cNvPr id="225" name="Google Shape;225;p22"/>
          <p:cNvSpPr txBox="1"/>
          <p:nvPr/>
        </p:nvSpPr>
        <p:spPr>
          <a:xfrm>
            <a:off x="10496225" y="4701725"/>
            <a:ext cx="11541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$5</a:t>
            </a:r>
            <a:endParaRPr sz="2400"/>
          </a:p>
        </p:txBody>
      </p:sp>
      <p:pic>
        <p:nvPicPr>
          <p:cNvPr id="226" name="Google Shape;226;p22"/>
          <p:cNvPicPr preferRelativeResize="0"/>
          <p:nvPr/>
        </p:nvPicPr>
        <p:blipFill rotWithShape="1">
          <a:blip r:embed="rId5">
            <a:alphaModFix/>
          </a:blip>
          <a:srcRect b="19198" l="0" r="3091" t="17358"/>
          <a:stretch/>
        </p:blipFill>
        <p:spPr>
          <a:xfrm>
            <a:off x="6463100" y="4545677"/>
            <a:ext cx="3892849" cy="19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"/>
          <p:cNvSpPr/>
          <p:nvPr/>
        </p:nvSpPr>
        <p:spPr>
          <a:xfrm>
            <a:off x="0" y="1136108"/>
            <a:ext cx="12192000" cy="9291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7647" y="511505"/>
            <a:ext cx="5039700" cy="56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3"/>
          <p:cNvSpPr txBox="1"/>
          <p:nvPr>
            <p:ph type="title"/>
          </p:nvPr>
        </p:nvSpPr>
        <p:spPr>
          <a:xfrm>
            <a:off x="631723" y="937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2019-2020 Officer Applications</a:t>
            </a:r>
            <a:endParaRPr/>
          </a:p>
        </p:txBody>
      </p:sp>
      <p:sp>
        <p:nvSpPr>
          <p:cNvPr id="235" name="Google Shape;235;p23"/>
          <p:cNvSpPr txBox="1"/>
          <p:nvPr>
            <p:ph idx="1" type="body"/>
          </p:nvPr>
        </p:nvSpPr>
        <p:spPr>
          <a:xfrm>
            <a:off x="330075" y="2380975"/>
            <a:ext cx="6016500" cy="42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https://forms.gle/fhwCVubq2PPASXft8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Or message us for a direct link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516" y="484654"/>
            <a:ext cx="2738400" cy="4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/>
          <p:nvPr/>
        </p:nvSpPr>
        <p:spPr>
          <a:xfrm>
            <a:off x="0" y="1136108"/>
            <a:ext cx="12192000" cy="9291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7647" y="511505"/>
            <a:ext cx="5039700" cy="56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4"/>
          <p:cNvSpPr txBox="1"/>
          <p:nvPr>
            <p:ph type="title"/>
          </p:nvPr>
        </p:nvSpPr>
        <p:spPr>
          <a:xfrm>
            <a:off x="631723" y="937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Media</a:t>
            </a:r>
            <a:endParaRPr/>
          </a:p>
        </p:txBody>
      </p:sp>
      <p:sp>
        <p:nvSpPr>
          <p:cNvPr id="245" name="Google Shape;245;p24"/>
          <p:cNvSpPr txBox="1"/>
          <p:nvPr>
            <p:ph idx="1" type="body"/>
          </p:nvPr>
        </p:nvSpPr>
        <p:spPr>
          <a:xfrm>
            <a:off x="330075" y="2380975"/>
            <a:ext cx="11658900" cy="42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Follow us on Facebook,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Instagram, and Twitter for the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latest updates, pictures, and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reminders.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3000">
                <a:latin typeface="Arial"/>
                <a:ea typeface="Arial"/>
                <a:cs typeface="Arial"/>
                <a:sym typeface="Arial"/>
              </a:rPr>
              <a:t>DISCORD:</a:t>
            </a:r>
            <a:endParaRPr b="1" sz="3000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https://discord.gg/k9u43Cn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Join our discord server for project discussion, announcements, information, and updates. (Membership required)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516" y="484654"/>
            <a:ext cx="2738400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4"/>
          <p:cNvSpPr txBox="1"/>
          <p:nvPr/>
        </p:nvSpPr>
        <p:spPr>
          <a:xfrm>
            <a:off x="6996200" y="2263595"/>
            <a:ext cx="5291400" cy="21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AIAA - UCF CHAPTER</a:t>
            </a:r>
            <a:endParaRPr sz="4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latin typeface="Calibri"/>
                <a:ea typeface="Calibri"/>
                <a:cs typeface="Calibri"/>
                <a:sym typeface="Calibri"/>
              </a:rPr>
              <a:t>@</a:t>
            </a:r>
            <a:r>
              <a:rPr lang="en-US" sz="4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aiaaucf</a:t>
            </a:r>
            <a:endParaRPr sz="4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@AIAAUCF</a:t>
            </a:r>
            <a:endParaRPr sz="4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acebook Logo.jpg" id="248" name="Google Shape;24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3050" y="2380979"/>
            <a:ext cx="456300" cy="456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stagram Logo.jpg" id="249" name="Google Shape;24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13050" y="2954662"/>
            <a:ext cx="456300" cy="456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itter Logo.jpg" id="250" name="Google Shape;250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13050" y="3528325"/>
            <a:ext cx="456300" cy="4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" name="Google Shape;256;p25"/>
          <p:cNvCxnSpPr/>
          <p:nvPr/>
        </p:nvCxnSpPr>
        <p:spPr>
          <a:xfrm flipH="1" rot="10800000">
            <a:off x="0" y="4273344"/>
            <a:ext cx="12192000" cy="3174"/>
          </a:xfrm>
          <a:prstGeom prst="straightConnector1">
            <a:avLst/>
          </a:prstGeom>
          <a:noFill/>
          <a:ln cap="flat" cmpd="sng" w="25400">
            <a:solidFill>
              <a:srgbClr val="F2AF32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57" name="Google Shape;257;p25"/>
          <p:cNvCxnSpPr/>
          <p:nvPr/>
        </p:nvCxnSpPr>
        <p:spPr>
          <a:xfrm flipH="1" rot="10800000">
            <a:off x="0" y="2581482"/>
            <a:ext cx="12192000" cy="3174"/>
          </a:xfrm>
          <a:prstGeom prst="straightConnector1">
            <a:avLst/>
          </a:prstGeom>
          <a:noFill/>
          <a:ln cap="flat" cmpd="sng" w="25400">
            <a:solidFill>
              <a:srgbClr val="F2AF32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258" name="Google Shape;25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3835" y="455158"/>
            <a:ext cx="4332913" cy="487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9904" y="2742984"/>
            <a:ext cx="8232191" cy="1372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/>
          <p:nvPr/>
        </p:nvSpPr>
        <p:spPr>
          <a:xfrm>
            <a:off x="0" y="2669458"/>
            <a:ext cx="12192000" cy="15192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" name="Google Shape;266;p26"/>
          <p:cNvCxnSpPr/>
          <p:nvPr/>
        </p:nvCxnSpPr>
        <p:spPr>
          <a:xfrm flipH="1" rot="10800000">
            <a:off x="0" y="4273218"/>
            <a:ext cx="12192000" cy="3300"/>
          </a:xfrm>
          <a:prstGeom prst="straightConnector1">
            <a:avLst/>
          </a:prstGeom>
          <a:noFill/>
          <a:ln cap="flat" cmpd="sng" w="25400">
            <a:solidFill>
              <a:srgbClr val="00338E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67" name="Google Shape;267;p26"/>
          <p:cNvCxnSpPr/>
          <p:nvPr/>
        </p:nvCxnSpPr>
        <p:spPr>
          <a:xfrm flipH="1" rot="10800000">
            <a:off x="0" y="2581356"/>
            <a:ext cx="12192000" cy="3300"/>
          </a:xfrm>
          <a:prstGeom prst="straightConnector1">
            <a:avLst/>
          </a:prstGeom>
          <a:noFill/>
          <a:ln cap="flat" cmpd="sng" w="25400">
            <a:solidFill>
              <a:srgbClr val="00338E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68" name="Google Shape;268;p26"/>
          <p:cNvSpPr txBox="1"/>
          <p:nvPr/>
        </p:nvSpPr>
        <p:spPr>
          <a:xfrm>
            <a:off x="609600" y="2971800"/>
            <a:ext cx="1097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6"/>
          <p:cNvSpPr txBox="1"/>
          <p:nvPr/>
        </p:nvSpPr>
        <p:spPr>
          <a:xfrm>
            <a:off x="609600" y="2921168"/>
            <a:ext cx="10972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Abdiel Santos Galindo</a:t>
            </a:r>
            <a:endParaRPr b="1"/>
          </a:p>
        </p:txBody>
      </p:sp>
      <p:pic>
        <p:nvPicPr>
          <p:cNvPr id="270" name="Google Shape;27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800" y="484649"/>
            <a:ext cx="8305800" cy="13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9487" y="484654"/>
            <a:ext cx="4332900" cy="48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6"/>
          <p:cNvSpPr txBox="1"/>
          <p:nvPr/>
        </p:nvSpPr>
        <p:spPr>
          <a:xfrm>
            <a:off x="1849800" y="4805550"/>
            <a:ext cx="8492400" cy="8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NASA Exploration Ground System’s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Technology Infusion and Innovation Engineer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/>
          <p:nvPr/>
        </p:nvSpPr>
        <p:spPr>
          <a:xfrm>
            <a:off x="0" y="1136108"/>
            <a:ext cx="12192000" cy="9291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 txBox="1"/>
          <p:nvPr>
            <p:ph type="title"/>
          </p:nvPr>
        </p:nvSpPr>
        <p:spPr>
          <a:xfrm>
            <a:off x="838200" y="9378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Who Are We?</a:t>
            </a:r>
            <a:endParaRPr/>
          </a:p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516" y="484654"/>
            <a:ext cx="2738400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/>
          <p:nvPr>
            <p:ph idx="1" type="body"/>
          </p:nvPr>
        </p:nvSpPr>
        <p:spPr>
          <a:xfrm>
            <a:off x="706050" y="2065200"/>
            <a:ext cx="6516000" cy="43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University of Central Florida Section of AIAA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Char char="•"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Largest Engineering Club at UCF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Char char="•"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Largest AIAA Student Chapter in the Country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Char char="•"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Design Projects and Events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4"/>
          <p:cNvPicPr preferRelativeResize="0"/>
          <p:nvPr/>
        </p:nvPicPr>
        <p:blipFill rotWithShape="1">
          <a:blip r:embed="rId4">
            <a:alphaModFix/>
          </a:blip>
          <a:srcRect b="18218" l="12168" r="13586" t="13057"/>
          <a:stretch/>
        </p:blipFill>
        <p:spPr>
          <a:xfrm>
            <a:off x="8491325" y="4101650"/>
            <a:ext cx="3502802" cy="243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5">
            <a:alphaModFix/>
          </a:blip>
          <a:srcRect b="0" l="18680" r="11379" t="29278"/>
          <a:stretch/>
        </p:blipFill>
        <p:spPr>
          <a:xfrm>
            <a:off x="8491325" y="1381025"/>
            <a:ext cx="3502802" cy="234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1747" y="283555"/>
            <a:ext cx="5039700" cy="566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/>
          <p:nvPr/>
        </p:nvSpPr>
        <p:spPr>
          <a:xfrm>
            <a:off x="0" y="1136108"/>
            <a:ext cx="12192000" cy="9291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7647" y="511505"/>
            <a:ext cx="5039700" cy="56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/>
          <p:nvPr>
            <p:ph type="title"/>
          </p:nvPr>
        </p:nvSpPr>
        <p:spPr>
          <a:xfrm>
            <a:off x="631723" y="937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Advisor - Dr. Seetha Raghavan</a:t>
            </a:r>
            <a:endParaRPr/>
          </a:p>
        </p:txBody>
      </p:sp>
      <p:pic>
        <p:nvPicPr>
          <p:cNvPr id="118" name="Google Shape;11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16" y="484654"/>
            <a:ext cx="2738400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5"/>
          <p:cNvSpPr txBox="1"/>
          <p:nvPr/>
        </p:nvSpPr>
        <p:spPr>
          <a:xfrm>
            <a:off x="4409600" y="4746875"/>
            <a:ext cx="5517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5"/>
          <p:cNvSpPr txBox="1"/>
          <p:nvPr/>
        </p:nvSpPr>
        <p:spPr>
          <a:xfrm>
            <a:off x="8411125" y="4619075"/>
            <a:ext cx="14478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5974700" y="2316800"/>
            <a:ext cx="5283900" cy="37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MAE Associate Professor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Ph.D. (Aeronautics and Astronautics), Purdue University, West Lafayette, IN, 2008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M.S. (Aeronautical Eng.), École Nationale Supérieure de L’Aéronautique et de L’Espace, Toulouse, France, 1997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B.E. (Mechanical Eng.), Nanyang Technological University, Singapore, 1995</a:t>
            </a:r>
            <a:endParaRPr sz="1800"/>
          </a:p>
        </p:txBody>
      </p:sp>
      <p:pic>
        <p:nvPicPr>
          <p:cNvPr descr="IMG_2949_3.jpg" id="122" name="Google Shape;12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950" y="2386350"/>
            <a:ext cx="4480588" cy="372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/>
          <p:nvPr/>
        </p:nvSpPr>
        <p:spPr>
          <a:xfrm>
            <a:off x="0" y="1136108"/>
            <a:ext cx="12192000" cy="9291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7647" y="511505"/>
            <a:ext cx="5039700" cy="56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 txBox="1"/>
          <p:nvPr>
            <p:ph type="title"/>
          </p:nvPr>
        </p:nvSpPr>
        <p:spPr>
          <a:xfrm>
            <a:off x="631723" y="937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Hovercraft Design Competition</a:t>
            </a:r>
            <a:endParaRPr/>
          </a:p>
        </p:txBody>
      </p:sp>
      <p:pic>
        <p:nvPicPr>
          <p:cNvPr id="131" name="Google Shape;13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16" y="484654"/>
            <a:ext cx="2738400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/>
          <p:nvPr>
            <p:ph idx="1" type="body"/>
          </p:nvPr>
        </p:nvSpPr>
        <p:spPr>
          <a:xfrm>
            <a:off x="416625" y="2260351"/>
            <a:ext cx="10945800" cy="42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Limited Capacity (5 Teams max)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Small Teams (1 - 3 Per Team)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Hands on CAD Learning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Summer:  Concise - Modular Designs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Drag-Racing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Fall/Spring:  Free &amp; Modular Design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Jousting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SoccAir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Meetings: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Mondays 6:00-7:50PM &amp; Tuesdays 5:00-6:50PM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Location:  ENG1 Rm. 383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Sign-up Link:  </a:t>
            </a:r>
            <a:r>
              <a:rPr lang="en-US" sz="2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https://forms.gle/Pg2TUYzA7WEscG5k7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177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16"/>
          <p:cNvPicPr preferRelativeResize="0"/>
          <p:nvPr/>
        </p:nvPicPr>
        <p:blipFill rotWithShape="1">
          <a:blip r:embed="rId6">
            <a:alphaModFix/>
          </a:blip>
          <a:srcRect b="20574" l="0" r="0" t="18173"/>
          <a:stretch/>
        </p:blipFill>
        <p:spPr>
          <a:xfrm>
            <a:off x="9639825" y="3608388"/>
            <a:ext cx="1937525" cy="15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7">
            <a:alphaModFix/>
          </a:blip>
          <a:srcRect b="20407" l="0" r="0" t="18343"/>
          <a:stretch/>
        </p:blipFill>
        <p:spPr>
          <a:xfrm>
            <a:off x="7702300" y="3608388"/>
            <a:ext cx="1937525" cy="157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 rotWithShape="1">
          <a:blip r:embed="rId8">
            <a:alphaModFix/>
          </a:blip>
          <a:srcRect b="29388" l="11699" r="0" t="0"/>
          <a:stretch/>
        </p:blipFill>
        <p:spPr>
          <a:xfrm>
            <a:off x="7702300" y="5188225"/>
            <a:ext cx="3875050" cy="157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9">
            <a:alphaModFix/>
          </a:blip>
          <a:srcRect b="12922" l="32228" r="27541" t="30992"/>
          <a:stretch/>
        </p:blipFill>
        <p:spPr>
          <a:xfrm>
            <a:off x="9639825" y="2126979"/>
            <a:ext cx="1937525" cy="151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48763" y="2096750"/>
            <a:ext cx="2291062" cy="15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7647" y="511505"/>
            <a:ext cx="5039700" cy="56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/>
          <p:nvPr/>
        </p:nvSpPr>
        <p:spPr>
          <a:xfrm>
            <a:off x="0" y="1136108"/>
            <a:ext cx="12192000" cy="9291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7647" y="511505"/>
            <a:ext cx="5039700" cy="56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/>
          <p:nvPr>
            <p:ph type="title"/>
          </p:nvPr>
        </p:nvSpPr>
        <p:spPr>
          <a:xfrm>
            <a:off x="631723" y="937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Quadcopter Design Competition</a:t>
            </a:r>
            <a:endParaRPr/>
          </a:p>
        </p:txBody>
      </p:sp>
      <p:sp>
        <p:nvSpPr>
          <p:cNvPr id="147" name="Google Shape;147;p17"/>
          <p:cNvSpPr txBox="1"/>
          <p:nvPr>
            <p:ph idx="1" type="body"/>
          </p:nvPr>
        </p:nvSpPr>
        <p:spPr>
          <a:xfrm>
            <a:off x="115400" y="2163400"/>
            <a:ext cx="6216300" cy="42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44444"/>
              </a:solidFill>
              <a:highlight>
                <a:srgbClr val="EEEEEE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516" y="484654"/>
            <a:ext cx="2738400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 txBox="1"/>
          <p:nvPr/>
        </p:nvSpPr>
        <p:spPr>
          <a:xfrm>
            <a:off x="1586450" y="1361375"/>
            <a:ext cx="71952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7"/>
          <p:cNvSpPr txBox="1"/>
          <p:nvPr/>
        </p:nvSpPr>
        <p:spPr>
          <a:xfrm>
            <a:off x="5215625" y="377300"/>
            <a:ext cx="63918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7"/>
          <p:cNvSpPr/>
          <p:nvPr/>
        </p:nvSpPr>
        <p:spPr>
          <a:xfrm>
            <a:off x="0" y="1136108"/>
            <a:ext cx="12192000" cy="9291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631723" y="937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</a:rPr>
              <a:t>Quadcopter Design Competition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398900" y="2347375"/>
            <a:ext cx="5537700" cy="43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</a:rPr>
              <a:t>Design and </a:t>
            </a:r>
            <a:r>
              <a:rPr lang="en-US" sz="2400"/>
              <a:t>B</a:t>
            </a:r>
            <a:r>
              <a:rPr lang="en-US" sz="2400">
                <a:solidFill>
                  <a:srgbClr val="000000"/>
                </a:solidFill>
              </a:rPr>
              <a:t>uild Quadcopters in teams to race against each other at the end of the semester.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No experience necessary! 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Learn to CAD, laser cut, and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</a:rPr>
              <a:t>  	</a:t>
            </a:r>
            <a:r>
              <a:rPr lang="en-US" sz="2400"/>
              <a:t>fly</a:t>
            </a:r>
            <a:r>
              <a:rPr lang="en-US" sz="2400">
                <a:solidFill>
                  <a:srgbClr val="000000"/>
                </a:solidFill>
              </a:rPr>
              <a:t>!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</a:rPr>
              <a:t>Meetin</a:t>
            </a:r>
            <a:r>
              <a:rPr lang="en-US" sz="2400"/>
              <a:t>gs</a:t>
            </a:r>
            <a:r>
              <a:rPr lang="en-US" sz="2400">
                <a:solidFill>
                  <a:srgbClr val="000000"/>
                </a:solidFill>
              </a:rPr>
              <a:t>:</a:t>
            </a:r>
            <a:endParaRPr sz="24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Wednesdays 6-7:20 PM HEC 103</a:t>
            </a:r>
            <a:endParaRPr sz="24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</a:rPr>
              <a:t>Sign-Up Link:   </a:t>
            </a:r>
            <a:r>
              <a:rPr lang="en-US" sz="1800" u="sng">
                <a:solidFill>
                  <a:schemeClr val="hlink"/>
                </a:solidFill>
                <a:hlinkClick r:id="rId6"/>
              </a:rPr>
              <a:t>http://bit.ly/2XdlbQD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                </a:t>
            </a:r>
            <a:r>
              <a:rPr lang="en-US" sz="1200"/>
              <a:t>(That’s a lowercase L, not a capital i)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44444"/>
              </a:solidFill>
              <a:highlight>
                <a:srgbClr val="EEEEEE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4" name="Google Shape;154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4516" y="484654"/>
            <a:ext cx="2738400" cy="456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740.JPG" id="155" name="Google Shape;155;p17"/>
          <p:cNvPicPr preferRelativeResize="0"/>
          <p:nvPr/>
        </p:nvPicPr>
        <p:blipFill rotWithShape="1">
          <a:blip r:embed="rId8">
            <a:alphaModFix/>
          </a:blip>
          <a:srcRect b="3826" l="18312" r="25821" t="52640"/>
          <a:stretch/>
        </p:blipFill>
        <p:spPr>
          <a:xfrm>
            <a:off x="6820325" y="3983250"/>
            <a:ext cx="4757027" cy="278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75663" y="2352963"/>
            <a:ext cx="2356790" cy="13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839200" y="2105025"/>
            <a:ext cx="3126393" cy="180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/>
          <p:nvPr/>
        </p:nvSpPr>
        <p:spPr>
          <a:xfrm>
            <a:off x="0" y="1136108"/>
            <a:ext cx="12192000" cy="9291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7647" y="511505"/>
            <a:ext cx="5039700" cy="56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8"/>
          <p:cNvSpPr txBox="1"/>
          <p:nvPr>
            <p:ph type="title"/>
          </p:nvPr>
        </p:nvSpPr>
        <p:spPr>
          <a:xfrm>
            <a:off x="631723" y="937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Rocket League</a:t>
            </a:r>
            <a:endParaRPr/>
          </a:p>
        </p:txBody>
      </p:sp>
      <p:sp>
        <p:nvSpPr>
          <p:cNvPr id="166" name="Google Shape;166;p18"/>
          <p:cNvSpPr txBox="1"/>
          <p:nvPr>
            <p:ph idx="1" type="body"/>
          </p:nvPr>
        </p:nvSpPr>
        <p:spPr>
          <a:xfrm>
            <a:off x="6614500" y="1965450"/>
            <a:ext cx="5755800" cy="44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16" y="484654"/>
            <a:ext cx="2738400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8"/>
          <p:cNvSpPr txBox="1"/>
          <p:nvPr/>
        </p:nvSpPr>
        <p:spPr>
          <a:xfrm>
            <a:off x="5837075" y="510475"/>
            <a:ext cx="63918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StrokeFinal.png" id="169" name="Google Shape;16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7125" y="2332384"/>
            <a:ext cx="2977751" cy="29777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 txBox="1"/>
          <p:nvPr/>
        </p:nvSpPr>
        <p:spPr>
          <a:xfrm>
            <a:off x="0" y="2065200"/>
            <a:ext cx="5586000" cy="47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Design, build and launch rockets in a competitive environment: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Landing Challenge 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Design Challenge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Altitude Challenge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Design Custom Parts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No Experience Required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Launch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August 17th Palm Bay,FL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Meetings: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dk1"/>
                </a:solidFill>
              </a:rPr>
              <a:t>ENG1 327 Tues/Thurs 6:00pm-7:20pm</a:t>
            </a:r>
            <a:endParaRPr sz="24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71" name="Google Shape;171;p18"/>
          <p:cNvPicPr preferRelativeResize="0"/>
          <p:nvPr/>
        </p:nvPicPr>
        <p:blipFill rotWithShape="1">
          <a:blip r:embed="rId6">
            <a:alphaModFix/>
          </a:blip>
          <a:srcRect b="0" l="0" r="0" t="16478"/>
          <a:stretch/>
        </p:blipFill>
        <p:spPr>
          <a:xfrm>
            <a:off x="7701700" y="2065200"/>
            <a:ext cx="3875650" cy="393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8"/>
          <p:cNvSpPr txBox="1"/>
          <p:nvPr/>
        </p:nvSpPr>
        <p:spPr>
          <a:xfrm>
            <a:off x="6446300" y="5993525"/>
            <a:ext cx="52224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Sign-up link: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https://forms.gle/i3bHAHQaCxY6bPUf7</a:t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/>
          <p:nvPr/>
        </p:nvSpPr>
        <p:spPr>
          <a:xfrm>
            <a:off x="0" y="1136108"/>
            <a:ext cx="12192000" cy="9291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7997" y="847830"/>
            <a:ext cx="5039700" cy="56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 txBox="1"/>
          <p:nvPr>
            <p:ph type="title"/>
          </p:nvPr>
        </p:nvSpPr>
        <p:spPr>
          <a:xfrm>
            <a:off x="631723" y="937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Aviation Design Competition </a:t>
            </a:r>
            <a:endParaRPr/>
          </a:p>
        </p:txBody>
      </p:sp>
      <p:sp>
        <p:nvSpPr>
          <p:cNvPr id="181" name="Google Shape;181;p19"/>
          <p:cNvSpPr txBox="1"/>
          <p:nvPr>
            <p:ph idx="1" type="body"/>
          </p:nvPr>
        </p:nvSpPr>
        <p:spPr>
          <a:xfrm>
            <a:off x="247950" y="2161775"/>
            <a:ext cx="6531300" cy="20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Design, build and fly an RC airplane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Learn and apply fundamentals of aerodynamics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No prior experience is necessary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Insight to future coursework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16" y="484654"/>
            <a:ext cx="2738400" cy="4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1150" y="2369325"/>
            <a:ext cx="3018675" cy="19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9"/>
          <p:cNvSpPr txBox="1"/>
          <p:nvPr/>
        </p:nvSpPr>
        <p:spPr>
          <a:xfrm>
            <a:off x="247950" y="3458700"/>
            <a:ext cx="6315900" cy="19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	 	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85" name="Google Shape;185;p19"/>
          <p:cNvSpPr txBox="1"/>
          <p:nvPr/>
        </p:nvSpPr>
        <p:spPr>
          <a:xfrm>
            <a:off x="7669500" y="3787550"/>
            <a:ext cx="4060200" cy="19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descr="Autosave-File vom d-lab2/3 der AgfaPhoto GmbH" id="186" name="Google Shape;18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48326" y="2487901"/>
            <a:ext cx="2335101" cy="323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01150" y="4311250"/>
            <a:ext cx="3047174" cy="163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9"/>
          <p:cNvSpPr txBox="1"/>
          <p:nvPr/>
        </p:nvSpPr>
        <p:spPr>
          <a:xfrm>
            <a:off x="247950" y="3654325"/>
            <a:ext cx="60624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Meetings and Competition Dates: TBA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This project doesn’t start until the fall, so stay tuned</a:t>
            </a:r>
            <a:endParaRPr sz="20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89" name="Google Shape;189;p19"/>
          <p:cNvSpPr txBox="1"/>
          <p:nvPr/>
        </p:nvSpPr>
        <p:spPr>
          <a:xfrm>
            <a:off x="5528700" y="6106750"/>
            <a:ext cx="6461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"/>
          <p:cNvSpPr/>
          <p:nvPr/>
        </p:nvSpPr>
        <p:spPr>
          <a:xfrm>
            <a:off x="0" y="1136108"/>
            <a:ext cx="12192000" cy="9291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3097" y="804755"/>
            <a:ext cx="5039700" cy="56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>
            <p:ph type="title"/>
          </p:nvPr>
        </p:nvSpPr>
        <p:spPr>
          <a:xfrm>
            <a:off x="631723" y="937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Solidworks Workshops </a:t>
            </a:r>
            <a:endParaRPr/>
          </a:p>
        </p:txBody>
      </p:sp>
      <p:sp>
        <p:nvSpPr>
          <p:cNvPr id="198" name="Google Shape;198;p20"/>
          <p:cNvSpPr txBox="1"/>
          <p:nvPr>
            <p:ph idx="1" type="body"/>
          </p:nvPr>
        </p:nvSpPr>
        <p:spPr>
          <a:xfrm>
            <a:off x="306075" y="2195375"/>
            <a:ext cx="6531300" cy="20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 general outlook at the capabilities of Solidworks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Relevant to Hovercraft, Quadcopter, and even the Great Navel Orange Race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Weekly labs that progressively cover sketching, modeling, and assembling your parts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16" y="484654"/>
            <a:ext cx="2738400" cy="4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/>
          <p:nvPr/>
        </p:nvSpPr>
        <p:spPr>
          <a:xfrm>
            <a:off x="413775" y="4595200"/>
            <a:ext cx="6685200" cy="19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Meetings: Thursdays 7pm</a:t>
            </a:r>
            <a:endParaRPr sz="22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Office Hours: ENG 2 Room 205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	 	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01" name="Google Shape;201;p20"/>
          <p:cNvSpPr txBox="1"/>
          <p:nvPr/>
        </p:nvSpPr>
        <p:spPr>
          <a:xfrm>
            <a:off x="7669500" y="3787550"/>
            <a:ext cx="4060200" cy="19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02" name="Google Shape;20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7375" y="2263612"/>
            <a:ext cx="5093024" cy="3349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"/>
          <p:cNvSpPr/>
          <p:nvPr/>
        </p:nvSpPr>
        <p:spPr>
          <a:xfrm>
            <a:off x="0" y="1136108"/>
            <a:ext cx="12192000" cy="929100"/>
          </a:xfrm>
          <a:prstGeom prst="rect">
            <a:avLst/>
          </a:prstGeom>
          <a:solidFill>
            <a:srgbClr val="F2AF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3097" y="804755"/>
            <a:ext cx="5039700" cy="56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1"/>
          <p:cNvSpPr txBox="1"/>
          <p:nvPr>
            <p:ph type="title"/>
          </p:nvPr>
        </p:nvSpPr>
        <p:spPr>
          <a:xfrm>
            <a:off x="631723" y="937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UCF’s Most Powerful Rocket</a:t>
            </a:r>
            <a:endParaRPr/>
          </a:p>
        </p:txBody>
      </p:sp>
      <p:sp>
        <p:nvSpPr>
          <p:cNvPr id="211" name="Google Shape;211;p21"/>
          <p:cNvSpPr txBox="1"/>
          <p:nvPr>
            <p:ph idx="1" type="body"/>
          </p:nvPr>
        </p:nvSpPr>
        <p:spPr>
          <a:xfrm>
            <a:off x="306075" y="2195375"/>
            <a:ext cx="6685200" cy="20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AIAA UCF won 2nd place at the FAR-1030 national rocket competition!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The High Power Rocketry team launched a student-built experimental rocket to 21,348 feet.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Stay tuned for information on next year’s project, starting in Fall.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516" y="484654"/>
            <a:ext cx="2738400" cy="4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4475" y="2065200"/>
            <a:ext cx="2983225" cy="44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